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83" r:id="rId10"/>
    <p:sldId id="266" r:id="rId11"/>
    <p:sldId id="285" r:id="rId12"/>
    <p:sldId id="286" r:id="rId13"/>
    <p:sldId id="263" r:id="rId14"/>
    <p:sldId id="289" r:id="rId15"/>
    <p:sldId id="281" r:id="rId16"/>
    <p:sldId id="282" r:id="rId17"/>
    <p:sldId id="267" r:id="rId18"/>
    <p:sldId id="268" r:id="rId19"/>
    <p:sldId id="290" r:id="rId20"/>
    <p:sldId id="269" r:id="rId21"/>
    <p:sldId id="288" r:id="rId22"/>
    <p:sldId id="287" r:id="rId23"/>
    <p:sldId id="270" r:id="rId24"/>
    <p:sldId id="284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8"/>
    <p:restoredTop sz="94692"/>
  </p:normalViewPr>
  <p:slideViewPr>
    <p:cSldViewPr snapToGrid="0">
      <p:cViewPr varScale="1">
        <p:scale>
          <a:sx n="146" d="100"/>
          <a:sy n="146" d="100"/>
        </p:scale>
        <p:origin x="10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4DC47-63F9-4E4D-A186-0F9773FC9BF0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9973F-3194-574E-B7E3-95D93BB75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40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9973F-3194-574E-B7E3-95D93BB75F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9973F-3194-574E-B7E3-95D93BB75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2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00BC-5822-33B4-F2CE-016E67CF3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5C706-79A2-C8AD-62ED-62E4B3861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AB9C-9EFF-3B5E-C614-3F7E0A3F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905BF-1D30-E699-1E20-1A6FCB75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91EA-2ED7-DC3E-4D53-A3582955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7935-5204-7C4C-EF85-D1777078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06162-7F3B-13DD-D87E-BA247338F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D971-0AF7-F69E-F4AF-045A8AE2F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94A02-6679-C2EB-645E-27F0C88B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4052-AE99-2978-4036-189EC3CB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1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9D900-809F-47C1-F11D-A0847B85D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8F760-8758-4483-DBCB-5A296AE5B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16591-D5FD-BD89-FE3D-416CAAC3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22CCA-2FAA-385F-74CC-7DE0672E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C49F2-C1C7-646C-5E90-6130B7A0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017F-8E11-42D8-21A0-6DE6B955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00F3-1BDF-5209-2FB9-B4B95BABB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0874A-41AC-ED8C-F041-EC296131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57A62-B5DE-5F21-1132-BD71FDAA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D12BB-8427-2E92-18CA-69999F8E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5CDE-D8C2-5053-85CB-8A69A11D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5CC98-66F6-44C2-625D-FCF300BDA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BD74D-00BC-262C-D7FB-C0BBF8DB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0DB4E-CBFE-D5F3-95AF-69A651D0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A5A0-9326-1BF0-CC4A-5D35E8ACB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2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A3F7-D528-1826-EE8B-29496E7F8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E844-41E7-702B-E057-8FF0E48C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F9E5A-E136-CFAF-F8D7-19A0E93EF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DE2B9-1C3B-4B25-AD76-42BBF275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238E3-DF76-4A66-36D0-49B3FFD44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35B42-7B87-63E2-DB2B-5B5CE8C8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9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A7AB-E6F1-74E0-FB47-D20D568E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94D88-EF0C-64FC-174A-1E03706E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0AEE7-32C5-C712-8724-D455B1B67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075381-65CD-1409-D6F3-6B22BC93C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7AC5E-500A-B778-A18C-FF4277E3F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556CD-32AB-EAAD-33FE-7C1DC546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AE603-EFBB-5CB0-5750-A0925667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27EFC-4E16-199B-D6D1-D5F4CA18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2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BA1D-70CD-3775-1F5B-D37F8864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30FE1-2156-CA9D-2AEA-C3B92A7A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8FEA5-E50C-37BF-3F1D-09AAE24F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3A62E-86ED-CE61-D17B-15FEB544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1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5D4BB6-889D-D6F0-E5C5-7900C7A6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1A892-01DF-75A1-BECB-2A98A205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957CD-B553-D241-011D-8CBD94B1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8126-18C9-15AF-FF9D-349A2251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5C945-2416-783F-930A-0CBFEBD0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19798-BEDE-F0E3-1425-D6E2B851A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4FE5A-6E75-C800-3D8A-8E780346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96717-52A1-F278-C5D0-24029A06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1F318-7BFA-0281-64E8-301E0074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4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6201-18D0-B6D3-8590-52D0BB46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225A0-AFC9-6E40-F021-5AFC4BC18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03B23-9D93-E52E-B37C-0F1F031FC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95C4F-1ADA-003F-F6A4-D71D447F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70E60-C646-0A16-1BDD-65872227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FE0DE-BD73-05C4-FBD7-39029086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2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F1C9D-47F4-B98A-0226-3C3E033A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58D63-828F-A3DD-80F1-5B4AD354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47F9-9DED-BFA3-1014-0E3B0C4A2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7B784-6798-DD4E-80F8-B67BC06D7687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E84A-E4C8-B593-59C9-A094EE1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92B07-F116-6D08-F1F0-51E04675C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7C79-49DA-D54A-BE95-29318F44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66F43-A2D1-C7E1-B010-E195649D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74" b="23065"/>
          <a:stretch>
            <a:fillRect/>
          </a:stretch>
        </p:blipFill>
        <p:spPr>
          <a:xfrm>
            <a:off x="-704193" y="-69637"/>
            <a:ext cx="13547581" cy="7080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D5DF0-DA75-EA8A-31AA-4909EB4CF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166" y="-317554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Navigating the Scientific Landscape: A Multi-Agent Approach to Research Synthesis</a:t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A59C4-E992-E37A-57E9-A99D88D8B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597" y="588278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October 9th 2025</a:t>
            </a:r>
          </a:p>
          <a:p>
            <a:r>
              <a:rPr lang="en-US" dirty="0">
                <a:solidFill>
                  <a:schemeClr val="bg1"/>
                </a:solidFill>
              </a:rPr>
              <a:t>Christian Merrill</a:t>
            </a:r>
          </a:p>
        </p:txBody>
      </p:sp>
    </p:spTree>
    <p:extLst>
      <p:ext uri="{BB962C8B-B14F-4D97-AF65-F5344CB8AC3E}">
        <p14:creationId xmlns:p14="http://schemas.microsoft.com/office/powerpoint/2010/main" val="867491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9B46-9F64-08FB-B7E5-AA6E4EB3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0" y="-1579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Model Integration and Design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E69ED-15EA-D5DB-8343-9FCB39EB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0" y="941042"/>
            <a:ext cx="7063409" cy="56486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Multi-Provider Architecture</a:t>
            </a:r>
            <a:r>
              <a:rPr lang="en-US" dirty="0"/>
              <a:t> </a:t>
            </a:r>
            <a:r>
              <a:rPr lang="en-US" b="1" dirty="0"/>
              <a:t>Cloud APIs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OpenAI, Anthropic, Google (high quality, rate limited)</a:t>
            </a:r>
          </a:p>
          <a:p>
            <a:pPr marL="0" indent="0">
              <a:buNone/>
            </a:pPr>
            <a:r>
              <a:rPr lang="en-US" b="1" dirty="0"/>
              <a:t>Local Models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Ollama</a:t>
            </a:r>
            <a:r>
              <a:rPr lang="en-US" dirty="0"/>
              <a:t>, </a:t>
            </a:r>
            <a:r>
              <a:rPr lang="en-US" dirty="0" err="1"/>
              <a:t>LlamaCPP</a:t>
            </a:r>
            <a:r>
              <a:rPr lang="en-US" dirty="0"/>
              <a:t>, Custom OAI (private, unlimited usage)</a:t>
            </a:r>
          </a:p>
          <a:p>
            <a:pPr marL="0" indent="0">
              <a:buNone/>
            </a:pPr>
            <a:r>
              <a:rPr lang="en-US" b="1" dirty="0"/>
              <a:t>Automatic Routing</a:t>
            </a:r>
          </a:p>
          <a:p>
            <a:pPr lvl="1"/>
            <a:r>
              <a:rPr lang="en-US" dirty="0"/>
              <a:t>Based on availability and requirements</a:t>
            </a:r>
          </a:p>
          <a:p>
            <a:pPr marL="0" indent="0">
              <a:buNone/>
            </a:pPr>
            <a:r>
              <a:rPr lang="en-US" b="1" dirty="0"/>
              <a:t>Structured Output Support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JSON schema enforcement for compatible providers</a:t>
            </a:r>
          </a:p>
          <a:p>
            <a:pPr lvl="1"/>
            <a:r>
              <a:rPr lang="en-US" dirty="0"/>
              <a:t>Automatic fallback parsing for others</a:t>
            </a:r>
          </a:p>
          <a:p>
            <a:pPr lvl="1"/>
            <a:r>
              <a:rPr lang="en-US" dirty="0"/>
              <a:t>Reduces hallucination and improves reliability</a:t>
            </a:r>
          </a:p>
          <a:p>
            <a:pPr marL="0" indent="0">
              <a:buNone/>
            </a:pPr>
            <a:r>
              <a:rPr lang="en-US" b="1" dirty="0"/>
              <a:t>Resource Management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Sequential queuing for local models (prevents conflicts)</a:t>
            </a:r>
          </a:p>
          <a:p>
            <a:pPr lvl="1"/>
            <a:r>
              <a:rPr lang="en-US" dirty="0"/>
              <a:t>Concurrent execution for cloud APIs</a:t>
            </a:r>
          </a:p>
          <a:p>
            <a:pPr lvl="1"/>
            <a:r>
              <a:rPr lang="en-US" dirty="0"/>
              <a:t>Rate limiting and error handling</a:t>
            </a:r>
          </a:p>
          <a:p>
            <a:pPr marL="0" indent="0">
              <a:buNone/>
            </a:pPr>
            <a:r>
              <a:rPr lang="en-US" b="1" dirty="0"/>
              <a:t>Configuration Flexibility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Model-specific parameters (temperature, context length)</a:t>
            </a:r>
          </a:p>
          <a:p>
            <a:pPr lvl="1"/>
            <a:r>
              <a:rPr lang="en-US" dirty="0"/>
              <a:t>Provider-specific optimizations</a:t>
            </a:r>
          </a:p>
          <a:p>
            <a:pPr lvl="1"/>
            <a:r>
              <a:rPr lang="en-US" dirty="0"/>
              <a:t>Runtime model switching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536B2B7-69F5-EE9A-A774-54DBE4CE3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CF8D320C-7A81-C20A-22AE-4ECCBE898E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484E95-3E1B-9265-C3D4-D648AC01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74" y="796787"/>
            <a:ext cx="4959626" cy="49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74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54A37-559C-F71B-2992-F47B2995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901A-FE17-B716-CB1D-AE04C340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2" y="-2104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Quality Control &amp;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FA4BE-F597-FB0E-B8A5-4F15EAC6C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0" y="1608551"/>
            <a:ext cx="7063409" cy="4245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Relevance Scoring System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Semantic similarity matching against research interests (threshold-based quality gate)</a:t>
            </a:r>
          </a:p>
          <a:p>
            <a:pPr lvl="1"/>
            <a:r>
              <a:rPr lang="en-US" dirty="0"/>
              <a:t>LLM as a judge with rubric for determining relevance scoring and rationale for score.</a:t>
            </a:r>
          </a:p>
          <a:p>
            <a:pPr marL="0" indent="0">
              <a:buNone/>
            </a:pPr>
            <a:r>
              <a:rPr lang="en-US" b="1" dirty="0"/>
              <a:t>Research Interest Integration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User-defined interest profiles for personalization</a:t>
            </a:r>
          </a:p>
          <a:p>
            <a:pPr lvl="1"/>
            <a:r>
              <a:rPr lang="en-US" dirty="0"/>
              <a:t>Multi-profile support for collaborative teams</a:t>
            </a:r>
          </a:p>
          <a:p>
            <a:pPr lvl="1"/>
            <a:r>
              <a:rPr lang="en-US" dirty="0"/>
              <a:t>Dynamic interest learning from user feedback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CBAF98F-1682-067B-B1EC-429C57E09D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0EFF4FAD-E092-F043-AB5D-C3EE4874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544E0BB-81FA-735F-5F34-4924CDB8D2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281867F-23D8-2B64-CACA-8CB713AA3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89797-6F1F-8622-6E32-C1F93A67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449" y="0"/>
            <a:ext cx="5209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9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01C07-62E5-806D-859B-21CB82ED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574C-4833-EC73-51BB-48672EF5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0" y="-1579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Personalization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1CA9E-600F-7399-10E0-5ADF1F685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1" y="941042"/>
            <a:ext cx="6225210" cy="5648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Multi-Profile System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Individual researcher profiles with custom interests or multiple profiles per user</a:t>
            </a:r>
          </a:p>
          <a:p>
            <a:pPr lvl="1"/>
            <a:r>
              <a:rPr lang="en-US" dirty="0"/>
              <a:t>Profiles configurable in natural language</a:t>
            </a:r>
          </a:p>
          <a:p>
            <a:pPr lvl="1"/>
            <a:r>
              <a:rPr lang="en-US" dirty="0"/>
              <a:t>Filtering configurable at profile level</a:t>
            </a:r>
          </a:p>
          <a:p>
            <a:pPr marL="0" indent="0">
              <a:buNone/>
            </a:pPr>
            <a:r>
              <a:rPr lang="en-US" b="1" dirty="0"/>
              <a:t>Configuration Management	</a:t>
            </a:r>
          </a:p>
          <a:p>
            <a:pPr lvl="1"/>
            <a:r>
              <a:rPr lang="en-US" dirty="0"/>
              <a:t>Flexible interest weighting and priority setting </a:t>
            </a:r>
          </a:p>
          <a:p>
            <a:pPr lvl="1"/>
            <a:r>
              <a:rPr lang="en-US" dirty="0"/>
              <a:t>Custom content formats and delivery schedules</a:t>
            </a:r>
          </a:p>
          <a:p>
            <a:pPr lvl="2"/>
            <a:r>
              <a:rPr lang="en-US" dirty="0"/>
              <a:t>Can schedule ingestion, content generation, etc.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63B3E42-A578-D431-D983-0BA6CD2CAF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5CE036C3-DCD8-84AF-8D92-5A20387A0D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FCE19D4B-2573-CFB2-083B-CD8AAFB34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DE0D7D1-D9C4-0260-79AD-D32AB3E378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2BBEBA-B07F-AF2B-9EFF-924BC4A4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93" y="504807"/>
            <a:ext cx="4961516" cy="54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EA68-6F5F-F01F-87E4-1774C913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03" y="910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System Architecture – Content Curation and Creation</a:t>
            </a:r>
            <a:endParaRPr lang="en-US" sz="32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A7D32B-D219-19CB-9428-25F64474CC32}"/>
              </a:ext>
            </a:extLst>
          </p:cNvPr>
          <p:cNvGrpSpPr/>
          <p:nvPr/>
        </p:nvGrpSpPr>
        <p:grpSpPr>
          <a:xfrm>
            <a:off x="379627" y="2445026"/>
            <a:ext cx="11432745" cy="3204824"/>
            <a:chOff x="378372" y="2399150"/>
            <a:chExt cx="11432745" cy="320482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4CE69E4-FBEB-8F90-ABD2-38DB1FFF5088}"/>
                </a:ext>
              </a:extLst>
            </p:cNvPr>
            <p:cNvSpPr/>
            <p:nvPr/>
          </p:nvSpPr>
          <p:spPr>
            <a:xfrm>
              <a:off x="378372" y="2565948"/>
              <a:ext cx="1524000" cy="62011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Loader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4D88235-AB42-2968-AB7C-3C6C09A2BC2B}"/>
                </a:ext>
              </a:extLst>
            </p:cNvPr>
            <p:cNvSpPr/>
            <p:nvPr/>
          </p:nvSpPr>
          <p:spPr>
            <a:xfrm>
              <a:off x="2575034" y="2546241"/>
              <a:ext cx="1492469" cy="6595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Embedding Model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97A5FD0-4D78-2096-1265-3830D120056F}"/>
                </a:ext>
              </a:extLst>
            </p:cNvPr>
            <p:cNvSpPr/>
            <p:nvPr/>
          </p:nvSpPr>
          <p:spPr>
            <a:xfrm>
              <a:off x="6321967" y="2546240"/>
              <a:ext cx="1492469" cy="6595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LLM Judge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6DE9C6D-644B-E66D-5F1B-CF77C13CF80F}"/>
                </a:ext>
              </a:extLst>
            </p:cNvPr>
            <p:cNvSpPr/>
            <p:nvPr/>
          </p:nvSpPr>
          <p:spPr>
            <a:xfrm>
              <a:off x="10318646" y="2544260"/>
              <a:ext cx="1492469" cy="6595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Summarizer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0EAFD1F-AA68-562B-F61F-A02CC747C9D5}"/>
                </a:ext>
              </a:extLst>
            </p:cNvPr>
            <p:cNvSpPr/>
            <p:nvPr/>
          </p:nvSpPr>
          <p:spPr>
            <a:xfrm>
              <a:off x="2575034" y="4061318"/>
              <a:ext cx="1492469" cy="6595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Postgres DB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325C32-5AD9-FA4C-34CC-7CCCA3B577F0}"/>
                </a:ext>
              </a:extLst>
            </p:cNvPr>
            <p:cNvSpPr/>
            <p:nvPr/>
          </p:nvSpPr>
          <p:spPr>
            <a:xfrm>
              <a:off x="10318647" y="4944450"/>
              <a:ext cx="1492469" cy="6595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Email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E467B68-FBDE-D04B-DE76-04D91BC5CA6E}"/>
                </a:ext>
              </a:extLst>
            </p:cNvPr>
            <p:cNvSpPr/>
            <p:nvPr/>
          </p:nvSpPr>
          <p:spPr>
            <a:xfrm>
              <a:off x="10318648" y="3739428"/>
              <a:ext cx="1492469" cy="65952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Author</a:t>
              </a:r>
            </a:p>
          </p:txBody>
        </p: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04CCEF25-967C-C9FC-09F3-E095F2032BFC}"/>
                </a:ext>
              </a:extLst>
            </p:cNvPr>
            <p:cNvSpPr/>
            <p:nvPr/>
          </p:nvSpPr>
          <p:spPr>
            <a:xfrm>
              <a:off x="4556234" y="2399150"/>
              <a:ext cx="1051035" cy="953705"/>
            </a:xfrm>
            <a:prstGeom prst="diamon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DC1E28-BA29-B34A-7367-FB44A7013340}"/>
                </a:ext>
              </a:extLst>
            </p:cNvPr>
            <p:cNvCxnSpPr>
              <a:stCxn id="4" idx="3"/>
              <a:endCxn id="5" idx="1"/>
            </p:cNvCxnSpPr>
            <p:nvPr/>
          </p:nvCxnSpPr>
          <p:spPr>
            <a:xfrm>
              <a:off x="1902372" y="2876003"/>
              <a:ext cx="672662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F9AEF6AE-FE0F-2349-FA81-D94044A7C2B3}"/>
                </a:ext>
              </a:extLst>
            </p:cNvPr>
            <p:cNvCxnSpPr>
              <a:stCxn id="14" idx="2"/>
              <a:endCxn id="8" idx="0"/>
            </p:cNvCxnSpPr>
            <p:nvPr/>
          </p:nvCxnSpPr>
          <p:spPr>
            <a:xfrm rot="5400000">
              <a:off x="3847280" y="2826845"/>
              <a:ext cx="708463" cy="1760483"/>
            </a:xfrm>
            <a:prstGeom prst="bentConnector3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A55AFA7-BCD3-E9ED-BC93-9070078CC385}"/>
                </a:ext>
              </a:extLst>
            </p:cNvPr>
            <p:cNvCxnSpPr>
              <a:stCxn id="5" idx="3"/>
              <a:endCxn id="14" idx="1"/>
            </p:cNvCxnSpPr>
            <p:nvPr/>
          </p:nvCxnSpPr>
          <p:spPr>
            <a:xfrm>
              <a:off x="4067503" y="2876003"/>
              <a:ext cx="48873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0BC8234-30F2-8A80-BDD5-103FA88353EF}"/>
                </a:ext>
              </a:extLst>
            </p:cNvPr>
            <p:cNvCxnSpPr>
              <a:stCxn id="14" idx="3"/>
              <a:endCxn id="6" idx="1"/>
            </p:cNvCxnSpPr>
            <p:nvPr/>
          </p:nvCxnSpPr>
          <p:spPr>
            <a:xfrm flipV="1">
              <a:off x="5607269" y="2876002"/>
              <a:ext cx="714698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F17F4B-8A68-B2F2-47A1-3DC46B619AEB}"/>
                </a:ext>
              </a:extLst>
            </p:cNvPr>
            <p:cNvCxnSpPr>
              <a:cxnSpLocks/>
              <a:stCxn id="6" idx="3"/>
              <a:endCxn id="43" idx="1"/>
            </p:cNvCxnSpPr>
            <p:nvPr/>
          </p:nvCxnSpPr>
          <p:spPr>
            <a:xfrm>
              <a:off x="7814436" y="2876002"/>
              <a:ext cx="659644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ED4EAB6-6153-4C9D-DA80-165A227EA5FB}"/>
                </a:ext>
              </a:extLst>
            </p:cNvPr>
            <p:cNvCxnSpPr>
              <a:stCxn id="7" idx="2"/>
              <a:endCxn id="13" idx="0"/>
            </p:cNvCxnSpPr>
            <p:nvPr/>
          </p:nvCxnSpPr>
          <p:spPr>
            <a:xfrm>
              <a:off x="11064881" y="3203784"/>
              <a:ext cx="2" cy="53564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C83F1D9-966F-B589-C8B3-BA47BCE270BF}"/>
                </a:ext>
              </a:extLst>
            </p:cNvPr>
            <p:cNvCxnSpPr>
              <a:stCxn id="13" idx="2"/>
              <a:endCxn id="9" idx="0"/>
            </p:cNvCxnSpPr>
            <p:nvPr/>
          </p:nvCxnSpPr>
          <p:spPr>
            <a:xfrm flipH="1">
              <a:off x="11064882" y="4398952"/>
              <a:ext cx="1" cy="54549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0F2307-FFA5-E3C6-F90D-ABC2435F4913}"/>
                </a:ext>
              </a:extLst>
            </p:cNvPr>
            <p:cNvSpPr txBox="1"/>
            <p:nvPr/>
          </p:nvSpPr>
          <p:spPr>
            <a:xfrm>
              <a:off x="4699114" y="2691337"/>
              <a:ext cx="76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Cutoff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D688F2-F222-F61C-4B14-CDC0A1609C3D}"/>
                </a:ext>
              </a:extLst>
            </p:cNvPr>
            <p:cNvSpPr txBox="1"/>
            <p:nvPr/>
          </p:nvSpPr>
          <p:spPr>
            <a:xfrm>
              <a:off x="5665069" y="2506671"/>
              <a:ext cx="485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032D216-5FBD-B7CF-8254-5A6D146F6E3A}"/>
                </a:ext>
              </a:extLst>
            </p:cNvPr>
            <p:cNvSpPr txBox="1"/>
            <p:nvPr/>
          </p:nvSpPr>
          <p:spPr>
            <a:xfrm>
              <a:off x="4456355" y="3352854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9595C2AA-FADB-1E67-9357-183C82C4A301}"/>
                </a:ext>
              </a:extLst>
            </p:cNvPr>
            <p:cNvSpPr/>
            <p:nvPr/>
          </p:nvSpPr>
          <p:spPr>
            <a:xfrm>
              <a:off x="8474080" y="2399150"/>
              <a:ext cx="1051035" cy="953705"/>
            </a:xfrm>
            <a:prstGeom prst="diamon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15D22B0-8748-690A-37C4-D3528FC7BFE2}"/>
                </a:ext>
              </a:extLst>
            </p:cNvPr>
            <p:cNvCxnSpPr>
              <a:cxnSpLocks/>
              <a:stCxn id="43" idx="3"/>
              <a:endCxn id="7" idx="1"/>
            </p:cNvCxnSpPr>
            <p:nvPr/>
          </p:nvCxnSpPr>
          <p:spPr>
            <a:xfrm flipV="1">
              <a:off x="9525115" y="2874022"/>
              <a:ext cx="793531" cy="19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59073C6-1ECE-4894-E335-0ACEBF5F6B7D}"/>
                </a:ext>
              </a:extLst>
            </p:cNvPr>
            <p:cNvSpPr txBox="1"/>
            <p:nvPr/>
          </p:nvSpPr>
          <p:spPr>
            <a:xfrm>
              <a:off x="8448710" y="2720133"/>
              <a:ext cx="1101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Recommend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DD8A27-D290-AE25-78A0-FD2F755A1913}"/>
                </a:ext>
              </a:extLst>
            </p:cNvPr>
            <p:cNvSpPr txBox="1"/>
            <p:nvPr/>
          </p:nvSpPr>
          <p:spPr>
            <a:xfrm>
              <a:off x="9640737" y="2485896"/>
              <a:ext cx="485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id="{6A1A3BEF-4E9F-AB1F-CA92-6D51AD7A5949}"/>
                </a:ext>
              </a:extLst>
            </p:cNvPr>
            <p:cNvCxnSpPr>
              <a:cxnSpLocks/>
              <a:stCxn id="6" idx="2"/>
              <a:endCxn id="8" idx="3"/>
            </p:cNvCxnSpPr>
            <p:nvPr/>
          </p:nvCxnSpPr>
          <p:spPr>
            <a:xfrm rot="5400000">
              <a:off x="4975195" y="2298073"/>
              <a:ext cx="1185316" cy="3000699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515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F094E-4811-2DCE-BB6A-E6618453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383"/>
            <a:ext cx="12192000" cy="3160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71050-0752-6CF6-0F1D-7F1F8F10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4829"/>
            <a:ext cx="12211120" cy="1370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F7A0F-C6DA-15BE-F0F5-CF56CB8B3FEC}"/>
              </a:ext>
            </a:extLst>
          </p:cNvPr>
          <p:cNvSpPr txBox="1"/>
          <p:nvPr/>
        </p:nvSpPr>
        <p:spPr>
          <a:xfrm>
            <a:off x="5892248" y="3587468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3191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6085B-8B9A-83CB-DEB7-58C0D60F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5CEE-F85C-2BEE-A299-3D92189D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238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System Architecture – Research Agents Single Agent</a:t>
            </a:r>
            <a:endParaRPr lang="en-US" sz="3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7E98CB-EA5D-55CB-1E84-06A223F2DECD}"/>
              </a:ext>
            </a:extLst>
          </p:cNvPr>
          <p:cNvGrpSpPr/>
          <p:nvPr/>
        </p:nvGrpSpPr>
        <p:grpSpPr>
          <a:xfrm>
            <a:off x="92765" y="1801611"/>
            <a:ext cx="6838122" cy="4651508"/>
            <a:chOff x="2435087" y="1868556"/>
            <a:chExt cx="6838122" cy="465150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B430E5-9F3D-16FA-468C-4105C86BDA32}"/>
                </a:ext>
              </a:extLst>
            </p:cNvPr>
            <p:cNvSpPr/>
            <p:nvPr/>
          </p:nvSpPr>
          <p:spPr>
            <a:xfrm>
              <a:off x="4333461" y="2723322"/>
              <a:ext cx="4939748" cy="2971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7AF205B-AEF4-C335-35D8-AFA25F9EA210}"/>
                </a:ext>
              </a:extLst>
            </p:cNvPr>
            <p:cNvSpPr/>
            <p:nvPr/>
          </p:nvSpPr>
          <p:spPr>
            <a:xfrm>
              <a:off x="2435087" y="1868556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User Query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0691412-D18F-B373-0F9B-C895686F1367}"/>
                </a:ext>
              </a:extLst>
            </p:cNvPr>
            <p:cNvSpPr/>
            <p:nvPr/>
          </p:nvSpPr>
          <p:spPr>
            <a:xfrm>
              <a:off x="5012635" y="1868557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Query Planner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CDCFC1F-67DC-BF6F-59CD-08E2E65E643D}"/>
                </a:ext>
              </a:extLst>
            </p:cNvPr>
            <p:cNvSpPr/>
            <p:nvPr/>
          </p:nvSpPr>
          <p:spPr>
            <a:xfrm>
              <a:off x="5012634" y="2902228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Search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8B71F87-A030-AB94-0CF1-65773428FECC}"/>
                </a:ext>
              </a:extLst>
            </p:cNvPr>
            <p:cNvSpPr/>
            <p:nvPr/>
          </p:nvSpPr>
          <p:spPr>
            <a:xfrm>
              <a:off x="5012633" y="3916019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Evidence Selector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9007304-E225-156B-B51D-186784772B78}"/>
                </a:ext>
              </a:extLst>
            </p:cNvPr>
            <p:cNvSpPr/>
            <p:nvPr/>
          </p:nvSpPr>
          <p:spPr>
            <a:xfrm>
              <a:off x="7454346" y="3916016"/>
              <a:ext cx="1490871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Compressor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7F8B586-FBD2-66E5-2BC5-51DEC3745BEC}"/>
                </a:ext>
              </a:extLst>
            </p:cNvPr>
            <p:cNvSpPr/>
            <p:nvPr/>
          </p:nvSpPr>
          <p:spPr>
            <a:xfrm>
              <a:off x="5012632" y="4949685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Author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BF090CE-3178-82BB-F440-A4FD58D45EF1}"/>
                </a:ext>
              </a:extLst>
            </p:cNvPr>
            <p:cNvSpPr/>
            <p:nvPr/>
          </p:nvSpPr>
          <p:spPr>
            <a:xfrm>
              <a:off x="4914897" y="5983351"/>
              <a:ext cx="1527314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Final Answer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C49BC1-6E25-ABDF-9796-9F05039B6D0D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 flipV="1">
              <a:off x="6344476" y="4184373"/>
              <a:ext cx="1109870" cy="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099786-B6F2-59D9-D973-03C83E818E20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>
              <a:off x="3766930" y="2136913"/>
              <a:ext cx="1245705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91AC83-F3D3-325C-31FE-55157AF08691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 flipH="1">
              <a:off x="5678556" y="2405270"/>
              <a:ext cx="1" cy="49695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14C2FF4-5E31-A22A-7161-86791B126B4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flipH="1">
              <a:off x="5678555" y="3438941"/>
              <a:ext cx="1" cy="47707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938D78-196D-55C0-4582-4F39995C3A61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 flipH="1">
              <a:off x="5678554" y="4452732"/>
              <a:ext cx="1" cy="49695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1C03571-E3F9-4F91-B1A7-19BCA4C0CE50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5678554" y="5486398"/>
              <a:ext cx="0" cy="49695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3B3E5E28-1EE0-4684-5A2B-89B24E636D1D}"/>
                </a:ext>
              </a:extLst>
            </p:cNvPr>
            <p:cNvCxnSpPr>
              <a:stCxn id="9" idx="1"/>
              <a:endCxn id="6" idx="1"/>
            </p:cNvCxnSpPr>
            <p:nvPr/>
          </p:nvCxnSpPr>
          <p:spPr>
            <a:xfrm rot="10800000" flipH="1">
              <a:off x="5012632" y="3170586"/>
              <a:ext cx="2" cy="2047457"/>
            </a:xfrm>
            <a:prstGeom prst="bentConnector3">
              <a:avLst>
                <a:gd name="adj1" fmla="val -1143000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56CE97-7FB8-7E01-B875-6170ADE8FE96}"/>
                </a:ext>
              </a:extLst>
            </p:cNvPr>
            <p:cNvSpPr txBox="1"/>
            <p:nvPr/>
          </p:nvSpPr>
          <p:spPr>
            <a:xfrm>
              <a:off x="7282071" y="2894357"/>
              <a:ext cx="1549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 Loop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9DFC64B-F1C9-AC38-D8C2-B1F2B3AEAD02}"/>
              </a:ext>
            </a:extLst>
          </p:cNvPr>
          <p:cNvSpPr txBox="1"/>
          <p:nvPr/>
        </p:nvSpPr>
        <p:spPr>
          <a:xfrm>
            <a:off x="7031109" y="2037522"/>
            <a:ext cx="4981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Query Planner</a:t>
            </a:r>
            <a:r>
              <a:rPr lang="en-US" dirty="0"/>
              <a:t>: Primary orchestrating model that can handle all workflow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Node-Specific Models</a:t>
            </a:r>
            <a:r>
              <a:rPr lang="en-US" dirty="0"/>
              <a:t>: Optional specialized models for specific workflow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Iterative Research</a:t>
            </a:r>
            <a:r>
              <a:rPr lang="en-US" dirty="0"/>
              <a:t>: Multiple research loops with evidence accumulation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Adaptive Compression</a:t>
            </a:r>
            <a:r>
              <a:rPr lang="en-US" dirty="0"/>
              <a:t>: Automatic context compression when token budgets are exceeded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Context Management</a:t>
            </a:r>
            <a:r>
              <a:rPr lang="en-US" dirty="0"/>
              <a:t>: Intelligent handling of large evidence sets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E2A95-912C-E2A2-7042-34CF656A6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4930-93B5-CD46-C5E5-E8BBB7DD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76" y="-11636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System Architecture – Research Agents Multi Agent</a:t>
            </a:r>
            <a:endParaRPr lang="en-US" sz="32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43D4CF-B2BB-920B-526E-2661A3A92DEE}"/>
              </a:ext>
            </a:extLst>
          </p:cNvPr>
          <p:cNvGrpSpPr/>
          <p:nvPr/>
        </p:nvGrpSpPr>
        <p:grpSpPr>
          <a:xfrm>
            <a:off x="178914" y="1533254"/>
            <a:ext cx="7146234" cy="4959621"/>
            <a:chOff x="2375456" y="1533254"/>
            <a:chExt cx="7146234" cy="495962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D4DA25E-9D83-2190-B003-527E957EEC8F}"/>
                </a:ext>
              </a:extLst>
            </p:cNvPr>
            <p:cNvSpPr/>
            <p:nvPr/>
          </p:nvSpPr>
          <p:spPr>
            <a:xfrm>
              <a:off x="2375456" y="1533254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User Query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D80F1AE-C91B-965F-D7E0-354FD17A7D72}"/>
                </a:ext>
              </a:extLst>
            </p:cNvPr>
            <p:cNvSpPr/>
            <p:nvPr/>
          </p:nvSpPr>
          <p:spPr>
            <a:xfrm>
              <a:off x="5282651" y="1533254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Question Generator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E7B74D-AB78-BB52-2BAA-9E0D9526E9DC}"/>
                </a:ext>
              </a:extLst>
            </p:cNvPr>
            <p:cNvSpPr/>
            <p:nvPr/>
          </p:nvSpPr>
          <p:spPr>
            <a:xfrm>
              <a:off x="5282650" y="4972194"/>
              <a:ext cx="1331843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Synthesis Agent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F529EEE-5B7A-6BA3-1157-AF846FFA19AB}"/>
                </a:ext>
              </a:extLst>
            </p:cNvPr>
            <p:cNvSpPr/>
            <p:nvPr/>
          </p:nvSpPr>
          <p:spPr>
            <a:xfrm>
              <a:off x="5184914" y="5956162"/>
              <a:ext cx="1527314" cy="53671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Final Answer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F91E71-E9AF-CAED-99F0-5647921CE72C}"/>
                </a:ext>
              </a:extLst>
            </p:cNvPr>
            <p:cNvGrpSpPr/>
            <p:nvPr/>
          </p:nvGrpSpPr>
          <p:grpSpPr>
            <a:xfrm>
              <a:off x="2375456" y="2559324"/>
              <a:ext cx="7146234" cy="1739347"/>
              <a:chOff x="2375456" y="2559324"/>
              <a:chExt cx="7146234" cy="173934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045D1F-8312-849B-C704-46663631E896}"/>
                  </a:ext>
                </a:extLst>
              </p:cNvPr>
              <p:cNvSpPr/>
              <p:nvPr/>
            </p:nvSpPr>
            <p:spPr>
              <a:xfrm>
                <a:off x="2375456" y="2559324"/>
                <a:ext cx="7146234" cy="173934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8A338D4-1767-BAF0-A761-E4CB2C932DD0}"/>
                  </a:ext>
                </a:extLst>
              </p:cNvPr>
              <p:cNvSpPr/>
              <p:nvPr/>
            </p:nvSpPr>
            <p:spPr>
              <a:xfrm>
                <a:off x="2670310" y="3160642"/>
                <a:ext cx="1331843" cy="53671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Research Agent</a:t>
                </a:r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6BA10F1-93D4-262F-9DD3-6E06E488B992}"/>
                  </a:ext>
                </a:extLst>
              </p:cNvPr>
              <p:cNvSpPr/>
              <p:nvPr/>
            </p:nvSpPr>
            <p:spPr>
              <a:xfrm>
                <a:off x="4406347" y="3160643"/>
                <a:ext cx="1331843" cy="53671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Analysis Agent</a:t>
                </a: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287C306-015A-68BD-5A1C-03962137A376}"/>
                  </a:ext>
                </a:extLst>
              </p:cNvPr>
              <p:cNvSpPr/>
              <p:nvPr/>
            </p:nvSpPr>
            <p:spPr>
              <a:xfrm>
                <a:off x="6142384" y="3160642"/>
                <a:ext cx="1331843" cy="53671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Verification Agent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4E497D2F-8AF9-A76C-B6DD-8894505C3CBA}"/>
                  </a:ext>
                </a:extLst>
              </p:cNvPr>
              <p:cNvSpPr/>
              <p:nvPr/>
            </p:nvSpPr>
            <p:spPr>
              <a:xfrm>
                <a:off x="7878421" y="3160642"/>
                <a:ext cx="1331843" cy="53671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Contrarian Agent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9BE303-23F6-CC45-2388-8E53A23B86BE}"/>
                  </a:ext>
                </a:extLst>
              </p:cNvPr>
              <p:cNvSpPr txBox="1"/>
              <p:nvPr/>
            </p:nvSpPr>
            <p:spPr>
              <a:xfrm>
                <a:off x="2486740" y="2569271"/>
                <a:ext cx="24411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Parallel Agent Execution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A42BC8-C019-262C-D9BE-460C36C01C25}"/>
                </a:ext>
              </a:extLst>
            </p:cNvPr>
            <p:cNvCxnSpPr>
              <a:cxnSpLocks/>
              <a:stCxn id="4" idx="2"/>
              <a:endCxn id="11" idx="0"/>
            </p:cNvCxnSpPr>
            <p:nvPr/>
          </p:nvCxnSpPr>
          <p:spPr>
            <a:xfrm>
              <a:off x="5948573" y="2069967"/>
              <a:ext cx="0" cy="48935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17E8825-3922-F442-A3F4-0567C7E65BD9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 flipH="1">
              <a:off x="5948572" y="4298671"/>
              <a:ext cx="1" cy="67352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B4D453F-C1E8-65C2-016B-6B8C42ABB6D8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 flipH="1">
              <a:off x="5948571" y="5508907"/>
              <a:ext cx="1" cy="44725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4D95EAA-F3C3-8125-3843-404B9750007A}"/>
                </a:ext>
              </a:extLst>
            </p:cNvPr>
            <p:cNvCxnSpPr>
              <a:cxnSpLocks/>
              <a:stCxn id="3" idx="3"/>
              <a:endCxn id="4" idx="1"/>
            </p:cNvCxnSpPr>
            <p:nvPr/>
          </p:nvCxnSpPr>
          <p:spPr>
            <a:xfrm>
              <a:off x="3707299" y="1801611"/>
              <a:ext cx="1575352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F0424A2-FB2A-71AC-18DC-9EA3118364E2}"/>
              </a:ext>
            </a:extLst>
          </p:cNvPr>
          <p:cNvSpPr txBox="1"/>
          <p:nvPr/>
        </p:nvSpPr>
        <p:spPr>
          <a:xfrm>
            <a:off x="7424529" y="1033670"/>
            <a:ext cx="4767465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Research Agent</a:t>
            </a:r>
            <a:r>
              <a:rPr lang="en-US" sz="1600" dirty="0"/>
              <a:t>: Comprehensive information gathering and foundational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Focus: Breadth of coverage, primary source identification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Strategy: Broad comprehensive search with emphasis on authoritative 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Analysis Agent</a:t>
            </a:r>
            <a:r>
              <a:rPr lang="en-US" sz="1600" dirty="0"/>
              <a:t>: Deep analytical insights and pattern recognition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Focus: Trends, contradictions, methodological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Strategy: Targeted analytical search with emphasis on comparative studies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Verification Agent</a:t>
            </a:r>
            <a:r>
              <a:rPr lang="en-US" sz="1600" dirty="0"/>
              <a:t>: Fact-checking and source 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Focus: Accuracy, credibility, cross-validation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Strategy: Verification-focused search with emphasis on authoritative 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Contrarian Agent</a:t>
            </a:r>
            <a:r>
              <a:rPr lang="en-US" sz="1600" dirty="0"/>
              <a:t>: Contrarian views and edge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Focus: Alternative viewpoints, limitations, criticisms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Strategy: Alternative-seeking search with emphasis on diverse perspectives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8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7D7A-7855-BEBC-5747-1A708AF3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Agent Specialization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2386-C2F3-8EE0-9988-EDBB7A81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04" y="980798"/>
            <a:ext cx="4916557" cy="58772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b="1" dirty="0"/>
              <a:t>Research Agent Focus</a:t>
            </a:r>
            <a:r>
              <a:rPr lang="en-US" sz="1400" dirty="0"/>
              <a:t> </a:t>
            </a:r>
          </a:p>
          <a:p>
            <a:r>
              <a:rPr lang="en-US" sz="1400" dirty="0"/>
              <a:t>Comprehensive literature coverage prioritizing breadth</a:t>
            </a:r>
          </a:p>
          <a:p>
            <a:r>
              <a:rPr lang="en-US" sz="1400" dirty="0"/>
              <a:t>Authoritative source identification and primary research</a:t>
            </a:r>
          </a:p>
          <a:p>
            <a:r>
              <a:rPr lang="en-US" sz="1400" dirty="0"/>
              <a:t>Foundation building for other agents to build upon</a:t>
            </a:r>
          </a:p>
          <a:p>
            <a:pPr marL="0" indent="0">
              <a:buNone/>
            </a:pPr>
            <a:r>
              <a:rPr lang="en-US" sz="1400" b="1" dirty="0"/>
              <a:t>Analysis Agent Focus</a:t>
            </a:r>
            <a:r>
              <a:rPr lang="en-US" sz="1400" dirty="0"/>
              <a:t> </a:t>
            </a:r>
          </a:p>
          <a:p>
            <a:r>
              <a:rPr lang="en-US" sz="1400" dirty="0"/>
              <a:t>Methodological analysis and comparative studies</a:t>
            </a:r>
          </a:p>
          <a:p>
            <a:r>
              <a:rPr lang="en-US" sz="1400" dirty="0"/>
              <a:t>Trend identification and pattern recognition</a:t>
            </a:r>
          </a:p>
          <a:p>
            <a:r>
              <a:rPr lang="en-US" sz="1400" dirty="0"/>
              <a:t>Technical deep-dives and implementation details</a:t>
            </a:r>
          </a:p>
          <a:p>
            <a:pPr marL="0" indent="0">
              <a:buNone/>
            </a:pPr>
            <a:r>
              <a:rPr lang="en-US" sz="1400" b="1" dirty="0"/>
              <a:t>Verification Agent Focus</a:t>
            </a:r>
            <a:r>
              <a:rPr lang="en-US" sz="1400" dirty="0"/>
              <a:t> </a:t>
            </a:r>
          </a:p>
          <a:p>
            <a:r>
              <a:rPr lang="en-US" sz="1400" dirty="0"/>
              <a:t>Cross-validation of claims across multiple sources</a:t>
            </a:r>
          </a:p>
          <a:p>
            <a:r>
              <a:rPr lang="en-US" sz="1400" dirty="0"/>
              <a:t>Source credibility assessment and bias detection</a:t>
            </a:r>
          </a:p>
          <a:p>
            <a:r>
              <a:rPr lang="en-US" sz="1400" dirty="0"/>
              <a:t>Fact-checking and accuracy validation</a:t>
            </a:r>
          </a:p>
          <a:p>
            <a:pPr marL="0" indent="0">
              <a:buNone/>
            </a:pPr>
            <a:r>
              <a:rPr lang="en-US" sz="1400" b="1" dirty="0"/>
              <a:t>Alternative Perspective Agent Focus</a:t>
            </a:r>
            <a:r>
              <a:rPr lang="en-US" sz="1400" dirty="0"/>
              <a:t> </a:t>
            </a:r>
          </a:p>
          <a:p>
            <a:r>
              <a:rPr lang="en-US" sz="1400" dirty="0"/>
              <a:t>Contrarian viewpoints and dissenting opinions</a:t>
            </a:r>
          </a:p>
          <a:p>
            <a:r>
              <a:rPr lang="en-US" sz="1400" dirty="0"/>
              <a:t>Limitation identification and critical assessment</a:t>
            </a:r>
          </a:p>
          <a:p>
            <a:r>
              <a:rPr lang="en-US" sz="1400" dirty="0"/>
              <a:t>Edge cases and alternative interpretations</a:t>
            </a:r>
          </a:p>
          <a:p>
            <a:pPr marL="0" indent="0">
              <a:buNone/>
            </a:pPr>
            <a:r>
              <a:rPr lang="en-US" sz="1400" b="1" dirty="0"/>
              <a:t>Search Strategy Differentiation</a:t>
            </a:r>
            <a:r>
              <a:rPr lang="en-US" sz="1400" dirty="0"/>
              <a:t> </a:t>
            </a:r>
          </a:p>
          <a:p>
            <a:r>
              <a:rPr lang="en-US" sz="1400" dirty="0"/>
              <a:t>Each agent uses tailored search terms and filters</a:t>
            </a:r>
          </a:p>
          <a:p>
            <a:r>
              <a:rPr lang="en-US" sz="1400" dirty="0"/>
              <a:t>Different emphasis on recency vs authority vs coverage</a:t>
            </a:r>
          </a:p>
          <a:p>
            <a:r>
              <a:rPr lang="en-US" sz="1400" dirty="0"/>
              <a:t>Specialized evaluation criteria for source selection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D79E4-48E4-72D5-5D3E-5B391097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29" y="1343818"/>
            <a:ext cx="7033755" cy="3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36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543F-BFC0-33A1-4F8F-FA507B7C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1" y="-3332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Question Decomposition Process (Query Expansion)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90B3B-1DB7-8C5E-5582-349A44845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56" y="679243"/>
            <a:ext cx="6530007" cy="60561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/>
              <a:t>Intelligent Question Breaking</a:t>
            </a:r>
            <a:r>
              <a:rPr lang="en-US" sz="1600" dirty="0"/>
              <a:t> </a:t>
            </a:r>
          </a:p>
          <a:p>
            <a:r>
              <a:rPr lang="en-US" sz="1600" dirty="0"/>
              <a:t>AI analyzes complex research questions for key components</a:t>
            </a:r>
          </a:p>
          <a:p>
            <a:r>
              <a:rPr lang="en-US" sz="1600" dirty="0"/>
              <a:t>Identifies different angles and perspectives needed</a:t>
            </a:r>
          </a:p>
          <a:p>
            <a:r>
              <a:rPr lang="en-US" sz="1600" dirty="0"/>
              <a:t>Generates 4-6 specialized sub-questions for parallel investigation</a:t>
            </a:r>
          </a:p>
          <a:p>
            <a:pPr marL="0" indent="0">
              <a:buNone/>
            </a:pPr>
            <a:r>
              <a:rPr lang="en-US" sz="1600" b="1" dirty="0"/>
              <a:t>Question Type Examples</a:t>
            </a:r>
          </a:p>
          <a:p>
            <a:r>
              <a:rPr lang="en-US" sz="1600" dirty="0"/>
              <a:t>Original: "What are the latest developments in transformer architectures?”</a:t>
            </a:r>
          </a:p>
          <a:p>
            <a:r>
              <a:rPr lang="en-US" sz="1600" dirty="0"/>
              <a:t>Research: "What new transformer variants and improvements have been proposed?" </a:t>
            </a:r>
          </a:p>
          <a:p>
            <a:r>
              <a:rPr lang="en-US" sz="1600" dirty="0"/>
              <a:t>Analysis: "How do recent transformer innovations compare to existing architectures?”</a:t>
            </a:r>
          </a:p>
          <a:p>
            <a:r>
              <a:rPr lang="en-US" sz="1600" dirty="0"/>
              <a:t>Verification: "What empirical evidence supports these new transformer approaches?”</a:t>
            </a:r>
          </a:p>
          <a:p>
            <a:r>
              <a:rPr lang="en-US" sz="1600" dirty="0"/>
              <a:t>Alternative: "What are the limitations and computational challenges of these new methods?"</a:t>
            </a:r>
          </a:p>
          <a:p>
            <a:pPr marL="0" indent="0">
              <a:buNone/>
            </a:pPr>
            <a:r>
              <a:rPr lang="en-US" sz="1600" b="1" dirty="0"/>
              <a:t>Quality Assurance</a:t>
            </a:r>
            <a:r>
              <a:rPr lang="en-US" sz="1600" dirty="0"/>
              <a:t> </a:t>
            </a:r>
          </a:p>
          <a:p>
            <a:r>
              <a:rPr lang="en-US" sz="1600" dirty="0"/>
              <a:t>Ensures sub-questions cover different aspects of original question</a:t>
            </a:r>
          </a:p>
          <a:p>
            <a:r>
              <a:rPr lang="en-US" sz="1600" dirty="0"/>
              <a:t>Prevents excessive overlap between agent assignments</a:t>
            </a:r>
          </a:p>
          <a:p>
            <a:r>
              <a:rPr lang="en-US" sz="1600" dirty="0"/>
              <a:t>Validates that sub-questions are answerable and specific</a:t>
            </a:r>
          </a:p>
          <a:p>
            <a:pPr marL="0" indent="0">
              <a:buNone/>
            </a:pPr>
            <a:r>
              <a:rPr lang="en-US" sz="1600" b="1" dirty="0"/>
              <a:t>Adaptive Complexity</a:t>
            </a:r>
            <a:r>
              <a:rPr lang="en-US" sz="1600" dirty="0"/>
              <a:t> </a:t>
            </a:r>
          </a:p>
          <a:p>
            <a:r>
              <a:rPr lang="en-US" sz="1600" dirty="0"/>
              <a:t>Simple questions may use fewer agents</a:t>
            </a:r>
          </a:p>
          <a:p>
            <a:r>
              <a:rPr lang="en-US" sz="1600" dirty="0"/>
              <a:t>Complex questions get more specialized decomposition</a:t>
            </a:r>
          </a:p>
          <a:p>
            <a:r>
              <a:rPr lang="en-US" sz="1600" dirty="0"/>
              <a:t>Question difficulty determines resource allocation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B8916ED-6C6A-CF72-8D3D-86696F8A6B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A82F34-33CD-468D-D5D5-14860710F2CA}"/>
              </a:ext>
            </a:extLst>
          </p:cNvPr>
          <p:cNvGrpSpPr/>
          <p:nvPr/>
        </p:nvGrpSpPr>
        <p:grpSpPr>
          <a:xfrm>
            <a:off x="6871251" y="1451113"/>
            <a:ext cx="5170081" cy="3604244"/>
            <a:chOff x="6871251" y="1451113"/>
            <a:chExt cx="5170081" cy="3604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FC4D1B-0393-DA64-50EA-A364E8B6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1251" y="1451113"/>
              <a:ext cx="5170081" cy="36042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1307BB-B544-1D6C-F027-2760F5F5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6413" y="4124739"/>
              <a:ext cx="317500" cy="279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31B6C3-6DC1-214C-5504-5F1B6D792D85}"/>
                </a:ext>
              </a:extLst>
            </p:cNvPr>
            <p:cNvSpPr txBox="1"/>
            <p:nvPr/>
          </p:nvSpPr>
          <p:spPr>
            <a:xfrm>
              <a:off x="7344073" y="4127140"/>
              <a:ext cx="7205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research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4FA0AD-C85B-3FD3-EC8A-13FB4BEE8DB6}"/>
                </a:ext>
              </a:extLst>
            </p:cNvPr>
            <p:cNvSpPr txBox="1"/>
            <p:nvPr/>
          </p:nvSpPr>
          <p:spPr>
            <a:xfrm>
              <a:off x="8292704" y="4404139"/>
              <a:ext cx="649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analyze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87C8DF-A8E7-6F55-5E70-845F04E66F1C}"/>
                </a:ext>
              </a:extLst>
            </p:cNvPr>
            <p:cNvSpPr txBox="1"/>
            <p:nvPr/>
          </p:nvSpPr>
          <p:spPr>
            <a:xfrm>
              <a:off x="9341859" y="4542638"/>
              <a:ext cx="5334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verify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A92353-8817-68D5-F4CE-B9C86AE202E1}"/>
                </a:ext>
              </a:extLst>
            </p:cNvPr>
            <p:cNvSpPr txBox="1"/>
            <p:nvPr/>
          </p:nvSpPr>
          <p:spPr>
            <a:xfrm>
              <a:off x="10132601" y="4404139"/>
              <a:ext cx="8565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alternative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07AA9-D8AA-C73F-7CA4-80E54BF37B96}"/>
                </a:ext>
              </a:extLst>
            </p:cNvPr>
            <p:cNvSpPr txBox="1"/>
            <p:nvPr/>
          </p:nvSpPr>
          <p:spPr>
            <a:xfrm>
              <a:off x="11065857" y="4114606"/>
              <a:ext cx="829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synthesize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833115-04C7-7CAA-4B16-A3801F8C6CA0}"/>
                </a:ext>
              </a:extLst>
            </p:cNvPr>
            <p:cNvSpPr txBox="1"/>
            <p:nvPr/>
          </p:nvSpPr>
          <p:spPr>
            <a:xfrm>
              <a:off x="9420713" y="2204111"/>
              <a:ext cx="230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1EA1CD-CEA5-940B-F58F-532DAED0E5E3}"/>
                </a:ext>
              </a:extLst>
            </p:cNvPr>
            <p:cNvSpPr txBox="1"/>
            <p:nvPr/>
          </p:nvSpPr>
          <p:spPr>
            <a:xfrm>
              <a:off x="10125906" y="2330316"/>
              <a:ext cx="14618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Original 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427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907A7-1CB5-3DAE-FFD8-98BE7909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99464"/>
            <a:ext cx="9283538" cy="67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2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46F6-A929-4C29-CB1C-3C1424E3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85C5A-0157-0A3E-79C4-DDD96AA8F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 and Foundation</a:t>
            </a:r>
          </a:p>
          <a:p>
            <a:r>
              <a:rPr lang="en-US" dirty="0"/>
              <a:t>Technical Foundation</a:t>
            </a:r>
          </a:p>
          <a:p>
            <a:r>
              <a:rPr lang="en-US" dirty="0"/>
              <a:t>Agent Systems</a:t>
            </a:r>
          </a:p>
          <a:p>
            <a:r>
              <a:rPr lang="en-US" dirty="0"/>
              <a:t>Content Generation</a:t>
            </a:r>
          </a:p>
          <a:p>
            <a:r>
              <a:rPr lang="en-US" dirty="0"/>
              <a:t>Advanced Analytics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09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D3B0-0F30-433A-96DA-8CF7E288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4" y="101194"/>
            <a:ext cx="10515600" cy="1325563"/>
          </a:xfrm>
        </p:spPr>
        <p:txBody>
          <a:bodyPr/>
          <a:lstStyle/>
          <a:p>
            <a:r>
              <a:rPr lang="en-US" dirty="0"/>
              <a:t>Network Analysis &amp;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6B-541A-A36C-C978-E35DB62AF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8" y="1690687"/>
            <a:ext cx="5608982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Semantic Similarity Networks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Paper-to-paper relationship mapping based on content similarity</a:t>
            </a:r>
          </a:p>
          <a:p>
            <a:pPr lvl="1"/>
            <a:r>
              <a:rPr lang="en-US" dirty="0"/>
              <a:t>Multi-order relationship exploration</a:t>
            </a:r>
          </a:p>
          <a:p>
            <a:pPr lvl="1"/>
            <a:r>
              <a:rPr lang="en-US" dirty="0"/>
              <a:t>Dynamic network visualization with interactive exploration</a:t>
            </a:r>
          </a:p>
          <a:p>
            <a:pPr marL="0" indent="0">
              <a:buNone/>
            </a:pPr>
            <a:r>
              <a:rPr lang="en-US" b="1" dirty="0"/>
              <a:t>Interactive Exploration Tools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and filter capabilities for large networks</a:t>
            </a:r>
          </a:p>
          <a:p>
            <a:pPr lvl="1"/>
            <a:r>
              <a:rPr lang="en-US" dirty="0"/>
              <a:t>Color coded relationship strength</a:t>
            </a:r>
          </a:p>
          <a:p>
            <a:pPr lvl="1"/>
            <a:r>
              <a:rPr lang="en-US" dirty="0"/>
              <a:t>Export capabilities for further analysis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ECBB6-6891-4E2D-6C9D-5DC5D5B4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03" y="1426757"/>
            <a:ext cx="6081751" cy="45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9A590-0009-6B68-B5F7-411F1E1A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288336-03AF-593F-D58D-8D4D7328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No alternative text description for this image">
            <a:extLst>
              <a:ext uri="{FF2B5EF4-FFF2-40B4-BE49-F238E27FC236}">
                <a16:creationId xmlns:a16="http://schemas.microsoft.com/office/drawing/2014/main" id="{73E51646-50DA-ED76-819F-5559DCD23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0"/>
            <a:ext cx="1139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94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94E1-DDAE-217A-59F3-7AB57DF2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6" y="16197"/>
            <a:ext cx="10515600" cy="1325563"/>
          </a:xfrm>
        </p:spPr>
        <p:txBody>
          <a:bodyPr/>
          <a:lstStyle/>
          <a:p>
            <a:r>
              <a:rPr lang="en-US" dirty="0"/>
              <a:t>Time-Series Forecasting and Topic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71994-012A-1351-9B79-7C0496D6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8" y="1341760"/>
            <a:ext cx="5174974" cy="4565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Prophet-Based Modeling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Time-series decomposition into trend, seasonal, and irregular components</a:t>
            </a:r>
          </a:p>
          <a:p>
            <a:pPr lvl="1"/>
            <a:r>
              <a:rPr lang="en-US" dirty="0"/>
              <a:t>Automatic refreshing based on user schedules</a:t>
            </a:r>
          </a:p>
          <a:p>
            <a:pPr marL="0" indent="0">
              <a:buNone/>
            </a:pPr>
            <a:r>
              <a:rPr lang="en-US" b="1" dirty="0"/>
              <a:t>Prediction Horizons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Configurable prediction horizons</a:t>
            </a:r>
          </a:p>
          <a:p>
            <a:pPr marL="0" indent="0">
              <a:buNone/>
            </a:pPr>
            <a:r>
              <a:rPr lang="en-US" b="1" dirty="0"/>
              <a:t>Automatic Topic Modeling</a:t>
            </a:r>
          </a:p>
          <a:p>
            <a:pPr lvl="1"/>
            <a:r>
              <a:rPr lang="en-US" dirty="0"/>
              <a:t>Configurable by time horizon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C49811-5054-3509-A50B-94C9C05C6418}"/>
              </a:ext>
            </a:extLst>
          </p:cNvPr>
          <p:cNvGrpSpPr/>
          <p:nvPr/>
        </p:nvGrpSpPr>
        <p:grpSpPr>
          <a:xfrm>
            <a:off x="6523864" y="1693828"/>
            <a:ext cx="5406405" cy="3627782"/>
            <a:chOff x="2465387" y="2951921"/>
            <a:chExt cx="7259638" cy="3906078"/>
          </a:xfrm>
        </p:grpSpPr>
        <p:pic>
          <p:nvPicPr>
            <p:cNvPr id="7170" name="Picture 2" descr="No alternative text description for this image">
              <a:extLst>
                <a:ext uri="{FF2B5EF4-FFF2-40B4-BE49-F238E27FC236}">
                  <a16:creationId xmlns:a16="http://schemas.microsoft.com/office/drawing/2014/main" id="{343F50D6-F45E-59DF-5E3D-0613867337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99"/>
            <a:stretch>
              <a:fillRect/>
            </a:stretch>
          </p:blipFill>
          <p:spPr bwMode="auto">
            <a:xfrm>
              <a:off x="2465388" y="3627782"/>
              <a:ext cx="7259637" cy="3230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No alternative text description for this image">
              <a:extLst>
                <a:ext uri="{FF2B5EF4-FFF2-40B4-BE49-F238E27FC236}">
                  <a16:creationId xmlns:a16="http://schemas.microsoft.com/office/drawing/2014/main" id="{BB0C44BD-123E-9BC9-768E-C6FC187EE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145"/>
            <a:stretch>
              <a:fillRect/>
            </a:stretch>
          </p:blipFill>
          <p:spPr bwMode="auto">
            <a:xfrm>
              <a:off x="2465387" y="2951921"/>
              <a:ext cx="7259637" cy="67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319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alternative text description for this image">
            <a:extLst>
              <a:ext uri="{FF2B5EF4-FFF2-40B4-BE49-F238E27FC236}">
                <a16:creationId xmlns:a16="http://schemas.microsoft.com/office/drawing/2014/main" id="{61A4AA8A-15AF-B4AD-42BF-F4FAB170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" y="57012"/>
            <a:ext cx="11111949" cy="67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46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D100-3B81-CC4D-CA79-2C442D5C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F51FF-3116-C566-5634-0856B77DDEAB}"/>
              </a:ext>
            </a:extLst>
          </p:cNvPr>
          <p:cNvSpPr txBox="1"/>
          <p:nvPr/>
        </p:nvSpPr>
        <p:spPr>
          <a:xfrm>
            <a:off x="1093305" y="2967335"/>
            <a:ext cx="869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github.com</a:t>
            </a:r>
            <a:r>
              <a:rPr lang="en-US" sz="2400" dirty="0"/>
              <a:t>/M-</a:t>
            </a:r>
            <a:r>
              <a:rPr lang="en-US" sz="2400" dirty="0" err="1"/>
              <a:t>Chimiste</a:t>
            </a:r>
            <a:r>
              <a:rPr lang="en-US" sz="2400" dirty="0"/>
              <a:t>/TheseusInsight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F7578-5934-2219-1A60-AA9FB075A010}"/>
              </a:ext>
            </a:extLst>
          </p:cNvPr>
          <p:cNvSpPr txBox="1"/>
          <p:nvPr/>
        </p:nvSpPr>
        <p:spPr>
          <a:xfrm>
            <a:off x="1093305" y="357809"/>
            <a:ext cx="5172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Open-Source Application Link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4B1D5-F6E6-70CE-122C-8C843E720584}"/>
              </a:ext>
            </a:extLst>
          </p:cNvPr>
          <p:cNvSpPr txBox="1"/>
          <p:nvPr/>
        </p:nvSpPr>
        <p:spPr>
          <a:xfrm>
            <a:off x="1093305" y="3637722"/>
            <a:ext cx="2239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License: Apache 2.0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C1390-CC04-97FA-183D-A68E146EF73D}"/>
              </a:ext>
            </a:extLst>
          </p:cNvPr>
          <p:cNvSpPr txBox="1"/>
          <p:nvPr/>
        </p:nvSpPr>
        <p:spPr>
          <a:xfrm>
            <a:off x="1093305" y="5269085"/>
            <a:ext cx="166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CC BY-SA</a:t>
            </a:r>
          </a:p>
        </p:txBody>
      </p:sp>
    </p:spTree>
    <p:extLst>
      <p:ext uri="{BB962C8B-B14F-4D97-AF65-F5344CB8AC3E}">
        <p14:creationId xmlns:p14="http://schemas.microsoft.com/office/powerpoint/2010/main" val="1981060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DC7688-1427-8E95-090D-A09838B02832}"/>
              </a:ext>
            </a:extLst>
          </p:cNvPr>
          <p:cNvSpPr txBox="1"/>
          <p:nvPr/>
        </p:nvSpPr>
        <p:spPr>
          <a:xfrm>
            <a:off x="3654947" y="2705725"/>
            <a:ext cx="48821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8911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C56CD-5FF7-B3DE-D8CA-06FB0D7A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3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How this project started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B94172-3E9A-567F-EDA5-FE8E0BB1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87063"/>
            <a:ext cx="5929611" cy="4873840"/>
          </a:xfrm>
        </p:spPr>
        <p:txBody>
          <a:bodyPr>
            <a:normAutofit/>
          </a:bodyPr>
          <a:lstStyle/>
          <a:p>
            <a:r>
              <a:rPr lang="en-US" sz="1800" b="1" dirty="0"/>
              <a:t>Scientific literature is growing exponentially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2.5 million papers published annually</a:t>
            </a:r>
          </a:p>
          <a:p>
            <a:pPr lvl="1"/>
            <a:r>
              <a:rPr lang="en-US" sz="1600" dirty="0"/>
              <a:t>Doubling every 12-15 years</a:t>
            </a:r>
          </a:p>
          <a:p>
            <a:pPr lvl="1"/>
            <a:r>
              <a:rPr lang="en-US" sz="1600" dirty="0" err="1"/>
              <a:t>ArXiv</a:t>
            </a:r>
            <a:r>
              <a:rPr lang="en-US" sz="1600" dirty="0"/>
              <a:t> alone: 80,000+ papers/year in ML/AI</a:t>
            </a:r>
          </a:p>
          <a:p>
            <a:r>
              <a:rPr lang="en-US" sz="1800" b="1" dirty="0"/>
              <a:t>Human processing capacity remains linear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Researchers can meaningfully review ~50-100 papers/month</a:t>
            </a:r>
          </a:p>
          <a:p>
            <a:pPr lvl="1"/>
            <a:r>
              <a:rPr lang="en-US" sz="1600" dirty="0"/>
              <a:t>Literature review consumes 40-60% of research time</a:t>
            </a:r>
          </a:p>
          <a:p>
            <a:pPr lvl="1"/>
            <a:r>
              <a:rPr lang="en-US" sz="1600" dirty="0"/>
              <a:t>Critical insights can be buried in information overload</a:t>
            </a:r>
          </a:p>
          <a:p>
            <a:pPr lvl="1"/>
            <a:r>
              <a:rPr lang="en-US" sz="1600" dirty="0"/>
              <a:t>Challenging to focus attention on highest value content</a:t>
            </a:r>
          </a:p>
          <a:p>
            <a:r>
              <a:rPr lang="en-US" sz="1800" b="1" dirty="0"/>
              <a:t>Project Started in 2023</a:t>
            </a:r>
          </a:p>
          <a:p>
            <a:pPr lvl="1"/>
            <a:r>
              <a:rPr lang="en-US" sz="1600" dirty="0"/>
              <a:t>Originally called </a:t>
            </a:r>
            <a:r>
              <a:rPr lang="en-US" sz="1600" dirty="0" err="1"/>
              <a:t>PaperPal</a:t>
            </a:r>
            <a:r>
              <a:rPr lang="en-US" sz="1600" dirty="0"/>
              <a:t> (now called Theseus Insight)</a:t>
            </a:r>
          </a:p>
          <a:p>
            <a:pPr lvl="1"/>
            <a:r>
              <a:rPr lang="en-US" sz="1600" dirty="0"/>
              <a:t>Used original </a:t>
            </a:r>
            <a:r>
              <a:rPr lang="en-US" sz="1600" dirty="0" err="1"/>
              <a:t>LLaMA</a:t>
            </a:r>
            <a:r>
              <a:rPr lang="en-US" sz="1600" dirty="0"/>
              <a:t> model trained on Alpaca dataset to do LLM as a judge to sort weekly papers from </a:t>
            </a:r>
            <a:r>
              <a:rPr lang="en-US" sz="1600" dirty="0" err="1"/>
              <a:t>paperswithcode.com</a:t>
            </a:r>
            <a:r>
              <a:rPr lang="en-US" sz="1600" dirty="0"/>
              <a:t> and send a rudimentary newsletter</a:t>
            </a:r>
          </a:p>
          <a:p>
            <a:pPr lvl="1"/>
            <a:r>
              <a:rPr lang="en-US" sz="1600" dirty="0"/>
              <a:t>Migrated to a more agentic tool in 2024-2025</a:t>
            </a:r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600" dirty="0"/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97535857-17A1-1FA8-5C73-8DBC0CE7B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810" y="281563"/>
            <a:ext cx="5424190" cy="2850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2FB4AC-CBAE-613F-69DD-643C22FBD42A}"/>
              </a:ext>
            </a:extLst>
          </p:cNvPr>
          <p:cNvSpPr txBox="1"/>
          <p:nvPr/>
        </p:nvSpPr>
        <p:spPr>
          <a:xfrm>
            <a:off x="7653135" y="6206986"/>
            <a:ext cx="40238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Data from: https://</a:t>
            </a:r>
            <a:r>
              <a:rPr lang="en-US" sz="1050" dirty="0" err="1"/>
              <a:t>www.kaggle.com</a:t>
            </a:r>
            <a:r>
              <a:rPr lang="en-US" sz="1050" dirty="0"/>
              <a:t>/datasets/Cornell-University/</a:t>
            </a:r>
            <a:r>
              <a:rPr lang="en-US" sz="1050" dirty="0" err="1"/>
              <a:t>arxiv</a:t>
            </a:r>
            <a:endParaRPr 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AECD8F-3810-E5DA-4A28-69B93EBA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810" y="3356467"/>
            <a:ext cx="5424190" cy="28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7E9B-05A4-93A5-E3DD-A54BF389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71" y="37563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Example Rudimentary Newsletter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99FA3-101E-CDCC-8789-DA0ACACE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71" y="1404228"/>
            <a:ext cx="10084577" cy="51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A6F9-8AA0-805D-8313-86883A46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5" y="-686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Evolution of Research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D6353-B9E9-B359-E02D-8DDEF51FF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5" y="1016328"/>
            <a:ext cx="6035565" cy="5500086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Physical Systems (1900s-1980s)</a:t>
            </a:r>
          </a:p>
          <a:p>
            <a:pPr lvl="1"/>
            <a:r>
              <a:rPr lang="en-US" sz="2200" dirty="0"/>
              <a:t>Card catalogs, physical libraries</a:t>
            </a:r>
          </a:p>
          <a:p>
            <a:pPr lvl="1"/>
            <a:r>
              <a:rPr lang="en-US" sz="2200" dirty="0"/>
              <a:t>Manual indexing, limited cross-referencing</a:t>
            </a:r>
          </a:p>
          <a:p>
            <a:r>
              <a:rPr lang="en-US" sz="2600" b="1" dirty="0"/>
              <a:t>Digital Databases (1980s-2000s)</a:t>
            </a:r>
          </a:p>
          <a:p>
            <a:pPr lvl="1"/>
            <a:r>
              <a:rPr lang="en-US" sz="2200" dirty="0"/>
              <a:t>PubMed, Web of Science</a:t>
            </a:r>
          </a:p>
          <a:p>
            <a:pPr lvl="1"/>
            <a:r>
              <a:rPr lang="en-US" sz="2200" dirty="0"/>
              <a:t>Boolean search, keyword matching</a:t>
            </a:r>
          </a:p>
          <a:p>
            <a:r>
              <a:rPr lang="en-US" sz="2600" b="1" dirty="0"/>
              <a:t>Web Search (2000s-2010s)</a:t>
            </a:r>
          </a:p>
          <a:p>
            <a:pPr lvl="1"/>
            <a:r>
              <a:rPr lang="en-US" sz="2200" dirty="0"/>
              <a:t>Google Scholar, full-text search</a:t>
            </a:r>
          </a:p>
          <a:p>
            <a:pPr lvl="1"/>
            <a:r>
              <a:rPr lang="en-US" sz="2200" dirty="0"/>
              <a:t>Citation analysis, ranking algorithms</a:t>
            </a:r>
          </a:p>
          <a:p>
            <a:r>
              <a:rPr lang="en-US" sz="2600" b="1" dirty="0"/>
              <a:t>Semantic Search (2010s-2020s)</a:t>
            </a:r>
          </a:p>
          <a:p>
            <a:pPr lvl="1"/>
            <a:r>
              <a:rPr lang="en-US" sz="2200" dirty="0"/>
              <a:t>Vector embeddings, similarity matching</a:t>
            </a:r>
          </a:p>
          <a:p>
            <a:pPr lvl="1"/>
            <a:r>
              <a:rPr lang="en-US" sz="2200" dirty="0"/>
              <a:t>Still requires manual synthesis</a:t>
            </a:r>
          </a:p>
          <a:p>
            <a:r>
              <a:rPr lang="en-US" sz="2600" b="1" dirty="0"/>
              <a:t>AI Agents (Present/Emerging)</a:t>
            </a:r>
            <a:endParaRPr lang="en-US" sz="2600" dirty="0"/>
          </a:p>
          <a:p>
            <a:pPr lvl="1"/>
            <a:r>
              <a:rPr lang="en-US" sz="2200" dirty="0"/>
              <a:t>Deep Research</a:t>
            </a:r>
          </a:p>
          <a:p>
            <a:pPr lvl="1"/>
            <a:r>
              <a:rPr lang="en-US" sz="2200" dirty="0"/>
              <a:t>Autonomous analysis and synthesis</a:t>
            </a:r>
          </a:p>
          <a:p>
            <a:pPr lvl="1"/>
            <a:r>
              <a:rPr lang="en-US" sz="2200" dirty="0"/>
              <a:t>Proactive discovery and insights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A7E9DC-4D61-DAF2-69BF-765938714109}"/>
              </a:ext>
            </a:extLst>
          </p:cNvPr>
          <p:cNvGrpSpPr/>
          <p:nvPr/>
        </p:nvGrpSpPr>
        <p:grpSpPr>
          <a:xfrm>
            <a:off x="5738648" y="1930399"/>
            <a:ext cx="6272047" cy="2630762"/>
            <a:chOff x="6526924" y="1756838"/>
            <a:chExt cx="5567855" cy="22444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3D6CCD-2474-1BC9-D39F-1A0EDCF5B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6924" y="2126170"/>
              <a:ext cx="5567855" cy="18751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FD7344-4DDD-A157-EDCE-FCFAE9022481}"/>
                </a:ext>
              </a:extLst>
            </p:cNvPr>
            <p:cNvSpPr txBox="1"/>
            <p:nvPr/>
          </p:nvSpPr>
          <p:spPr>
            <a:xfrm>
              <a:off x="6912277" y="1756838"/>
              <a:ext cx="4797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Historical Evolution for Systems of Research 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78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8B77-928C-361F-A80B-3FEB7645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-3048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Problem Statement &amp;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28FDE-5C5E-4999-3260-73BE209A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3" y="745435"/>
            <a:ext cx="6621632" cy="6290785"/>
          </a:xfrm>
        </p:spPr>
        <p:txBody>
          <a:bodyPr>
            <a:normAutofit fontScale="92500"/>
          </a:bodyPr>
          <a:lstStyle/>
          <a:p>
            <a:r>
              <a:rPr lang="en-US" sz="1800" b="1" dirty="0"/>
              <a:t>The Professional Burden of Staying Current</a:t>
            </a:r>
          </a:p>
          <a:p>
            <a:pPr lvl="1"/>
            <a:r>
              <a:rPr lang="en-US" sz="1600" dirty="0"/>
              <a:t> Research literature grows faster than any individual can process</a:t>
            </a:r>
          </a:p>
          <a:p>
            <a:pPr lvl="1"/>
            <a:r>
              <a:rPr lang="en-US" sz="1600" dirty="0"/>
              <a:t>Each paper requires substantial time for thorough understanding</a:t>
            </a:r>
          </a:p>
          <a:p>
            <a:pPr lvl="1"/>
            <a:r>
              <a:rPr lang="en-US" sz="1600" dirty="0"/>
              <a:t>Citation networks create exponential reading demands</a:t>
            </a:r>
          </a:p>
          <a:p>
            <a:pPr lvl="1"/>
            <a:r>
              <a:rPr lang="en-US" sz="1600" dirty="0"/>
              <a:t>Working professionals have limited hours for literature review</a:t>
            </a:r>
          </a:p>
          <a:p>
            <a:r>
              <a:rPr lang="en-US" sz="1800" b="1" dirty="0"/>
              <a:t>The Fundamental Mismatch</a:t>
            </a:r>
            <a:endParaRPr lang="en-US" sz="1800" dirty="0"/>
          </a:p>
          <a:p>
            <a:pPr lvl="1"/>
            <a:r>
              <a:rPr lang="en-US" sz="1600" b="1" dirty="0"/>
              <a:t>Literature growth</a:t>
            </a:r>
            <a:r>
              <a:rPr lang="en-US" sz="1600" dirty="0"/>
              <a:t>: Exponential expansion in published research</a:t>
            </a:r>
          </a:p>
          <a:p>
            <a:pPr lvl="1"/>
            <a:r>
              <a:rPr lang="en-US" sz="1600" b="1" dirty="0"/>
              <a:t>Human capacity</a:t>
            </a:r>
            <a:r>
              <a:rPr lang="en-US" sz="1600" dirty="0"/>
              <a:t>: Linear, constrained by available time</a:t>
            </a:r>
          </a:p>
          <a:p>
            <a:pPr lvl="1"/>
            <a:r>
              <a:rPr lang="en-US" sz="1600" b="1" dirty="0"/>
              <a:t>Professional reality</a:t>
            </a:r>
            <a:r>
              <a:rPr lang="en-US" sz="1600" dirty="0"/>
              <a:t>: Competing demands beyond research consumption</a:t>
            </a:r>
          </a:p>
          <a:p>
            <a:pPr lvl="1"/>
            <a:r>
              <a:rPr lang="en-US" sz="1600" b="1" dirty="0"/>
              <a:t>Result</a:t>
            </a:r>
            <a:r>
              <a:rPr lang="en-US" sz="1600" dirty="0"/>
              <a:t>: Professionals inevitably fall behind current knowledge</a:t>
            </a:r>
          </a:p>
          <a:p>
            <a:r>
              <a:rPr lang="en-US" sz="1800" b="1" dirty="0"/>
              <a:t>Compounding Consequences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Miss breakthrough methods that could accelerate current projects</a:t>
            </a:r>
          </a:p>
          <a:p>
            <a:pPr lvl="1"/>
            <a:r>
              <a:rPr lang="en-US" sz="1600" dirty="0"/>
              <a:t>Duplicate existing solutions unknowingly</a:t>
            </a:r>
          </a:p>
          <a:p>
            <a:pPr lvl="1"/>
            <a:r>
              <a:rPr lang="en-US" sz="1600" dirty="0"/>
              <a:t>Unable to identify emerging opportunities early</a:t>
            </a:r>
          </a:p>
          <a:p>
            <a:pPr lvl="1"/>
            <a:r>
              <a:rPr lang="en-US" sz="1600" dirty="0"/>
              <a:t>Strategic decisions based on incomplete knowledge</a:t>
            </a:r>
          </a:p>
          <a:p>
            <a:r>
              <a:rPr lang="en-US" sz="1800" b="1" dirty="0"/>
              <a:t>Agent-Based Solution</a:t>
            </a:r>
            <a:r>
              <a:rPr lang="en-US" sz="1800" dirty="0"/>
              <a:t>: </a:t>
            </a:r>
          </a:p>
          <a:p>
            <a:pPr lvl="1"/>
            <a:r>
              <a:rPr lang="en-US" sz="1600" b="1" dirty="0"/>
              <a:t>Automated Monitoring</a:t>
            </a:r>
            <a:r>
              <a:rPr lang="en-US" sz="1600" dirty="0"/>
              <a:t>: Agents continuously scan and curate literature</a:t>
            </a:r>
          </a:p>
          <a:p>
            <a:pPr lvl="1"/>
            <a:r>
              <a:rPr lang="en-US" sz="1600" b="1" dirty="0"/>
              <a:t>Intelligent Synthesis</a:t>
            </a:r>
            <a:r>
              <a:rPr lang="en-US" sz="1600" dirty="0"/>
              <a:t>: Multi-perspective analysis dramatically reduces review time</a:t>
            </a:r>
          </a:p>
          <a:p>
            <a:pPr lvl="1"/>
            <a:r>
              <a:rPr lang="en-US" sz="1600" b="1" dirty="0"/>
              <a:t>Proactive Discovery</a:t>
            </a:r>
            <a:r>
              <a:rPr lang="en-US" sz="1600" dirty="0"/>
              <a:t>: Surface relevant connections before manual search</a:t>
            </a:r>
          </a:p>
          <a:p>
            <a:pPr lvl="1"/>
            <a:r>
              <a:rPr lang="en-US" sz="1600" b="1" dirty="0"/>
              <a:t>Strategic Intelligence</a:t>
            </a:r>
            <a:r>
              <a:rPr lang="en-US" sz="1600" dirty="0"/>
              <a:t>: Identify emerging trends to inform research direction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BCE8-D343-D83B-048D-536268B8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476" y="1295949"/>
            <a:ext cx="4838802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27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5F9D-C370-B70F-6E0B-D6AD6D75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9" y="-7114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 (Very) Brief Introduction to Agents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9CB33-ABB7-CEF0-CBD1-D78F1E9AA9E5}"/>
              </a:ext>
            </a:extLst>
          </p:cNvPr>
          <p:cNvGrpSpPr/>
          <p:nvPr/>
        </p:nvGrpSpPr>
        <p:grpSpPr>
          <a:xfrm>
            <a:off x="5822731" y="1429197"/>
            <a:ext cx="6287813" cy="1750823"/>
            <a:chOff x="5822731" y="1429197"/>
            <a:chExt cx="6287813" cy="1750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0030D0-0123-E6BF-77C8-132047109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376"/>
            <a:stretch>
              <a:fillRect/>
            </a:stretch>
          </p:blipFill>
          <p:spPr>
            <a:xfrm>
              <a:off x="5822731" y="1745516"/>
              <a:ext cx="6287813" cy="14345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139CA9-FA74-0CA1-985A-4D411552B720}"/>
                </a:ext>
              </a:extLst>
            </p:cNvPr>
            <p:cNvSpPr txBox="1"/>
            <p:nvPr/>
          </p:nvSpPr>
          <p:spPr>
            <a:xfrm>
              <a:off x="7678495" y="1429197"/>
              <a:ext cx="2576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Email Classification Agent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723E-336E-DCF6-4F7C-93AA2DB8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49" y="1325563"/>
            <a:ext cx="5919951" cy="5121713"/>
          </a:xfrm>
        </p:spPr>
        <p:txBody>
          <a:bodyPr>
            <a:normAutofit fontScale="85000" lnSpcReduction="10000"/>
          </a:bodyPr>
          <a:lstStyle/>
          <a:p>
            <a:r>
              <a:rPr lang="en-US" sz="2600" b="1" dirty="0"/>
              <a:t>The Four Essential Properties</a:t>
            </a:r>
            <a:r>
              <a:rPr lang="en-US" sz="2600" dirty="0"/>
              <a:t>: </a:t>
            </a:r>
          </a:p>
          <a:p>
            <a:pPr lvl="1"/>
            <a:r>
              <a:rPr lang="en-US" b="1" dirty="0"/>
              <a:t>Autonomy</a:t>
            </a:r>
            <a:r>
              <a:rPr lang="en-US" dirty="0"/>
              <a:t>: Makes decisions independently</a:t>
            </a:r>
          </a:p>
          <a:p>
            <a:pPr lvl="1"/>
            <a:r>
              <a:rPr lang="en-US" b="1" dirty="0"/>
              <a:t>Perception</a:t>
            </a:r>
            <a:r>
              <a:rPr lang="en-US" dirty="0"/>
              <a:t>: Gathers information from its environment</a:t>
            </a:r>
          </a:p>
          <a:p>
            <a:pPr lvl="1"/>
            <a:r>
              <a:rPr lang="en-US" b="1" dirty="0"/>
              <a:t>Action</a:t>
            </a:r>
            <a:r>
              <a:rPr lang="en-US" dirty="0"/>
              <a:t>: Takes steps to achieve goals</a:t>
            </a:r>
          </a:p>
          <a:p>
            <a:pPr lvl="1"/>
            <a:r>
              <a:rPr lang="en-US" b="1" dirty="0"/>
              <a:t>Goal-oriented</a:t>
            </a:r>
            <a:r>
              <a:rPr lang="en-US" dirty="0"/>
              <a:t>: Works toward specific objectives</a:t>
            </a:r>
          </a:p>
          <a:p>
            <a:r>
              <a:rPr lang="en-US" sz="2600" b="1" dirty="0"/>
              <a:t>Simple Example - Email Filter Agent</a:t>
            </a:r>
            <a:r>
              <a:rPr lang="en-US" sz="2600" dirty="0"/>
              <a:t> </a:t>
            </a:r>
          </a:p>
          <a:p>
            <a:pPr lvl="1"/>
            <a:r>
              <a:rPr lang="en-US" dirty="0"/>
              <a:t>Perceives: Incoming emails and user behavior</a:t>
            </a:r>
          </a:p>
          <a:p>
            <a:pPr lvl="1"/>
            <a:r>
              <a:rPr lang="en-US" dirty="0"/>
              <a:t>Decides: Is this spam or legitimate?</a:t>
            </a:r>
          </a:p>
          <a:p>
            <a:pPr lvl="1"/>
            <a:r>
              <a:rPr lang="en-US" dirty="0"/>
              <a:t>Acts: Moves email to appropriate folder</a:t>
            </a:r>
          </a:p>
          <a:p>
            <a:r>
              <a:rPr lang="en-US" sz="2600" b="1" dirty="0"/>
              <a:t>Research Context</a:t>
            </a:r>
            <a:r>
              <a:rPr lang="en-US" sz="2600" dirty="0"/>
              <a:t> </a:t>
            </a:r>
          </a:p>
          <a:p>
            <a:pPr lvl="1"/>
            <a:r>
              <a:rPr lang="en-US" dirty="0"/>
              <a:t>Traditional search: You ask, system responds</a:t>
            </a:r>
          </a:p>
          <a:p>
            <a:pPr lvl="1"/>
            <a:r>
              <a:rPr lang="en-US" dirty="0"/>
              <a:t>Agent approach: System actively explores, analyzes, and reports findings</a:t>
            </a:r>
          </a:p>
          <a:p>
            <a:pPr lvl="1"/>
            <a:r>
              <a:rPr lang="en-US" dirty="0"/>
              <a:t>Multiple agents can specialize and collaborate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39A04D-DC2B-235A-6CC1-6058449B4D1E}"/>
              </a:ext>
            </a:extLst>
          </p:cNvPr>
          <p:cNvGrpSpPr/>
          <p:nvPr/>
        </p:nvGrpSpPr>
        <p:grpSpPr>
          <a:xfrm>
            <a:off x="5863471" y="3537582"/>
            <a:ext cx="6328529" cy="1910758"/>
            <a:chOff x="5863471" y="3537582"/>
            <a:chExt cx="6328529" cy="19107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6999D6-640D-7D25-B968-2B8DDF114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8460"/>
            <a:stretch>
              <a:fillRect/>
            </a:stretch>
          </p:blipFill>
          <p:spPr>
            <a:xfrm>
              <a:off x="10773103" y="3825882"/>
              <a:ext cx="1418897" cy="16224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8EE107-0B77-F061-A353-2C7C8D58B49B}"/>
                </a:ext>
              </a:extLst>
            </p:cNvPr>
            <p:cNvSpPr txBox="1"/>
            <p:nvPr/>
          </p:nvSpPr>
          <p:spPr>
            <a:xfrm>
              <a:off x="7958992" y="3537582"/>
              <a:ext cx="1878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Research Example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739D2-41B4-D087-8677-FFAEB55C3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393" r="55764" b="22038"/>
            <a:stretch>
              <a:fillRect/>
            </a:stretch>
          </p:blipFill>
          <p:spPr>
            <a:xfrm>
              <a:off x="5863471" y="4099840"/>
              <a:ext cx="2913996" cy="9989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DE6020-7FFF-ABC9-39AE-54F063C116C4}"/>
                </a:ext>
              </a:extLst>
            </p:cNvPr>
            <p:cNvSpPr txBox="1"/>
            <p:nvPr/>
          </p:nvSpPr>
          <p:spPr>
            <a:xfrm>
              <a:off x="8966635" y="4175446"/>
              <a:ext cx="18786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Agent Approach:</a:t>
              </a:r>
            </a:p>
            <a:p>
              <a:r>
                <a:rPr lang="en-US" sz="1200" dirty="0"/>
                <a:t>Systematically Explores, analyzes, and reports findings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52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7F3C-F115-3BD0-8D96-6F50D7D3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8152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Information Retrieval (Search</a:t>
            </a:r>
            <a:r>
              <a:rPr lang="en-US" sz="3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B394-D13E-94C5-D710-3634E551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04462"/>
            <a:ext cx="6586330" cy="595353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Information Retrieval - Hybrid Search</a:t>
            </a:r>
            <a:r>
              <a:rPr lang="en-US" sz="2400" dirty="0"/>
              <a:t> </a:t>
            </a:r>
          </a:p>
          <a:p>
            <a:pPr lvl="1"/>
            <a:r>
              <a:rPr lang="en-US" sz="1800" dirty="0"/>
              <a:t>Combines keyword matching with semantic similarity search</a:t>
            </a:r>
          </a:p>
          <a:p>
            <a:pPr lvl="1"/>
            <a:r>
              <a:rPr lang="en-US" sz="1800" dirty="0"/>
              <a:t>Runs both methods simultaneously on every query</a:t>
            </a:r>
          </a:p>
          <a:p>
            <a:pPr lvl="1"/>
            <a:r>
              <a:rPr lang="en-US" sz="1800" dirty="0"/>
              <a:t>Produces unified rankings through weighted score combination</a:t>
            </a:r>
          </a:p>
          <a:p>
            <a:r>
              <a:rPr lang="en-US" sz="2400" b="1" dirty="0"/>
              <a:t>Keyword Search Component</a:t>
            </a:r>
            <a:r>
              <a:rPr lang="en-US" sz="2400" dirty="0"/>
              <a:t> </a:t>
            </a:r>
          </a:p>
          <a:p>
            <a:pPr lvl="1"/>
            <a:r>
              <a:rPr lang="en-US" sz="1800" dirty="0"/>
              <a:t>Traditional exact-match search for specific terminology</a:t>
            </a:r>
          </a:p>
          <a:p>
            <a:pPr lvl="1"/>
            <a:r>
              <a:rPr lang="en-US" sz="1800" dirty="0"/>
              <a:t>Fast and precise when you know the right terms</a:t>
            </a:r>
          </a:p>
          <a:p>
            <a:pPr lvl="1"/>
            <a:r>
              <a:rPr lang="en-US" sz="1800" dirty="0"/>
              <a:t>Misses papers using different vocabulary for same concepts</a:t>
            </a:r>
          </a:p>
          <a:p>
            <a:r>
              <a:rPr lang="en-US" sz="2400" b="1" dirty="0"/>
              <a:t>Semantic Search Component</a:t>
            </a:r>
            <a:r>
              <a:rPr lang="en-US" sz="2400" dirty="0"/>
              <a:t> </a:t>
            </a:r>
          </a:p>
          <a:p>
            <a:pPr lvl="1"/>
            <a:r>
              <a:rPr lang="en-US" sz="1800" dirty="0"/>
              <a:t>Finds papers based on conceptual similarity rather than word matching</a:t>
            </a:r>
          </a:p>
          <a:p>
            <a:pPr lvl="1"/>
            <a:r>
              <a:rPr lang="en-US" sz="1800" dirty="0"/>
              <a:t>Discovers research using different terminology but similar meaning</a:t>
            </a:r>
          </a:p>
          <a:p>
            <a:pPr lvl="1"/>
            <a:r>
              <a:rPr lang="en-US" sz="1800" dirty="0"/>
              <a:t>Can be less precise for exact technical term searches</a:t>
            </a:r>
          </a:p>
          <a:p>
            <a:r>
              <a:rPr lang="en-US" sz="2400" b="1" dirty="0"/>
              <a:t>Combined Approach Benefits</a:t>
            </a:r>
            <a:r>
              <a:rPr lang="en-US" sz="2400" dirty="0"/>
              <a:t> </a:t>
            </a:r>
          </a:p>
          <a:p>
            <a:pPr lvl="1"/>
            <a:r>
              <a:rPr lang="en-US" sz="1800" dirty="0"/>
              <a:t>Addresses vocabulary mismatch problem in academic literature</a:t>
            </a:r>
          </a:p>
          <a:p>
            <a:pPr lvl="1"/>
            <a:r>
              <a:rPr lang="en-US" sz="1800" dirty="0"/>
              <a:t>Maintains precision of keyword matching</a:t>
            </a:r>
          </a:p>
          <a:p>
            <a:pPr lvl="1"/>
            <a:r>
              <a:rPr lang="en-US" sz="1800" dirty="0"/>
              <a:t>Adds discovery power of semantic understanding</a:t>
            </a:r>
          </a:p>
          <a:p>
            <a:pPr lvl="1"/>
            <a:r>
              <a:rPr lang="en-US" sz="1800" dirty="0"/>
              <a:t>Improves overall search completeness and relevance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84AC8-FF75-B8C3-C946-B79FA797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678" y="1144036"/>
            <a:ext cx="5066748" cy="50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820B8-2017-E7A3-FAA2-3586E661C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C0B7-9072-DC07-51A7-25D6FFA9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8152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Database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703CA-670C-D762-3AE0-473151F9D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42076"/>
            <a:ext cx="5473147" cy="2971799"/>
          </a:xfrm>
        </p:spPr>
        <p:txBody>
          <a:bodyPr>
            <a:normAutofit/>
          </a:bodyPr>
          <a:lstStyle/>
          <a:p>
            <a:r>
              <a:rPr lang="en-US" sz="2400" b="1" dirty="0"/>
              <a:t>PostgreSQL as Foundation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ACID compliance for data integrity</a:t>
            </a:r>
          </a:p>
          <a:p>
            <a:pPr lvl="1"/>
            <a:r>
              <a:rPr lang="en-US" sz="2000" dirty="0"/>
              <a:t>Concurrent access for multiple users</a:t>
            </a:r>
          </a:p>
          <a:p>
            <a:pPr lvl="1"/>
            <a:r>
              <a:rPr lang="en-US" sz="2000" dirty="0"/>
              <a:t>Mature query optimization</a:t>
            </a:r>
          </a:p>
          <a:p>
            <a:r>
              <a:rPr lang="en-US" sz="2400" b="1" dirty="0" err="1"/>
              <a:t>pgvector</a:t>
            </a:r>
            <a:r>
              <a:rPr lang="en-US" sz="2400" b="1" dirty="0"/>
              <a:t> Extension Benefits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Native vector operations in SQL</a:t>
            </a:r>
          </a:p>
          <a:p>
            <a:pPr lvl="1"/>
            <a:r>
              <a:rPr lang="en-US" sz="2000" dirty="0"/>
              <a:t>Indexed similarity search (</a:t>
            </a:r>
            <a:r>
              <a:rPr lang="en-US" sz="2000" dirty="0" err="1"/>
              <a:t>IVFFlat</a:t>
            </a:r>
            <a:r>
              <a:rPr lang="en-US" sz="2000" dirty="0"/>
              <a:t> algorithm)</a:t>
            </a:r>
          </a:p>
          <a:p>
            <a:pPr lvl="1"/>
            <a:r>
              <a:rPr lang="en-US" sz="2000" dirty="0"/>
              <a:t>Scales to millions of papers efficiently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33448-83C5-D328-3D9B-8950494D1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5" y="744125"/>
            <a:ext cx="10074965" cy="2192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B4B8D-5A5C-5AC5-8CE9-949603FE1FCA}"/>
              </a:ext>
            </a:extLst>
          </p:cNvPr>
          <p:cNvSpPr txBox="1"/>
          <p:nvPr/>
        </p:nvSpPr>
        <p:spPr>
          <a:xfrm>
            <a:off x="5473146" y="3071191"/>
            <a:ext cx="6891131" cy="363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Index Strategy</a:t>
            </a:r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Generalized Inverted Index (GIN) indexes for full-text 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Inverted File with Flat compression (</a:t>
            </a:r>
            <a:r>
              <a:rPr lang="en-US" sz="2000" dirty="0" err="1"/>
              <a:t>IVFFlat</a:t>
            </a:r>
            <a:r>
              <a:rPr lang="en-US" sz="2000" dirty="0"/>
              <a:t>) indexes for vector similarity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Composite indexes for common query patterns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Performance Characteristics</a:t>
            </a:r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Sub-second search on 100K+ paper collections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Linear scaling with proper indexing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Memory-efficient vector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Improves overall search completeness and relevance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41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18680</TotalTime>
  <Words>1492</Words>
  <Application>Microsoft Macintosh PowerPoint</Application>
  <PresentationFormat>Widescreen</PresentationFormat>
  <Paragraphs>277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Navigating the Scientific Landscape: A Multi-Agent Approach to Research Synthesis </vt:lpstr>
      <vt:lpstr>Agenda</vt:lpstr>
      <vt:lpstr>How this project started</vt:lpstr>
      <vt:lpstr>Example Rudimentary Newsletter</vt:lpstr>
      <vt:lpstr>Evolution of Research Tools</vt:lpstr>
      <vt:lpstr>Problem Statement &amp; Approach</vt:lpstr>
      <vt:lpstr>A (Very) Brief Introduction to Agents</vt:lpstr>
      <vt:lpstr>Information Retrieval (Search)</vt:lpstr>
      <vt:lpstr>Database Architecture</vt:lpstr>
      <vt:lpstr>Model Integration and Design Decisions</vt:lpstr>
      <vt:lpstr>Quality Control &amp; Filtering</vt:lpstr>
      <vt:lpstr>Personalization Framework</vt:lpstr>
      <vt:lpstr>System Architecture – Content Curation and Creation</vt:lpstr>
      <vt:lpstr>PowerPoint Presentation</vt:lpstr>
      <vt:lpstr>System Architecture – Research Agents Single Agent</vt:lpstr>
      <vt:lpstr>System Architecture – Research Agents Multi Agent</vt:lpstr>
      <vt:lpstr>Agent Specialization Strategies</vt:lpstr>
      <vt:lpstr>Question Decomposition Process (Query Expansion)</vt:lpstr>
      <vt:lpstr>PowerPoint Presentation</vt:lpstr>
      <vt:lpstr>Network Analysis &amp; Visualization</vt:lpstr>
      <vt:lpstr>PowerPoint Presentation</vt:lpstr>
      <vt:lpstr>Time-Series Forecasting and Topic Modeling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Merrill</dc:creator>
  <cp:lastModifiedBy>Christian Merrill</cp:lastModifiedBy>
  <cp:revision>21</cp:revision>
  <dcterms:created xsi:type="dcterms:W3CDTF">2025-09-14T14:25:04Z</dcterms:created>
  <dcterms:modified xsi:type="dcterms:W3CDTF">2025-10-10T14:41:32Z</dcterms:modified>
</cp:coreProperties>
</file>