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4018" r:id="rId2"/>
    <p:sldMasterId id="2147484038" r:id="rId3"/>
    <p:sldMasterId id="2147484050" r:id="rId4"/>
    <p:sldMasterId id="2147484073" r:id="rId5"/>
    <p:sldMasterId id="2147484101" r:id="rId6"/>
    <p:sldMasterId id="2147484113" r:id="rId7"/>
    <p:sldMasterId id="2147484120" r:id="rId8"/>
  </p:sldMasterIdLst>
  <p:notesMasterIdLst>
    <p:notesMasterId r:id="rId40"/>
  </p:notesMasterIdLst>
  <p:sldIdLst>
    <p:sldId id="269" r:id="rId9"/>
    <p:sldId id="7627" r:id="rId10"/>
    <p:sldId id="7615" r:id="rId11"/>
    <p:sldId id="299" r:id="rId12"/>
    <p:sldId id="7626" r:id="rId13"/>
    <p:sldId id="280" r:id="rId14"/>
    <p:sldId id="2145706657" r:id="rId15"/>
    <p:sldId id="2145706519" r:id="rId16"/>
    <p:sldId id="274" r:id="rId17"/>
    <p:sldId id="7628" r:id="rId18"/>
    <p:sldId id="305" r:id="rId19"/>
    <p:sldId id="293" r:id="rId20"/>
    <p:sldId id="2145706626" r:id="rId21"/>
    <p:sldId id="7620" r:id="rId22"/>
    <p:sldId id="285" r:id="rId23"/>
    <p:sldId id="2145706599" r:id="rId24"/>
    <p:sldId id="2145706539" r:id="rId25"/>
    <p:sldId id="2145706701" r:id="rId26"/>
    <p:sldId id="2145706497" r:id="rId27"/>
    <p:sldId id="2145706707" r:id="rId28"/>
    <p:sldId id="2145706713" r:id="rId29"/>
    <p:sldId id="2145706708" r:id="rId30"/>
    <p:sldId id="295" r:id="rId31"/>
    <p:sldId id="261" r:id="rId32"/>
    <p:sldId id="272" r:id="rId33"/>
    <p:sldId id="2145706715" r:id="rId34"/>
    <p:sldId id="2145706716" r:id="rId35"/>
    <p:sldId id="2145706717" r:id="rId36"/>
    <p:sldId id="2145706719" r:id="rId37"/>
    <p:sldId id="2145706718" r:id="rId38"/>
    <p:sldId id="2145706720"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B2BAA1-AA86-4E4D-9F9E-D45F19EA530D}">
          <p14:sldIdLst>
            <p14:sldId id="269"/>
            <p14:sldId id="7627"/>
            <p14:sldId id="7615"/>
            <p14:sldId id="299"/>
            <p14:sldId id="7626"/>
            <p14:sldId id="280"/>
            <p14:sldId id="2145706657"/>
            <p14:sldId id="2145706519"/>
            <p14:sldId id="274"/>
            <p14:sldId id="7628"/>
            <p14:sldId id="305"/>
            <p14:sldId id="293"/>
            <p14:sldId id="2145706626"/>
            <p14:sldId id="7620"/>
            <p14:sldId id="285"/>
            <p14:sldId id="2145706599"/>
            <p14:sldId id="2145706539"/>
            <p14:sldId id="2145706701"/>
            <p14:sldId id="2145706497"/>
            <p14:sldId id="2145706707"/>
            <p14:sldId id="2145706713"/>
            <p14:sldId id="2145706708"/>
            <p14:sldId id="295"/>
            <p14:sldId id="261"/>
            <p14:sldId id="272"/>
            <p14:sldId id="2145706715"/>
            <p14:sldId id="2145706716"/>
            <p14:sldId id="2145706717"/>
            <p14:sldId id="2145706719"/>
            <p14:sldId id="2145706718"/>
            <p14:sldId id="21457067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278ABD"/>
    <a:srgbClr val="FC4C02"/>
    <a:srgbClr val="009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5FBB6-FFA1-433D-B979-FE2769D09EFC}" v="2049" dt="2025-10-10T11:35:13.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81418" autoAdjust="0"/>
  </p:normalViewPr>
  <p:slideViewPr>
    <p:cSldViewPr snapToGrid="0">
      <p:cViewPr>
        <p:scale>
          <a:sx n="79" d="100"/>
          <a:sy n="79" d="100"/>
        </p:scale>
        <p:origin x="168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0FF6E-B6BA-4230-A4D6-DC92616BD92B}" type="doc">
      <dgm:prSet loTypeId="urn:microsoft.com/office/officeart/2005/8/layout/pList1" loCatId="list" qsTypeId="urn:microsoft.com/office/officeart/2005/8/quickstyle/simple1" qsCatId="simple" csTypeId="urn:microsoft.com/office/officeart/2005/8/colors/accent2_2" csCatId="accent2" phldr="1"/>
      <dgm:spPr/>
      <dgm:t>
        <a:bodyPr/>
        <a:lstStyle/>
        <a:p>
          <a:endParaRPr lang="en-US"/>
        </a:p>
      </dgm:t>
    </dgm:pt>
    <dgm:pt modelId="{0AA7EA5B-8317-4FF9-8C09-57785A676AC6}">
      <dgm:prSet phldrT="[Text]" custT="1"/>
      <dgm:spPr/>
      <dgm:t>
        <a:bodyPr/>
        <a:lstStyle/>
        <a:p>
          <a:r>
            <a:rPr lang="en-US" sz="1600" dirty="0"/>
            <a:t>Patient &amp; Family Services</a:t>
          </a:r>
        </a:p>
      </dgm:t>
    </dgm:pt>
    <dgm:pt modelId="{44830D61-BF77-4C4F-A288-22CACEB621B4}" type="parTrans" cxnId="{50BAEBA5-E90E-4892-BC60-362A862DAA6E}">
      <dgm:prSet/>
      <dgm:spPr/>
      <dgm:t>
        <a:bodyPr/>
        <a:lstStyle/>
        <a:p>
          <a:endParaRPr lang="en-US" sz="1600"/>
        </a:p>
      </dgm:t>
    </dgm:pt>
    <dgm:pt modelId="{C8CBACC7-5A4C-4379-95BE-5B80B395FCEA}" type="sibTrans" cxnId="{50BAEBA5-E90E-4892-BC60-362A862DAA6E}">
      <dgm:prSet/>
      <dgm:spPr/>
      <dgm:t>
        <a:bodyPr/>
        <a:lstStyle/>
        <a:p>
          <a:endParaRPr lang="en-US" sz="1600"/>
        </a:p>
      </dgm:t>
    </dgm:pt>
    <dgm:pt modelId="{F3567157-3E48-4336-B31F-94DB3874626B}">
      <dgm:prSet phldrT="[Text]" custT="1"/>
      <dgm:spPr/>
      <dgm:t>
        <a:bodyPr/>
        <a:lstStyle/>
        <a:p>
          <a:r>
            <a:rPr lang="en-US" sz="1600" dirty="0"/>
            <a:t>Patient Advocacy Group (PAG) Support</a:t>
          </a:r>
        </a:p>
      </dgm:t>
    </dgm:pt>
    <dgm:pt modelId="{1CAD96AE-E4A7-4CCF-B1D0-458ADABF0EC8}" type="parTrans" cxnId="{EA398404-65F7-47B7-A2A1-D05BE3E5679C}">
      <dgm:prSet/>
      <dgm:spPr/>
      <dgm:t>
        <a:bodyPr/>
        <a:lstStyle/>
        <a:p>
          <a:endParaRPr lang="en-US" sz="1600"/>
        </a:p>
      </dgm:t>
    </dgm:pt>
    <dgm:pt modelId="{2BDE0F54-B7B1-4305-A068-8D79CBF3D0F3}" type="sibTrans" cxnId="{EA398404-65F7-47B7-A2A1-D05BE3E5679C}">
      <dgm:prSet/>
      <dgm:spPr/>
      <dgm:t>
        <a:bodyPr/>
        <a:lstStyle/>
        <a:p>
          <a:endParaRPr lang="en-US" sz="1600"/>
        </a:p>
      </dgm:t>
    </dgm:pt>
    <dgm:pt modelId="{A810B181-A119-43E1-9D27-D206B5FA8A19}">
      <dgm:prSet phldrT="[Text]" custT="1"/>
      <dgm:spPr/>
      <dgm:t>
        <a:bodyPr/>
        <a:lstStyle/>
        <a:p>
          <a:r>
            <a:rPr lang="en-US" sz="1600" dirty="0"/>
            <a:t>Education Programs</a:t>
          </a:r>
        </a:p>
      </dgm:t>
    </dgm:pt>
    <dgm:pt modelId="{D844389B-E5B4-4426-A3CE-C32B00369CB7}" type="parTrans" cxnId="{0A413B91-0CC3-4E91-9AFA-AF309084C681}">
      <dgm:prSet/>
      <dgm:spPr/>
      <dgm:t>
        <a:bodyPr/>
        <a:lstStyle/>
        <a:p>
          <a:endParaRPr lang="en-US" sz="1600"/>
        </a:p>
      </dgm:t>
    </dgm:pt>
    <dgm:pt modelId="{DA14989A-DE78-4B41-B68A-913B58FEE6C1}" type="sibTrans" cxnId="{0A413B91-0CC3-4E91-9AFA-AF309084C681}">
      <dgm:prSet/>
      <dgm:spPr/>
      <dgm:t>
        <a:bodyPr/>
        <a:lstStyle/>
        <a:p>
          <a:endParaRPr lang="en-US" sz="1600"/>
        </a:p>
      </dgm:t>
    </dgm:pt>
    <dgm:pt modelId="{E89F4F53-296F-4D6D-983B-2FDE115A6FF2}">
      <dgm:prSet phldrT="[Text]" custT="1"/>
      <dgm:spPr/>
      <dgm:t>
        <a:bodyPr/>
        <a:lstStyle/>
        <a:p>
          <a:r>
            <a:rPr lang="en-US" sz="1600" dirty="0"/>
            <a:t>Policy &amp; Advocacy Programs</a:t>
          </a:r>
        </a:p>
      </dgm:t>
    </dgm:pt>
    <dgm:pt modelId="{3A3EA317-8ADF-4EE4-8694-D365102D6598}" type="parTrans" cxnId="{A8EEE60B-0097-4535-93AD-5FF925EFEC47}">
      <dgm:prSet/>
      <dgm:spPr/>
      <dgm:t>
        <a:bodyPr/>
        <a:lstStyle/>
        <a:p>
          <a:endParaRPr lang="en-US" sz="1600"/>
        </a:p>
      </dgm:t>
    </dgm:pt>
    <dgm:pt modelId="{2C99A39C-A189-4E6E-8D24-4F78FDE004D0}" type="sibTrans" cxnId="{A8EEE60B-0097-4535-93AD-5FF925EFEC47}">
      <dgm:prSet/>
      <dgm:spPr/>
      <dgm:t>
        <a:bodyPr/>
        <a:lstStyle/>
        <a:p>
          <a:endParaRPr lang="en-US" sz="1600"/>
        </a:p>
      </dgm:t>
    </dgm:pt>
    <dgm:pt modelId="{125E55DF-A097-4366-A3B5-E7FE802632D8}">
      <dgm:prSet custT="1"/>
      <dgm:spPr/>
      <dgm:t>
        <a:bodyPr/>
        <a:lstStyle/>
        <a:p>
          <a:r>
            <a:rPr lang="en-US" sz="1600" dirty="0"/>
            <a:t>Research Programs</a:t>
          </a:r>
        </a:p>
      </dgm:t>
    </dgm:pt>
    <dgm:pt modelId="{A0DA6EB8-4D5F-4901-A8D8-6C27FFEAC98E}" type="parTrans" cxnId="{B30BF23E-3237-4010-BB46-11D68E30A131}">
      <dgm:prSet/>
      <dgm:spPr/>
      <dgm:t>
        <a:bodyPr/>
        <a:lstStyle/>
        <a:p>
          <a:endParaRPr lang="en-US" sz="1600"/>
        </a:p>
      </dgm:t>
    </dgm:pt>
    <dgm:pt modelId="{1C259E10-6887-4D67-BBD6-F86859551E75}" type="sibTrans" cxnId="{B30BF23E-3237-4010-BB46-11D68E30A131}">
      <dgm:prSet/>
      <dgm:spPr/>
      <dgm:t>
        <a:bodyPr/>
        <a:lstStyle/>
        <a:p>
          <a:endParaRPr lang="en-US" sz="1600"/>
        </a:p>
      </dgm:t>
    </dgm:pt>
    <dgm:pt modelId="{62836534-F8B9-45D1-8101-B7FB84A7B62F}" type="pres">
      <dgm:prSet presAssocID="{4DC0FF6E-B6BA-4230-A4D6-DC92616BD92B}" presName="Name0" presStyleCnt="0">
        <dgm:presLayoutVars>
          <dgm:dir/>
          <dgm:resizeHandles val="exact"/>
        </dgm:presLayoutVars>
      </dgm:prSet>
      <dgm:spPr/>
    </dgm:pt>
    <dgm:pt modelId="{27D1B2E2-7161-4406-AC0B-3360B7CE19C9}" type="pres">
      <dgm:prSet presAssocID="{0AA7EA5B-8317-4FF9-8C09-57785A676AC6}" presName="compNode" presStyleCnt="0"/>
      <dgm:spPr/>
    </dgm:pt>
    <dgm:pt modelId="{6AAF8DC6-C757-4B45-AED0-B37698E278FF}" type="pres">
      <dgm:prSet presAssocID="{0AA7EA5B-8317-4FF9-8C09-57785A676AC6}" presName="pict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Father smiling at daughter"/>
        </a:ext>
      </dgm:extLst>
    </dgm:pt>
    <dgm:pt modelId="{59F97190-4D1F-4BF4-91C5-C60A9B0E18CA}" type="pres">
      <dgm:prSet presAssocID="{0AA7EA5B-8317-4FF9-8C09-57785A676AC6}" presName="textRect" presStyleLbl="revTx" presStyleIdx="0" presStyleCnt="5">
        <dgm:presLayoutVars>
          <dgm:bulletEnabled val="1"/>
        </dgm:presLayoutVars>
      </dgm:prSet>
      <dgm:spPr/>
    </dgm:pt>
    <dgm:pt modelId="{2AE225F2-78B4-44FB-AAD3-9321085CB035}" type="pres">
      <dgm:prSet presAssocID="{C8CBACC7-5A4C-4379-95BE-5B80B395FCEA}" presName="sibTrans" presStyleLbl="sibTrans2D1" presStyleIdx="0" presStyleCnt="0"/>
      <dgm:spPr/>
    </dgm:pt>
    <dgm:pt modelId="{83D9659B-8462-4DC3-9E9E-029E7E928308}" type="pres">
      <dgm:prSet presAssocID="{F3567157-3E48-4336-B31F-94DB3874626B}" presName="compNode" presStyleCnt="0"/>
      <dgm:spPr/>
    </dgm:pt>
    <dgm:pt modelId="{0EDAB3EF-CC7A-4DBB-BD66-2D78805DA5B6}" type="pres">
      <dgm:prSet presAssocID="{F3567157-3E48-4336-B31F-94DB3874626B}" presName="pictRect" presStyleLbl="node1" presStyleIdx="1" presStyleCnt="5"/>
      <dgm:spPr>
        <a:blipFill>
          <a:blip xmlns:r="http://schemas.openxmlformats.org/officeDocument/2006/relationships" r:embed="rId2"/>
          <a:srcRect/>
          <a:stretch>
            <a:fillRect l="-2000" r="-2000"/>
          </a:stretch>
        </a:blipFill>
      </dgm:spPr>
      <dgm:extLst>
        <a:ext uri="{E40237B7-FDA0-4F09-8148-C483321AD2D9}">
          <dgm14:cNvPr xmlns:dgm14="http://schemas.microsoft.com/office/drawing/2010/diagram" id="0" name="" descr="Sea of hands in the middle"/>
        </a:ext>
      </dgm:extLst>
    </dgm:pt>
    <dgm:pt modelId="{7F159DE0-386F-4DFB-B427-F384191C9E61}" type="pres">
      <dgm:prSet presAssocID="{F3567157-3E48-4336-B31F-94DB3874626B}" presName="textRect" presStyleLbl="revTx" presStyleIdx="1" presStyleCnt="5">
        <dgm:presLayoutVars>
          <dgm:bulletEnabled val="1"/>
        </dgm:presLayoutVars>
      </dgm:prSet>
      <dgm:spPr/>
    </dgm:pt>
    <dgm:pt modelId="{A40B0B31-CBD4-4FA9-8E99-79F1DB41AE58}" type="pres">
      <dgm:prSet presAssocID="{2BDE0F54-B7B1-4305-A068-8D79CBF3D0F3}" presName="sibTrans" presStyleLbl="sibTrans2D1" presStyleIdx="0" presStyleCnt="0"/>
      <dgm:spPr/>
    </dgm:pt>
    <dgm:pt modelId="{B99BE1B9-E4DC-43D1-A9E5-318A17AE40F9}" type="pres">
      <dgm:prSet presAssocID="{A810B181-A119-43E1-9D27-D206B5FA8A19}" presName="compNode" presStyleCnt="0"/>
      <dgm:spPr/>
    </dgm:pt>
    <dgm:pt modelId="{AA5BB0D2-1C3B-4748-BEAB-E35C17836CFD}" type="pres">
      <dgm:prSet presAssocID="{A810B181-A119-43E1-9D27-D206B5FA8A19}" presName="pict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ople in classroom"/>
        </a:ext>
      </dgm:extLst>
    </dgm:pt>
    <dgm:pt modelId="{0EF5D64B-B034-4249-9BF9-583897B2F937}" type="pres">
      <dgm:prSet presAssocID="{A810B181-A119-43E1-9D27-D206B5FA8A19}" presName="textRect" presStyleLbl="revTx" presStyleIdx="2" presStyleCnt="5">
        <dgm:presLayoutVars>
          <dgm:bulletEnabled val="1"/>
        </dgm:presLayoutVars>
      </dgm:prSet>
      <dgm:spPr/>
    </dgm:pt>
    <dgm:pt modelId="{0C65B42F-8A55-44AE-979C-B9A033932C79}" type="pres">
      <dgm:prSet presAssocID="{DA14989A-DE78-4B41-B68A-913B58FEE6C1}" presName="sibTrans" presStyleLbl="sibTrans2D1" presStyleIdx="0" presStyleCnt="0"/>
      <dgm:spPr/>
    </dgm:pt>
    <dgm:pt modelId="{D64CED71-46CA-4196-A8FF-29D5F6B6453D}" type="pres">
      <dgm:prSet presAssocID="{E89F4F53-296F-4D6D-983B-2FDE115A6FF2}" presName="compNode" presStyleCnt="0"/>
      <dgm:spPr/>
    </dgm:pt>
    <dgm:pt modelId="{9A3A4C13-894F-4D6C-8285-580706162E88}" type="pres">
      <dgm:prSet presAssocID="{E89F4F53-296F-4D6D-983B-2FDE115A6FF2}" presName="pictRect" presStyleLbl="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Illuminated San Francisco City Hall"/>
        </a:ext>
      </dgm:extLst>
    </dgm:pt>
    <dgm:pt modelId="{DC61FD6E-69E9-438A-99DD-8DF61456F08A}" type="pres">
      <dgm:prSet presAssocID="{E89F4F53-296F-4D6D-983B-2FDE115A6FF2}" presName="textRect" presStyleLbl="revTx" presStyleIdx="3" presStyleCnt="5">
        <dgm:presLayoutVars>
          <dgm:bulletEnabled val="1"/>
        </dgm:presLayoutVars>
      </dgm:prSet>
      <dgm:spPr/>
    </dgm:pt>
    <dgm:pt modelId="{A10608A8-AAA3-4C73-BFAA-7677737F058E}" type="pres">
      <dgm:prSet presAssocID="{2C99A39C-A189-4E6E-8D24-4F78FDE004D0}" presName="sibTrans" presStyleLbl="sibTrans2D1" presStyleIdx="0" presStyleCnt="0"/>
      <dgm:spPr/>
    </dgm:pt>
    <dgm:pt modelId="{F00A9C25-808A-4198-8249-58857CC88373}" type="pres">
      <dgm:prSet presAssocID="{125E55DF-A097-4366-A3B5-E7FE802632D8}" presName="compNode" presStyleCnt="0"/>
      <dgm:spPr/>
    </dgm:pt>
    <dgm:pt modelId="{71586031-BA68-4EB8-9D54-5A479C18EB89}" type="pres">
      <dgm:prSet presAssocID="{125E55DF-A097-4366-A3B5-E7FE802632D8}" presName="pictRect" presStyleLbl="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dgm:spPr>
      <dgm:extLst>
        <a:ext uri="{E40237B7-FDA0-4F09-8148-C483321AD2D9}">
          <dgm14:cNvPr xmlns:dgm14="http://schemas.microsoft.com/office/drawing/2010/diagram" id="0" name="" descr="Businessperson on a computer"/>
        </a:ext>
      </dgm:extLst>
    </dgm:pt>
    <dgm:pt modelId="{230BD4A7-0E7F-4075-A08E-51F501C988C8}" type="pres">
      <dgm:prSet presAssocID="{125E55DF-A097-4366-A3B5-E7FE802632D8}" presName="textRect" presStyleLbl="revTx" presStyleIdx="4" presStyleCnt="5">
        <dgm:presLayoutVars>
          <dgm:bulletEnabled val="1"/>
        </dgm:presLayoutVars>
      </dgm:prSet>
      <dgm:spPr/>
    </dgm:pt>
  </dgm:ptLst>
  <dgm:cxnLst>
    <dgm:cxn modelId="{EA398404-65F7-47B7-A2A1-D05BE3E5679C}" srcId="{4DC0FF6E-B6BA-4230-A4D6-DC92616BD92B}" destId="{F3567157-3E48-4336-B31F-94DB3874626B}" srcOrd="1" destOrd="0" parTransId="{1CAD96AE-E4A7-4CCF-B1D0-458ADABF0EC8}" sibTransId="{2BDE0F54-B7B1-4305-A068-8D79CBF3D0F3}"/>
    <dgm:cxn modelId="{A8EEE60B-0097-4535-93AD-5FF925EFEC47}" srcId="{4DC0FF6E-B6BA-4230-A4D6-DC92616BD92B}" destId="{E89F4F53-296F-4D6D-983B-2FDE115A6FF2}" srcOrd="3" destOrd="0" parTransId="{3A3EA317-8ADF-4EE4-8694-D365102D6598}" sibTransId="{2C99A39C-A189-4E6E-8D24-4F78FDE004D0}"/>
    <dgm:cxn modelId="{3AFD2337-61A3-418B-94F5-B1E47DAA9676}" type="presOf" srcId="{A810B181-A119-43E1-9D27-D206B5FA8A19}" destId="{0EF5D64B-B034-4249-9BF9-583897B2F937}" srcOrd="0" destOrd="0" presId="urn:microsoft.com/office/officeart/2005/8/layout/pList1"/>
    <dgm:cxn modelId="{FDBA8F38-4C08-4C81-A85A-740285A81F7E}" type="presOf" srcId="{0AA7EA5B-8317-4FF9-8C09-57785A676AC6}" destId="{59F97190-4D1F-4BF4-91C5-C60A9B0E18CA}" srcOrd="0" destOrd="0" presId="urn:microsoft.com/office/officeart/2005/8/layout/pList1"/>
    <dgm:cxn modelId="{B30BF23E-3237-4010-BB46-11D68E30A131}" srcId="{4DC0FF6E-B6BA-4230-A4D6-DC92616BD92B}" destId="{125E55DF-A097-4366-A3B5-E7FE802632D8}" srcOrd="4" destOrd="0" parTransId="{A0DA6EB8-4D5F-4901-A8D8-6C27FFEAC98E}" sibTransId="{1C259E10-6887-4D67-BBD6-F86859551E75}"/>
    <dgm:cxn modelId="{3C967A61-18D0-4993-BD56-3B5314DE317F}" type="presOf" srcId="{2C99A39C-A189-4E6E-8D24-4F78FDE004D0}" destId="{A10608A8-AAA3-4C73-BFAA-7677737F058E}" srcOrd="0" destOrd="0" presId="urn:microsoft.com/office/officeart/2005/8/layout/pList1"/>
    <dgm:cxn modelId="{07331D81-FD42-4983-B31B-311694D3C9E3}" type="presOf" srcId="{2BDE0F54-B7B1-4305-A068-8D79CBF3D0F3}" destId="{A40B0B31-CBD4-4FA9-8E99-79F1DB41AE58}" srcOrd="0" destOrd="0" presId="urn:microsoft.com/office/officeart/2005/8/layout/pList1"/>
    <dgm:cxn modelId="{CBE0078A-8F3C-4F45-B585-81582AF1B43B}" type="presOf" srcId="{E89F4F53-296F-4D6D-983B-2FDE115A6FF2}" destId="{DC61FD6E-69E9-438A-99DD-8DF61456F08A}" srcOrd="0" destOrd="0" presId="urn:microsoft.com/office/officeart/2005/8/layout/pList1"/>
    <dgm:cxn modelId="{0A413B91-0CC3-4E91-9AFA-AF309084C681}" srcId="{4DC0FF6E-B6BA-4230-A4D6-DC92616BD92B}" destId="{A810B181-A119-43E1-9D27-D206B5FA8A19}" srcOrd="2" destOrd="0" parTransId="{D844389B-E5B4-4426-A3CE-C32B00369CB7}" sibTransId="{DA14989A-DE78-4B41-B68A-913B58FEE6C1}"/>
    <dgm:cxn modelId="{F514E291-9857-475A-95F7-2C063699732B}" type="presOf" srcId="{F3567157-3E48-4336-B31F-94DB3874626B}" destId="{7F159DE0-386F-4DFB-B427-F384191C9E61}" srcOrd="0" destOrd="0" presId="urn:microsoft.com/office/officeart/2005/8/layout/pList1"/>
    <dgm:cxn modelId="{961C2299-919E-4C2C-8813-400123D9DB7E}" type="presOf" srcId="{C8CBACC7-5A4C-4379-95BE-5B80B395FCEA}" destId="{2AE225F2-78B4-44FB-AAD3-9321085CB035}" srcOrd="0" destOrd="0" presId="urn:microsoft.com/office/officeart/2005/8/layout/pList1"/>
    <dgm:cxn modelId="{1844BA99-5809-4454-9065-8913F16E8A15}" type="presOf" srcId="{4DC0FF6E-B6BA-4230-A4D6-DC92616BD92B}" destId="{62836534-F8B9-45D1-8101-B7FB84A7B62F}" srcOrd="0" destOrd="0" presId="urn:microsoft.com/office/officeart/2005/8/layout/pList1"/>
    <dgm:cxn modelId="{50BAEBA5-E90E-4892-BC60-362A862DAA6E}" srcId="{4DC0FF6E-B6BA-4230-A4D6-DC92616BD92B}" destId="{0AA7EA5B-8317-4FF9-8C09-57785A676AC6}" srcOrd="0" destOrd="0" parTransId="{44830D61-BF77-4C4F-A288-22CACEB621B4}" sibTransId="{C8CBACC7-5A4C-4379-95BE-5B80B395FCEA}"/>
    <dgm:cxn modelId="{122B0BBD-B475-4D5A-8DA7-56EDE6CE72FF}" type="presOf" srcId="{DA14989A-DE78-4B41-B68A-913B58FEE6C1}" destId="{0C65B42F-8A55-44AE-979C-B9A033932C79}" srcOrd="0" destOrd="0" presId="urn:microsoft.com/office/officeart/2005/8/layout/pList1"/>
    <dgm:cxn modelId="{61167DCF-ECBC-4635-A32B-ADF1BCD3879A}" type="presOf" srcId="{125E55DF-A097-4366-A3B5-E7FE802632D8}" destId="{230BD4A7-0E7F-4075-A08E-51F501C988C8}" srcOrd="0" destOrd="0" presId="urn:microsoft.com/office/officeart/2005/8/layout/pList1"/>
    <dgm:cxn modelId="{8D41F2A0-D50C-4EA8-9554-D7DEAA27ECBE}" type="presParOf" srcId="{62836534-F8B9-45D1-8101-B7FB84A7B62F}" destId="{27D1B2E2-7161-4406-AC0B-3360B7CE19C9}" srcOrd="0" destOrd="0" presId="urn:microsoft.com/office/officeart/2005/8/layout/pList1"/>
    <dgm:cxn modelId="{F1E609EB-6E31-46C7-B940-DDBE64C7178D}" type="presParOf" srcId="{27D1B2E2-7161-4406-AC0B-3360B7CE19C9}" destId="{6AAF8DC6-C757-4B45-AED0-B37698E278FF}" srcOrd="0" destOrd="0" presId="urn:microsoft.com/office/officeart/2005/8/layout/pList1"/>
    <dgm:cxn modelId="{B67DCA24-8811-4CB6-85FC-6EA0B12281FC}" type="presParOf" srcId="{27D1B2E2-7161-4406-AC0B-3360B7CE19C9}" destId="{59F97190-4D1F-4BF4-91C5-C60A9B0E18CA}" srcOrd="1" destOrd="0" presId="urn:microsoft.com/office/officeart/2005/8/layout/pList1"/>
    <dgm:cxn modelId="{9FB4B953-A4B6-4787-9631-DA13534686DF}" type="presParOf" srcId="{62836534-F8B9-45D1-8101-B7FB84A7B62F}" destId="{2AE225F2-78B4-44FB-AAD3-9321085CB035}" srcOrd="1" destOrd="0" presId="urn:microsoft.com/office/officeart/2005/8/layout/pList1"/>
    <dgm:cxn modelId="{F812CAA8-3DCA-41C9-A68F-0DC2757A7E13}" type="presParOf" srcId="{62836534-F8B9-45D1-8101-B7FB84A7B62F}" destId="{83D9659B-8462-4DC3-9E9E-029E7E928308}" srcOrd="2" destOrd="0" presId="urn:microsoft.com/office/officeart/2005/8/layout/pList1"/>
    <dgm:cxn modelId="{5D81ED0E-D9CC-4620-ACE8-87E9EA1B4CC6}" type="presParOf" srcId="{83D9659B-8462-4DC3-9E9E-029E7E928308}" destId="{0EDAB3EF-CC7A-4DBB-BD66-2D78805DA5B6}" srcOrd="0" destOrd="0" presId="urn:microsoft.com/office/officeart/2005/8/layout/pList1"/>
    <dgm:cxn modelId="{B73A219D-683A-45B7-BE30-C14E5219D2DC}" type="presParOf" srcId="{83D9659B-8462-4DC3-9E9E-029E7E928308}" destId="{7F159DE0-386F-4DFB-B427-F384191C9E61}" srcOrd="1" destOrd="0" presId="urn:microsoft.com/office/officeart/2005/8/layout/pList1"/>
    <dgm:cxn modelId="{BE2AE1F3-4E31-4E56-B911-35136148F71F}" type="presParOf" srcId="{62836534-F8B9-45D1-8101-B7FB84A7B62F}" destId="{A40B0B31-CBD4-4FA9-8E99-79F1DB41AE58}" srcOrd="3" destOrd="0" presId="urn:microsoft.com/office/officeart/2005/8/layout/pList1"/>
    <dgm:cxn modelId="{606CC24C-BA9A-4B47-ABD4-FBE7B8B1E185}" type="presParOf" srcId="{62836534-F8B9-45D1-8101-B7FB84A7B62F}" destId="{B99BE1B9-E4DC-43D1-A9E5-318A17AE40F9}" srcOrd="4" destOrd="0" presId="urn:microsoft.com/office/officeart/2005/8/layout/pList1"/>
    <dgm:cxn modelId="{8ADF4DBE-E20E-4A11-9D1C-9E621B71152E}" type="presParOf" srcId="{B99BE1B9-E4DC-43D1-A9E5-318A17AE40F9}" destId="{AA5BB0D2-1C3B-4748-BEAB-E35C17836CFD}" srcOrd="0" destOrd="0" presId="urn:microsoft.com/office/officeart/2005/8/layout/pList1"/>
    <dgm:cxn modelId="{38F206DA-DA61-4C38-94F7-5BF984AAA69E}" type="presParOf" srcId="{B99BE1B9-E4DC-43D1-A9E5-318A17AE40F9}" destId="{0EF5D64B-B034-4249-9BF9-583897B2F937}" srcOrd="1" destOrd="0" presId="urn:microsoft.com/office/officeart/2005/8/layout/pList1"/>
    <dgm:cxn modelId="{C39AA1CF-FA43-4D2A-86D7-CB496CC101EA}" type="presParOf" srcId="{62836534-F8B9-45D1-8101-B7FB84A7B62F}" destId="{0C65B42F-8A55-44AE-979C-B9A033932C79}" srcOrd="5" destOrd="0" presId="urn:microsoft.com/office/officeart/2005/8/layout/pList1"/>
    <dgm:cxn modelId="{CEFD6078-2377-489D-8158-5FC4B2FBAD42}" type="presParOf" srcId="{62836534-F8B9-45D1-8101-B7FB84A7B62F}" destId="{D64CED71-46CA-4196-A8FF-29D5F6B6453D}" srcOrd="6" destOrd="0" presId="urn:microsoft.com/office/officeart/2005/8/layout/pList1"/>
    <dgm:cxn modelId="{8FACD3EF-E202-4823-B859-D92E597291A9}" type="presParOf" srcId="{D64CED71-46CA-4196-A8FF-29D5F6B6453D}" destId="{9A3A4C13-894F-4D6C-8285-580706162E88}" srcOrd="0" destOrd="0" presId="urn:microsoft.com/office/officeart/2005/8/layout/pList1"/>
    <dgm:cxn modelId="{F1D7900D-2482-4F3E-A4B4-168071BF10A8}" type="presParOf" srcId="{D64CED71-46CA-4196-A8FF-29D5F6B6453D}" destId="{DC61FD6E-69E9-438A-99DD-8DF61456F08A}" srcOrd="1" destOrd="0" presId="urn:microsoft.com/office/officeart/2005/8/layout/pList1"/>
    <dgm:cxn modelId="{10D68104-019F-4F27-A981-428442D8C4E9}" type="presParOf" srcId="{62836534-F8B9-45D1-8101-B7FB84A7B62F}" destId="{A10608A8-AAA3-4C73-BFAA-7677737F058E}" srcOrd="7" destOrd="0" presId="urn:microsoft.com/office/officeart/2005/8/layout/pList1"/>
    <dgm:cxn modelId="{BB032139-9E09-4E05-B738-74642E082941}" type="presParOf" srcId="{62836534-F8B9-45D1-8101-B7FB84A7B62F}" destId="{F00A9C25-808A-4198-8249-58857CC88373}" srcOrd="8" destOrd="0" presId="urn:microsoft.com/office/officeart/2005/8/layout/pList1"/>
    <dgm:cxn modelId="{07364053-9B0D-45D8-8EE5-C11900A679E9}" type="presParOf" srcId="{F00A9C25-808A-4198-8249-58857CC88373}" destId="{71586031-BA68-4EB8-9D54-5A479C18EB89}" srcOrd="0" destOrd="0" presId="urn:microsoft.com/office/officeart/2005/8/layout/pList1"/>
    <dgm:cxn modelId="{A38F14D1-350D-4A82-A5D2-248B474C91D4}" type="presParOf" srcId="{F00A9C25-808A-4198-8249-58857CC88373}" destId="{230BD4A7-0E7F-4075-A08E-51F501C988C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6AB81-348E-417A-AD9E-72B2A464CC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C16E339-FF00-4F85-A204-3B86A3D24779}">
      <dgm:prSet phldrT="[Text]"/>
      <dgm:spPr/>
      <dgm:t>
        <a:bodyPr/>
        <a:lstStyle/>
        <a:p>
          <a:r>
            <a:rPr lang="en-US" dirty="0">
              <a:solidFill>
                <a:schemeClr val="bg2">
                  <a:lumMod val="50000"/>
                </a:schemeClr>
              </a:solidFill>
            </a:rPr>
            <a:t>Improve Patient Health &amp; Quality of Life</a:t>
          </a:r>
        </a:p>
      </dgm:t>
    </dgm:pt>
    <dgm:pt modelId="{53C50E0C-84B3-4114-B94D-A5C07F774631}" type="parTrans" cxnId="{699D862E-6EF0-47A3-9BB4-E57D3687C711}">
      <dgm:prSet/>
      <dgm:spPr/>
      <dgm:t>
        <a:bodyPr/>
        <a:lstStyle/>
        <a:p>
          <a:endParaRPr lang="en-US"/>
        </a:p>
      </dgm:t>
    </dgm:pt>
    <dgm:pt modelId="{DEAA2122-6BC8-4304-A4B7-429F70C27B8D}" type="sibTrans" cxnId="{699D862E-6EF0-47A3-9BB4-E57D3687C711}">
      <dgm:prSet/>
      <dgm:spPr/>
      <dgm:t>
        <a:bodyPr/>
        <a:lstStyle/>
        <a:p>
          <a:endParaRPr lang="en-US"/>
        </a:p>
      </dgm:t>
    </dgm:pt>
    <dgm:pt modelId="{FCEF3528-9D70-4726-8C15-2AD151A8D0D6}">
      <dgm:prSet phldrT="[Text]"/>
      <dgm:spPr/>
      <dgm:t>
        <a:bodyPr/>
        <a:lstStyle/>
        <a:p>
          <a:r>
            <a:rPr lang="en-US" dirty="0">
              <a:solidFill>
                <a:schemeClr val="bg2">
                  <a:lumMod val="50000"/>
                </a:schemeClr>
              </a:solidFill>
            </a:rPr>
            <a:t>Shorten diagnostic odyssey</a:t>
          </a:r>
        </a:p>
      </dgm:t>
    </dgm:pt>
    <dgm:pt modelId="{D583CEC4-797B-4E5C-B4A7-F0B48A7A09EA}" type="parTrans" cxnId="{80238D05-21D5-41CC-B425-D4C73C656283}">
      <dgm:prSet/>
      <dgm:spPr/>
      <dgm:t>
        <a:bodyPr/>
        <a:lstStyle/>
        <a:p>
          <a:endParaRPr lang="en-US"/>
        </a:p>
      </dgm:t>
    </dgm:pt>
    <dgm:pt modelId="{173425C3-9E02-4352-A90D-5695DA87810D}" type="sibTrans" cxnId="{80238D05-21D5-41CC-B425-D4C73C656283}">
      <dgm:prSet/>
      <dgm:spPr/>
      <dgm:t>
        <a:bodyPr/>
        <a:lstStyle/>
        <a:p>
          <a:endParaRPr lang="en-US"/>
        </a:p>
      </dgm:t>
    </dgm:pt>
    <dgm:pt modelId="{1E93D461-8EEE-49BA-A59B-CC38BBB08F3C}">
      <dgm:prSet phldrT="[Text]"/>
      <dgm:spPr/>
      <dgm:t>
        <a:bodyPr/>
        <a:lstStyle/>
        <a:p>
          <a:r>
            <a:rPr lang="en-US" dirty="0">
              <a:solidFill>
                <a:schemeClr val="bg2">
                  <a:lumMod val="50000"/>
                </a:schemeClr>
              </a:solidFill>
            </a:rPr>
            <a:t>Improve access to appropriate care and treatments</a:t>
          </a:r>
        </a:p>
      </dgm:t>
    </dgm:pt>
    <dgm:pt modelId="{904E61C9-1B69-4BCF-99AB-BE0E153DDDDD}" type="parTrans" cxnId="{D0C1ABFA-BA26-4E1A-BC41-4EB55BB40C86}">
      <dgm:prSet/>
      <dgm:spPr/>
      <dgm:t>
        <a:bodyPr/>
        <a:lstStyle/>
        <a:p>
          <a:endParaRPr lang="en-US"/>
        </a:p>
      </dgm:t>
    </dgm:pt>
    <dgm:pt modelId="{36B3DE06-EF22-4EA2-91F9-C8F30E607127}" type="sibTrans" cxnId="{D0C1ABFA-BA26-4E1A-BC41-4EB55BB40C86}">
      <dgm:prSet/>
      <dgm:spPr/>
      <dgm:t>
        <a:bodyPr/>
        <a:lstStyle/>
        <a:p>
          <a:endParaRPr lang="en-US"/>
        </a:p>
      </dgm:t>
    </dgm:pt>
    <dgm:pt modelId="{5CA391EF-E8F6-4524-83AE-D48D6FFB907A}">
      <dgm:prSet/>
      <dgm:spPr/>
      <dgm:t>
        <a:bodyPr/>
        <a:lstStyle/>
        <a:p>
          <a:r>
            <a:rPr lang="en-US" dirty="0">
              <a:solidFill>
                <a:schemeClr val="bg2">
                  <a:lumMod val="50000"/>
                </a:schemeClr>
              </a:solidFill>
            </a:rPr>
            <a:t>Accelerate foundational rare disease research</a:t>
          </a:r>
        </a:p>
      </dgm:t>
    </dgm:pt>
    <dgm:pt modelId="{B7BAAB38-C3FB-4A58-A6D3-A9B4F9D5F288}" type="parTrans" cxnId="{04A77010-1070-490F-AA1B-CE70B3263C33}">
      <dgm:prSet/>
      <dgm:spPr/>
      <dgm:t>
        <a:bodyPr/>
        <a:lstStyle/>
        <a:p>
          <a:endParaRPr lang="en-US"/>
        </a:p>
      </dgm:t>
    </dgm:pt>
    <dgm:pt modelId="{04BDE155-DE2C-4395-99DF-2B5BDE3046DB}" type="sibTrans" cxnId="{04A77010-1070-490F-AA1B-CE70B3263C33}">
      <dgm:prSet/>
      <dgm:spPr/>
      <dgm:t>
        <a:bodyPr/>
        <a:lstStyle/>
        <a:p>
          <a:endParaRPr lang="en-US"/>
        </a:p>
      </dgm:t>
    </dgm:pt>
    <dgm:pt modelId="{8CDAE5F9-7840-417D-B4F2-123FA097BE25}">
      <dgm:prSet/>
      <dgm:spPr/>
      <dgm:t>
        <a:bodyPr/>
        <a:lstStyle/>
        <a:p>
          <a:r>
            <a:rPr lang="en-US" dirty="0">
              <a:solidFill>
                <a:schemeClr val="bg2">
                  <a:lumMod val="50000"/>
                </a:schemeClr>
              </a:solidFill>
            </a:rPr>
            <a:t>Facilitate faster therapy development</a:t>
          </a:r>
        </a:p>
      </dgm:t>
    </dgm:pt>
    <dgm:pt modelId="{5B145D4F-D0F8-4364-8A0C-5500894E16B0}" type="parTrans" cxnId="{F6C20FFA-5CC3-4D8A-89EE-BA5ADBEDF5F5}">
      <dgm:prSet/>
      <dgm:spPr/>
      <dgm:t>
        <a:bodyPr/>
        <a:lstStyle/>
        <a:p>
          <a:endParaRPr lang="en-US"/>
        </a:p>
      </dgm:t>
    </dgm:pt>
    <dgm:pt modelId="{9A07BAA9-05FC-4103-9958-29507B42A61D}" type="sibTrans" cxnId="{F6C20FFA-5CC3-4D8A-89EE-BA5ADBEDF5F5}">
      <dgm:prSet/>
      <dgm:spPr/>
      <dgm:t>
        <a:bodyPr/>
        <a:lstStyle/>
        <a:p>
          <a:endParaRPr lang="en-US"/>
        </a:p>
      </dgm:t>
    </dgm:pt>
    <dgm:pt modelId="{9F43F8E9-8273-4944-9D1F-2ADD8DEE2564}" type="pres">
      <dgm:prSet presAssocID="{31A6AB81-348E-417A-AD9E-72B2A464CC92}" presName="hierChild1" presStyleCnt="0">
        <dgm:presLayoutVars>
          <dgm:chPref val="1"/>
          <dgm:dir/>
          <dgm:animOne val="branch"/>
          <dgm:animLvl val="lvl"/>
          <dgm:resizeHandles/>
        </dgm:presLayoutVars>
      </dgm:prSet>
      <dgm:spPr/>
    </dgm:pt>
    <dgm:pt modelId="{9DF502DF-FCD7-4786-A815-D05702C28011}" type="pres">
      <dgm:prSet presAssocID="{FC16E339-FF00-4F85-A204-3B86A3D24779}" presName="hierRoot1" presStyleCnt="0"/>
      <dgm:spPr/>
    </dgm:pt>
    <dgm:pt modelId="{BA5E0F8B-70F8-4533-8CCC-639EBCDFDC37}" type="pres">
      <dgm:prSet presAssocID="{FC16E339-FF00-4F85-A204-3B86A3D24779}" presName="composite" presStyleCnt="0"/>
      <dgm:spPr/>
    </dgm:pt>
    <dgm:pt modelId="{D20892C2-6C3A-4E0A-81F8-80F386987659}" type="pres">
      <dgm:prSet presAssocID="{FC16E339-FF00-4F85-A204-3B86A3D24779}" presName="background" presStyleLbl="node0" presStyleIdx="0" presStyleCnt="1"/>
      <dgm:spPr>
        <a:solidFill>
          <a:schemeClr val="accent3"/>
        </a:solidFill>
      </dgm:spPr>
    </dgm:pt>
    <dgm:pt modelId="{F16A018D-739D-4044-8E43-6806DBF48136}" type="pres">
      <dgm:prSet presAssocID="{FC16E339-FF00-4F85-A204-3B86A3D24779}" presName="text" presStyleLbl="fgAcc0" presStyleIdx="0" presStyleCnt="1" custScaleX="272600" custScaleY="77576">
        <dgm:presLayoutVars>
          <dgm:chPref val="3"/>
        </dgm:presLayoutVars>
      </dgm:prSet>
      <dgm:spPr/>
    </dgm:pt>
    <dgm:pt modelId="{678A9BD5-1600-4300-8C6B-7B5FC40C09E3}" type="pres">
      <dgm:prSet presAssocID="{FC16E339-FF00-4F85-A204-3B86A3D24779}" presName="hierChild2" presStyleCnt="0"/>
      <dgm:spPr/>
    </dgm:pt>
    <dgm:pt modelId="{6E2B3EA2-ABE0-43E8-8D42-C5EF302C6BDC}" type="pres">
      <dgm:prSet presAssocID="{D583CEC4-797B-4E5C-B4A7-F0B48A7A09EA}" presName="Name10" presStyleLbl="parChTrans1D2" presStyleIdx="0" presStyleCnt="4"/>
      <dgm:spPr/>
    </dgm:pt>
    <dgm:pt modelId="{B14B7E29-01CF-4B86-A07D-8EB39CDFE438}" type="pres">
      <dgm:prSet presAssocID="{FCEF3528-9D70-4726-8C15-2AD151A8D0D6}" presName="hierRoot2" presStyleCnt="0"/>
      <dgm:spPr/>
    </dgm:pt>
    <dgm:pt modelId="{51F8DD70-DBB2-4BB5-A972-3ABE4F3DCAFB}" type="pres">
      <dgm:prSet presAssocID="{FCEF3528-9D70-4726-8C15-2AD151A8D0D6}" presName="composite2" presStyleCnt="0"/>
      <dgm:spPr/>
    </dgm:pt>
    <dgm:pt modelId="{0B939CD6-C2CD-486E-813E-651C087423AF}" type="pres">
      <dgm:prSet presAssocID="{FCEF3528-9D70-4726-8C15-2AD151A8D0D6}" presName="background2" presStyleLbl="node2" presStyleIdx="0" presStyleCnt="4"/>
      <dgm:spPr>
        <a:solidFill>
          <a:schemeClr val="accent3"/>
        </a:solidFill>
      </dgm:spPr>
    </dgm:pt>
    <dgm:pt modelId="{3A786560-3812-43D2-AB25-2A10E3183FC8}" type="pres">
      <dgm:prSet presAssocID="{FCEF3528-9D70-4726-8C15-2AD151A8D0D6}" presName="text2" presStyleLbl="fgAcc2" presStyleIdx="0" presStyleCnt="4">
        <dgm:presLayoutVars>
          <dgm:chPref val="3"/>
        </dgm:presLayoutVars>
      </dgm:prSet>
      <dgm:spPr/>
    </dgm:pt>
    <dgm:pt modelId="{FC2A79BD-D9DA-4C90-9CC7-A170DEF0DDF7}" type="pres">
      <dgm:prSet presAssocID="{FCEF3528-9D70-4726-8C15-2AD151A8D0D6}" presName="hierChild3" presStyleCnt="0"/>
      <dgm:spPr/>
    </dgm:pt>
    <dgm:pt modelId="{00CA960F-DBEE-4210-8AE8-5754B1384447}" type="pres">
      <dgm:prSet presAssocID="{904E61C9-1B69-4BCF-99AB-BE0E153DDDDD}" presName="Name10" presStyleLbl="parChTrans1D2" presStyleIdx="1" presStyleCnt="4"/>
      <dgm:spPr/>
    </dgm:pt>
    <dgm:pt modelId="{00702537-9947-4F66-BFA2-3D2F9920138C}" type="pres">
      <dgm:prSet presAssocID="{1E93D461-8EEE-49BA-A59B-CC38BBB08F3C}" presName="hierRoot2" presStyleCnt="0"/>
      <dgm:spPr/>
    </dgm:pt>
    <dgm:pt modelId="{59FB2BC0-3C40-4947-B392-43230238F244}" type="pres">
      <dgm:prSet presAssocID="{1E93D461-8EEE-49BA-A59B-CC38BBB08F3C}" presName="composite2" presStyleCnt="0"/>
      <dgm:spPr/>
    </dgm:pt>
    <dgm:pt modelId="{C50459DD-EEDD-40CE-9050-08471D3AA872}" type="pres">
      <dgm:prSet presAssocID="{1E93D461-8EEE-49BA-A59B-CC38BBB08F3C}" presName="background2" presStyleLbl="node2" presStyleIdx="1" presStyleCnt="4"/>
      <dgm:spPr>
        <a:solidFill>
          <a:schemeClr val="accent3"/>
        </a:solidFill>
      </dgm:spPr>
    </dgm:pt>
    <dgm:pt modelId="{D3AC65CB-74F4-4D7D-BC88-18B026907D04}" type="pres">
      <dgm:prSet presAssocID="{1E93D461-8EEE-49BA-A59B-CC38BBB08F3C}" presName="text2" presStyleLbl="fgAcc2" presStyleIdx="1" presStyleCnt="4">
        <dgm:presLayoutVars>
          <dgm:chPref val="3"/>
        </dgm:presLayoutVars>
      </dgm:prSet>
      <dgm:spPr/>
    </dgm:pt>
    <dgm:pt modelId="{F4D0067D-3D2F-4BB2-A198-7C0F0E1BBA45}" type="pres">
      <dgm:prSet presAssocID="{1E93D461-8EEE-49BA-A59B-CC38BBB08F3C}" presName="hierChild3" presStyleCnt="0"/>
      <dgm:spPr/>
    </dgm:pt>
    <dgm:pt modelId="{A60B667F-E2CC-4891-8CA7-46C9C04421B3}" type="pres">
      <dgm:prSet presAssocID="{B7BAAB38-C3FB-4A58-A6D3-A9B4F9D5F288}" presName="Name10" presStyleLbl="parChTrans1D2" presStyleIdx="2" presStyleCnt="4"/>
      <dgm:spPr/>
    </dgm:pt>
    <dgm:pt modelId="{78F00F72-10E2-4C9F-B269-05B8405CEE60}" type="pres">
      <dgm:prSet presAssocID="{5CA391EF-E8F6-4524-83AE-D48D6FFB907A}" presName="hierRoot2" presStyleCnt="0"/>
      <dgm:spPr/>
    </dgm:pt>
    <dgm:pt modelId="{F59E7578-567D-42E5-B92A-1DD43E29A200}" type="pres">
      <dgm:prSet presAssocID="{5CA391EF-E8F6-4524-83AE-D48D6FFB907A}" presName="composite2" presStyleCnt="0"/>
      <dgm:spPr/>
    </dgm:pt>
    <dgm:pt modelId="{EE80112B-87B8-4F06-BBDC-63B6B74EDB1C}" type="pres">
      <dgm:prSet presAssocID="{5CA391EF-E8F6-4524-83AE-D48D6FFB907A}" presName="background2" presStyleLbl="node2" presStyleIdx="2" presStyleCnt="4"/>
      <dgm:spPr>
        <a:solidFill>
          <a:schemeClr val="accent3"/>
        </a:solidFill>
      </dgm:spPr>
    </dgm:pt>
    <dgm:pt modelId="{406A634B-2EA4-45A0-9050-06F4D69917BC}" type="pres">
      <dgm:prSet presAssocID="{5CA391EF-E8F6-4524-83AE-D48D6FFB907A}" presName="text2" presStyleLbl="fgAcc2" presStyleIdx="2" presStyleCnt="4">
        <dgm:presLayoutVars>
          <dgm:chPref val="3"/>
        </dgm:presLayoutVars>
      </dgm:prSet>
      <dgm:spPr/>
    </dgm:pt>
    <dgm:pt modelId="{0610D03E-C10C-4F95-8E5C-38D44289F822}" type="pres">
      <dgm:prSet presAssocID="{5CA391EF-E8F6-4524-83AE-D48D6FFB907A}" presName="hierChild3" presStyleCnt="0"/>
      <dgm:spPr/>
    </dgm:pt>
    <dgm:pt modelId="{0A4A1E81-5B36-432A-A852-C2455A722102}" type="pres">
      <dgm:prSet presAssocID="{5B145D4F-D0F8-4364-8A0C-5500894E16B0}" presName="Name10" presStyleLbl="parChTrans1D2" presStyleIdx="3" presStyleCnt="4"/>
      <dgm:spPr/>
    </dgm:pt>
    <dgm:pt modelId="{66FD7283-5155-4200-B2A7-AC73BBEB84A8}" type="pres">
      <dgm:prSet presAssocID="{8CDAE5F9-7840-417D-B4F2-123FA097BE25}" presName="hierRoot2" presStyleCnt="0"/>
      <dgm:spPr/>
    </dgm:pt>
    <dgm:pt modelId="{59D0EB94-35CB-470E-9CF9-96BEB02B43EB}" type="pres">
      <dgm:prSet presAssocID="{8CDAE5F9-7840-417D-B4F2-123FA097BE25}" presName="composite2" presStyleCnt="0"/>
      <dgm:spPr/>
    </dgm:pt>
    <dgm:pt modelId="{F8ED7EB2-2C33-49F4-8C2A-EB767F972827}" type="pres">
      <dgm:prSet presAssocID="{8CDAE5F9-7840-417D-B4F2-123FA097BE25}" presName="background2" presStyleLbl="node2" presStyleIdx="3" presStyleCnt="4"/>
      <dgm:spPr>
        <a:solidFill>
          <a:schemeClr val="accent3"/>
        </a:solidFill>
      </dgm:spPr>
    </dgm:pt>
    <dgm:pt modelId="{472B6295-006D-47A7-ABA0-498538B3F5CF}" type="pres">
      <dgm:prSet presAssocID="{8CDAE5F9-7840-417D-B4F2-123FA097BE25}" presName="text2" presStyleLbl="fgAcc2" presStyleIdx="3" presStyleCnt="4">
        <dgm:presLayoutVars>
          <dgm:chPref val="3"/>
        </dgm:presLayoutVars>
      </dgm:prSet>
      <dgm:spPr/>
    </dgm:pt>
    <dgm:pt modelId="{4BBEB977-4AF9-4260-8349-D5B5EFA24412}" type="pres">
      <dgm:prSet presAssocID="{8CDAE5F9-7840-417D-B4F2-123FA097BE25}" presName="hierChild3" presStyleCnt="0"/>
      <dgm:spPr/>
    </dgm:pt>
  </dgm:ptLst>
  <dgm:cxnLst>
    <dgm:cxn modelId="{4F841001-7243-47EF-9611-55BBC63AB311}" type="presOf" srcId="{31A6AB81-348E-417A-AD9E-72B2A464CC92}" destId="{9F43F8E9-8273-4944-9D1F-2ADD8DEE2564}" srcOrd="0" destOrd="0" presId="urn:microsoft.com/office/officeart/2005/8/layout/hierarchy1"/>
    <dgm:cxn modelId="{80238D05-21D5-41CC-B425-D4C73C656283}" srcId="{FC16E339-FF00-4F85-A204-3B86A3D24779}" destId="{FCEF3528-9D70-4726-8C15-2AD151A8D0D6}" srcOrd="0" destOrd="0" parTransId="{D583CEC4-797B-4E5C-B4A7-F0B48A7A09EA}" sibTransId="{173425C3-9E02-4352-A90D-5695DA87810D}"/>
    <dgm:cxn modelId="{9B22EE0D-98EA-4479-9E03-2EEBAF55D1E7}" type="presOf" srcId="{5B145D4F-D0F8-4364-8A0C-5500894E16B0}" destId="{0A4A1E81-5B36-432A-A852-C2455A722102}" srcOrd="0" destOrd="0" presId="urn:microsoft.com/office/officeart/2005/8/layout/hierarchy1"/>
    <dgm:cxn modelId="{04A77010-1070-490F-AA1B-CE70B3263C33}" srcId="{FC16E339-FF00-4F85-A204-3B86A3D24779}" destId="{5CA391EF-E8F6-4524-83AE-D48D6FFB907A}" srcOrd="2" destOrd="0" parTransId="{B7BAAB38-C3FB-4A58-A6D3-A9B4F9D5F288}" sibTransId="{04BDE155-DE2C-4395-99DF-2B5BDE3046DB}"/>
    <dgm:cxn modelId="{3F5EE012-9787-41D6-8E62-04E9B052C8C9}" type="presOf" srcId="{B7BAAB38-C3FB-4A58-A6D3-A9B4F9D5F288}" destId="{A60B667F-E2CC-4891-8CA7-46C9C04421B3}" srcOrd="0" destOrd="0" presId="urn:microsoft.com/office/officeart/2005/8/layout/hierarchy1"/>
    <dgm:cxn modelId="{699D862E-6EF0-47A3-9BB4-E57D3687C711}" srcId="{31A6AB81-348E-417A-AD9E-72B2A464CC92}" destId="{FC16E339-FF00-4F85-A204-3B86A3D24779}" srcOrd="0" destOrd="0" parTransId="{53C50E0C-84B3-4114-B94D-A5C07F774631}" sibTransId="{DEAA2122-6BC8-4304-A4B7-429F70C27B8D}"/>
    <dgm:cxn modelId="{AD2D5138-1A53-47E1-AE24-65DACB9DA9AA}" type="presOf" srcId="{FCEF3528-9D70-4726-8C15-2AD151A8D0D6}" destId="{3A786560-3812-43D2-AB25-2A10E3183FC8}" srcOrd="0" destOrd="0" presId="urn:microsoft.com/office/officeart/2005/8/layout/hierarchy1"/>
    <dgm:cxn modelId="{D4F22946-72BB-474F-861D-47D53B0CC9E0}" type="presOf" srcId="{D583CEC4-797B-4E5C-B4A7-F0B48A7A09EA}" destId="{6E2B3EA2-ABE0-43E8-8D42-C5EF302C6BDC}" srcOrd="0" destOrd="0" presId="urn:microsoft.com/office/officeart/2005/8/layout/hierarchy1"/>
    <dgm:cxn modelId="{82A41977-3D6D-4755-AB4E-3B104D1B1CD9}" type="presOf" srcId="{FC16E339-FF00-4F85-A204-3B86A3D24779}" destId="{F16A018D-739D-4044-8E43-6806DBF48136}" srcOrd="0" destOrd="0" presId="urn:microsoft.com/office/officeart/2005/8/layout/hierarchy1"/>
    <dgm:cxn modelId="{E940FB9C-F0E7-41EF-A75B-9A81DDD82CD3}" type="presOf" srcId="{8CDAE5F9-7840-417D-B4F2-123FA097BE25}" destId="{472B6295-006D-47A7-ABA0-498538B3F5CF}" srcOrd="0" destOrd="0" presId="urn:microsoft.com/office/officeart/2005/8/layout/hierarchy1"/>
    <dgm:cxn modelId="{9C6CB8B3-78CF-4B7F-A521-E5E684C335BA}" type="presOf" srcId="{1E93D461-8EEE-49BA-A59B-CC38BBB08F3C}" destId="{D3AC65CB-74F4-4D7D-BC88-18B026907D04}" srcOrd="0" destOrd="0" presId="urn:microsoft.com/office/officeart/2005/8/layout/hierarchy1"/>
    <dgm:cxn modelId="{A57306D8-C934-4DDD-A561-4FD6FEC1AD0D}" type="presOf" srcId="{904E61C9-1B69-4BCF-99AB-BE0E153DDDDD}" destId="{00CA960F-DBEE-4210-8AE8-5754B1384447}" srcOrd="0" destOrd="0" presId="urn:microsoft.com/office/officeart/2005/8/layout/hierarchy1"/>
    <dgm:cxn modelId="{9DCAE1EB-450A-4C8B-915D-6CA9BD3B418C}" type="presOf" srcId="{5CA391EF-E8F6-4524-83AE-D48D6FFB907A}" destId="{406A634B-2EA4-45A0-9050-06F4D69917BC}" srcOrd="0" destOrd="0" presId="urn:microsoft.com/office/officeart/2005/8/layout/hierarchy1"/>
    <dgm:cxn modelId="{F6C20FFA-5CC3-4D8A-89EE-BA5ADBEDF5F5}" srcId="{FC16E339-FF00-4F85-A204-3B86A3D24779}" destId="{8CDAE5F9-7840-417D-B4F2-123FA097BE25}" srcOrd="3" destOrd="0" parTransId="{5B145D4F-D0F8-4364-8A0C-5500894E16B0}" sibTransId="{9A07BAA9-05FC-4103-9958-29507B42A61D}"/>
    <dgm:cxn modelId="{D0C1ABFA-BA26-4E1A-BC41-4EB55BB40C86}" srcId="{FC16E339-FF00-4F85-A204-3B86A3D24779}" destId="{1E93D461-8EEE-49BA-A59B-CC38BBB08F3C}" srcOrd="1" destOrd="0" parTransId="{904E61C9-1B69-4BCF-99AB-BE0E153DDDDD}" sibTransId="{36B3DE06-EF22-4EA2-91F9-C8F30E607127}"/>
    <dgm:cxn modelId="{1597E9DF-0275-4ADA-B22D-B2DFD477F08A}" type="presParOf" srcId="{9F43F8E9-8273-4944-9D1F-2ADD8DEE2564}" destId="{9DF502DF-FCD7-4786-A815-D05702C28011}" srcOrd="0" destOrd="0" presId="urn:microsoft.com/office/officeart/2005/8/layout/hierarchy1"/>
    <dgm:cxn modelId="{477D06B9-C744-4784-8004-8AFE1C6A9683}" type="presParOf" srcId="{9DF502DF-FCD7-4786-A815-D05702C28011}" destId="{BA5E0F8B-70F8-4533-8CCC-639EBCDFDC37}" srcOrd="0" destOrd="0" presId="urn:microsoft.com/office/officeart/2005/8/layout/hierarchy1"/>
    <dgm:cxn modelId="{A6654979-789E-4308-812B-6001AC241E8A}" type="presParOf" srcId="{BA5E0F8B-70F8-4533-8CCC-639EBCDFDC37}" destId="{D20892C2-6C3A-4E0A-81F8-80F386987659}" srcOrd="0" destOrd="0" presId="urn:microsoft.com/office/officeart/2005/8/layout/hierarchy1"/>
    <dgm:cxn modelId="{0648A8BE-C79D-4C70-A9B9-10A3D95EB3BD}" type="presParOf" srcId="{BA5E0F8B-70F8-4533-8CCC-639EBCDFDC37}" destId="{F16A018D-739D-4044-8E43-6806DBF48136}" srcOrd="1" destOrd="0" presId="urn:microsoft.com/office/officeart/2005/8/layout/hierarchy1"/>
    <dgm:cxn modelId="{BE084885-F9EC-42DF-9CAA-E3CE5728A977}" type="presParOf" srcId="{9DF502DF-FCD7-4786-A815-D05702C28011}" destId="{678A9BD5-1600-4300-8C6B-7B5FC40C09E3}" srcOrd="1" destOrd="0" presId="urn:microsoft.com/office/officeart/2005/8/layout/hierarchy1"/>
    <dgm:cxn modelId="{D639EC2D-0693-4B9B-B853-C62202FB5145}" type="presParOf" srcId="{678A9BD5-1600-4300-8C6B-7B5FC40C09E3}" destId="{6E2B3EA2-ABE0-43E8-8D42-C5EF302C6BDC}" srcOrd="0" destOrd="0" presId="urn:microsoft.com/office/officeart/2005/8/layout/hierarchy1"/>
    <dgm:cxn modelId="{AC0C24B0-AB0B-4BE4-BC8F-A54653EEEBA3}" type="presParOf" srcId="{678A9BD5-1600-4300-8C6B-7B5FC40C09E3}" destId="{B14B7E29-01CF-4B86-A07D-8EB39CDFE438}" srcOrd="1" destOrd="0" presId="urn:microsoft.com/office/officeart/2005/8/layout/hierarchy1"/>
    <dgm:cxn modelId="{52F0F963-0821-4FD7-9864-EF81EA670548}" type="presParOf" srcId="{B14B7E29-01CF-4B86-A07D-8EB39CDFE438}" destId="{51F8DD70-DBB2-4BB5-A972-3ABE4F3DCAFB}" srcOrd="0" destOrd="0" presId="urn:microsoft.com/office/officeart/2005/8/layout/hierarchy1"/>
    <dgm:cxn modelId="{AA410515-C8DC-4CB7-8754-71A934413BB9}" type="presParOf" srcId="{51F8DD70-DBB2-4BB5-A972-3ABE4F3DCAFB}" destId="{0B939CD6-C2CD-486E-813E-651C087423AF}" srcOrd="0" destOrd="0" presId="urn:microsoft.com/office/officeart/2005/8/layout/hierarchy1"/>
    <dgm:cxn modelId="{F28B9EB8-DD7B-41BC-874A-B297A61ADAD3}" type="presParOf" srcId="{51F8DD70-DBB2-4BB5-A972-3ABE4F3DCAFB}" destId="{3A786560-3812-43D2-AB25-2A10E3183FC8}" srcOrd="1" destOrd="0" presId="urn:microsoft.com/office/officeart/2005/8/layout/hierarchy1"/>
    <dgm:cxn modelId="{A031B171-8908-4C78-A0B9-B2FCA2EAB87B}" type="presParOf" srcId="{B14B7E29-01CF-4B86-A07D-8EB39CDFE438}" destId="{FC2A79BD-D9DA-4C90-9CC7-A170DEF0DDF7}" srcOrd="1" destOrd="0" presId="urn:microsoft.com/office/officeart/2005/8/layout/hierarchy1"/>
    <dgm:cxn modelId="{F966E00B-847F-474C-9F1D-889FB7E2BF4B}" type="presParOf" srcId="{678A9BD5-1600-4300-8C6B-7B5FC40C09E3}" destId="{00CA960F-DBEE-4210-8AE8-5754B1384447}" srcOrd="2" destOrd="0" presId="urn:microsoft.com/office/officeart/2005/8/layout/hierarchy1"/>
    <dgm:cxn modelId="{71D6E90C-BD9C-4524-A174-5EB069AB128F}" type="presParOf" srcId="{678A9BD5-1600-4300-8C6B-7B5FC40C09E3}" destId="{00702537-9947-4F66-BFA2-3D2F9920138C}" srcOrd="3" destOrd="0" presId="urn:microsoft.com/office/officeart/2005/8/layout/hierarchy1"/>
    <dgm:cxn modelId="{F3C89337-9F5F-4EE7-9955-A93BD28909E0}" type="presParOf" srcId="{00702537-9947-4F66-BFA2-3D2F9920138C}" destId="{59FB2BC0-3C40-4947-B392-43230238F244}" srcOrd="0" destOrd="0" presId="urn:microsoft.com/office/officeart/2005/8/layout/hierarchy1"/>
    <dgm:cxn modelId="{9DACA713-EE4A-4067-9DC7-EF517F80A4EC}" type="presParOf" srcId="{59FB2BC0-3C40-4947-B392-43230238F244}" destId="{C50459DD-EEDD-40CE-9050-08471D3AA872}" srcOrd="0" destOrd="0" presId="urn:microsoft.com/office/officeart/2005/8/layout/hierarchy1"/>
    <dgm:cxn modelId="{71898D21-79DC-4B88-B09E-F4F324BDF50E}" type="presParOf" srcId="{59FB2BC0-3C40-4947-B392-43230238F244}" destId="{D3AC65CB-74F4-4D7D-BC88-18B026907D04}" srcOrd="1" destOrd="0" presId="urn:microsoft.com/office/officeart/2005/8/layout/hierarchy1"/>
    <dgm:cxn modelId="{31CFA5A1-76E7-4D86-B9FD-EBB9CBCAD011}" type="presParOf" srcId="{00702537-9947-4F66-BFA2-3D2F9920138C}" destId="{F4D0067D-3D2F-4BB2-A198-7C0F0E1BBA45}" srcOrd="1" destOrd="0" presId="urn:microsoft.com/office/officeart/2005/8/layout/hierarchy1"/>
    <dgm:cxn modelId="{BF0F8A62-6877-4591-BE78-FFF833207CE7}" type="presParOf" srcId="{678A9BD5-1600-4300-8C6B-7B5FC40C09E3}" destId="{A60B667F-E2CC-4891-8CA7-46C9C04421B3}" srcOrd="4" destOrd="0" presId="urn:microsoft.com/office/officeart/2005/8/layout/hierarchy1"/>
    <dgm:cxn modelId="{B5CD62AE-5201-44FC-9EFE-C96CBF6A5C39}" type="presParOf" srcId="{678A9BD5-1600-4300-8C6B-7B5FC40C09E3}" destId="{78F00F72-10E2-4C9F-B269-05B8405CEE60}" srcOrd="5" destOrd="0" presId="urn:microsoft.com/office/officeart/2005/8/layout/hierarchy1"/>
    <dgm:cxn modelId="{50B70CDC-8657-4E02-BC61-ADA969490DAE}" type="presParOf" srcId="{78F00F72-10E2-4C9F-B269-05B8405CEE60}" destId="{F59E7578-567D-42E5-B92A-1DD43E29A200}" srcOrd="0" destOrd="0" presId="urn:microsoft.com/office/officeart/2005/8/layout/hierarchy1"/>
    <dgm:cxn modelId="{36758CE2-B439-448D-9551-5C89CCD7AC68}" type="presParOf" srcId="{F59E7578-567D-42E5-B92A-1DD43E29A200}" destId="{EE80112B-87B8-4F06-BBDC-63B6B74EDB1C}" srcOrd="0" destOrd="0" presId="urn:microsoft.com/office/officeart/2005/8/layout/hierarchy1"/>
    <dgm:cxn modelId="{90709DB8-86C7-4C78-9F22-0FFB8323AA93}" type="presParOf" srcId="{F59E7578-567D-42E5-B92A-1DD43E29A200}" destId="{406A634B-2EA4-45A0-9050-06F4D69917BC}" srcOrd="1" destOrd="0" presId="urn:microsoft.com/office/officeart/2005/8/layout/hierarchy1"/>
    <dgm:cxn modelId="{47602CA6-F9A6-4579-867D-3A4A0625925C}" type="presParOf" srcId="{78F00F72-10E2-4C9F-B269-05B8405CEE60}" destId="{0610D03E-C10C-4F95-8E5C-38D44289F822}" srcOrd="1" destOrd="0" presId="urn:microsoft.com/office/officeart/2005/8/layout/hierarchy1"/>
    <dgm:cxn modelId="{99630CA6-E2FA-4ED8-9BFF-750FA27F35B9}" type="presParOf" srcId="{678A9BD5-1600-4300-8C6B-7B5FC40C09E3}" destId="{0A4A1E81-5B36-432A-A852-C2455A722102}" srcOrd="6" destOrd="0" presId="urn:microsoft.com/office/officeart/2005/8/layout/hierarchy1"/>
    <dgm:cxn modelId="{EABFCA97-7A3E-421C-9A1D-D093B61DABC7}" type="presParOf" srcId="{678A9BD5-1600-4300-8C6B-7B5FC40C09E3}" destId="{66FD7283-5155-4200-B2A7-AC73BBEB84A8}" srcOrd="7" destOrd="0" presId="urn:microsoft.com/office/officeart/2005/8/layout/hierarchy1"/>
    <dgm:cxn modelId="{2E92214C-3DAD-42A6-B5BA-155D7CD96313}" type="presParOf" srcId="{66FD7283-5155-4200-B2A7-AC73BBEB84A8}" destId="{59D0EB94-35CB-470E-9CF9-96BEB02B43EB}" srcOrd="0" destOrd="0" presId="urn:microsoft.com/office/officeart/2005/8/layout/hierarchy1"/>
    <dgm:cxn modelId="{18177BE4-1A52-4146-BFD8-9FB5BDBADFA9}" type="presParOf" srcId="{59D0EB94-35CB-470E-9CF9-96BEB02B43EB}" destId="{F8ED7EB2-2C33-49F4-8C2A-EB767F972827}" srcOrd="0" destOrd="0" presId="urn:microsoft.com/office/officeart/2005/8/layout/hierarchy1"/>
    <dgm:cxn modelId="{DE861E51-F047-4717-B27C-0DDC962F99CC}" type="presParOf" srcId="{59D0EB94-35CB-470E-9CF9-96BEB02B43EB}" destId="{472B6295-006D-47A7-ABA0-498538B3F5CF}" srcOrd="1" destOrd="0" presId="urn:microsoft.com/office/officeart/2005/8/layout/hierarchy1"/>
    <dgm:cxn modelId="{8BFECF97-C8BE-43FB-84B8-A5EF4BA52DA6}" type="presParOf" srcId="{66FD7283-5155-4200-B2A7-AC73BBEB84A8}" destId="{4BBEB977-4AF9-4260-8349-D5B5EFA244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6AB81-348E-417A-AD9E-72B2A464CC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C16E339-FF00-4F85-A204-3B86A3D24779}">
      <dgm:prSet phldrT="[Text]"/>
      <dgm:spPr/>
      <dgm:t>
        <a:bodyPr/>
        <a:lstStyle/>
        <a:p>
          <a:r>
            <a:rPr lang="en-US" dirty="0"/>
            <a:t>Improve Patient Health &amp; Quality of Life</a:t>
          </a:r>
        </a:p>
      </dgm:t>
    </dgm:pt>
    <dgm:pt modelId="{53C50E0C-84B3-4114-B94D-A5C07F774631}" type="parTrans" cxnId="{699D862E-6EF0-47A3-9BB4-E57D3687C711}">
      <dgm:prSet/>
      <dgm:spPr/>
      <dgm:t>
        <a:bodyPr/>
        <a:lstStyle/>
        <a:p>
          <a:endParaRPr lang="en-US"/>
        </a:p>
      </dgm:t>
    </dgm:pt>
    <dgm:pt modelId="{DEAA2122-6BC8-4304-A4B7-429F70C27B8D}" type="sibTrans" cxnId="{699D862E-6EF0-47A3-9BB4-E57D3687C711}">
      <dgm:prSet/>
      <dgm:spPr/>
      <dgm:t>
        <a:bodyPr/>
        <a:lstStyle/>
        <a:p>
          <a:endParaRPr lang="en-US"/>
        </a:p>
      </dgm:t>
    </dgm:pt>
    <dgm:pt modelId="{FCEF3528-9D70-4726-8C15-2AD151A8D0D6}">
      <dgm:prSet phldrT="[Text]"/>
      <dgm:spPr/>
      <dgm:t>
        <a:bodyPr/>
        <a:lstStyle/>
        <a:p>
          <a:r>
            <a:rPr lang="en-US" dirty="0"/>
            <a:t>Shorten diagnostic odyssey</a:t>
          </a:r>
        </a:p>
      </dgm:t>
    </dgm:pt>
    <dgm:pt modelId="{D583CEC4-797B-4E5C-B4A7-F0B48A7A09EA}" type="parTrans" cxnId="{80238D05-21D5-41CC-B425-D4C73C656283}">
      <dgm:prSet/>
      <dgm:spPr/>
      <dgm:t>
        <a:bodyPr/>
        <a:lstStyle/>
        <a:p>
          <a:endParaRPr lang="en-US"/>
        </a:p>
      </dgm:t>
    </dgm:pt>
    <dgm:pt modelId="{173425C3-9E02-4352-A90D-5695DA87810D}" type="sibTrans" cxnId="{80238D05-21D5-41CC-B425-D4C73C656283}">
      <dgm:prSet/>
      <dgm:spPr/>
      <dgm:t>
        <a:bodyPr/>
        <a:lstStyle/>
        <a:p>
          <a:endParaRPr lang="en-US"/>
        </a:p>
      </dgm:t>
    </dgm:pt>
    <dgm:pt modelId="{1E93D461-8EEE-49BA-A59B-CC38BBB08F3C}">
      <dgm:prSet phldrT="[Text]"/>
      <dgm:spPr/>
      <dgm:t>
        <a:bodyPr/>
        <a:lstStyle/>
        <a:p>
          <a:r>
            <a:rPr lang="en-US" dirty="0"/>
            <a:t>Improve access to appropriate care and treatments</a:t>
          </a:r>
        </a:p>
      </dgm:t>
    </dgm:pt>
    <dgm:pt modelId="{904E61C9-1B69-4BCF-99AB-BE0E153DDDDD}" type="parTrans" cxnId="{D0C1ABFA-BA26-4E1A-BC41-4EB55BB40C86}">
      <dgm:prSet/>
      <dgm:spPr/>
      <dgm:t>
        <a:bodyPr/>
        <a:lstStyle/>
        <a:p>
          <a:endParaRPr lang="en-US"/>
        </a:p>
      </dgm:t>
    </dgm:pt>
    <dgm:pt modelId="{36B3DE06-EF22-4EA2-91F9-C8F30E607127}" type="sibTrans" cxnId="{D0C1ABFA-BA26-4E1A-BC41-4EB55BB40C86}">
      <dgm:prSet/>
      <dgm:spPr/>
      <dgm:t>
        <a:bodyPr/>
        <a:lstStyle/>
        <a:p>
          <a:endParaRPr lang="en-US"/>
        </a:p>
      </dgm:t>
    </dgm:pt>
    <dgm:pt modelId="{5CA391EF-E8F6-4524-83AE-D48D6FFB907A}">
      <dgm:prSet/>
      <dgm:spPr/>
      <dgm:t>
        <a:bodyPr/>
        <a:lstStyle/>
        <a:p>
          <a:r>
            <a:rPr lang="en-US" dirty="0"/>
            <a:t>Accelerate rare disease research</a:t>
          </a:r>
        </a:p>
      </dgm:t>
    </dgm:pt>
    <dgm:pt modelId="{B7BAAB38-C3FB-4A58-A6D3-A9B4F9D5F288}" type="parTrans" cxnId="{04A77010-1070-490F-AA1B-CE70B3263C33}">
      <dgm:prSet/>
      <dgm:spPr/>
      <dgm:t>
        <a:bodyPr/>
        <a:lstStyle/>
        <a:p>
          <a:endParaRPr lang="en-US"/>
        </a:p>
      </dgm:t>
    </dgm:pt>
    <dgm:pt modelId="{04BDE155-DE2C-4395-99DF-2B5BDE3046DB}" type="sibTrans" cxnId="{04A77010-1070-490F-AA1B-CE70B3263C33}">
      <dgm:prSet/>
      <dgm:spPr/>
      <dgm:t>
        <a:bodyPr/>
        <a:lstStyle/>
        <a:p>
          <a:endParaRPr lang="en-US"/>
        </a:p>
      </dgm:t>
    </dgm:pt>
    <dgm:pt modelId="{8CDAE5F9-7840-417D-B4F2-123FA097BE25}">
      <dgm:prSet/>
      <dgm:spPr/>
      <dgm:t>
        <a:bodyPr/>
        <a:lstStyle/>
        <a:p>
          <a:r>
            <a:rPr lang="en-US" dirty="0"/>
            <a:t>Advance therapy development</a:t>
          </a:r>
        </a:p>
      </dgm:t>
    </dgm:pt>
    <dgm:pt modelId="{5B145D4F-D0F8-4364-8A0C-5500894E16B0}" type="parTrans" cxnId="{F6C20FFA-5CC3-4D8A-89EE-BA5ADBEDF5F5}">
      <dgm:prSet/>
      <dgm:spPr/>
      <dgm:t>
        <a:bodyPr/>
        <a:lstStyle/>
        <a:p>
          <a:endParaRPr lang="en-US"/>
        </a:p>
      </dgm:t>
    </dgm:pt>
    <dgm:pt modelId="{9A07BAA9-05FC-4103-9958-29507B42A61D}" type="sibTrans" cxnId="{F6C20FFA-5CC3-4D8A-89EE-BA5ADBEDF5F5}">
      <dgm:prSet/>
      <dgm:spPr/>
      <dgm:t>
        <a:bodyPr/>
        <a:lstStyle/>
        <a:p>
          <a:endParaRPr lang="en-US"/>
        </a:p>
      </dgm:t>
    </dgm:pt>
    <dgm:pt modelId="{9F43F8E9-8273-4944-9D1F-2ADD8DEE2564}" type="pres">
      <dgm:prSet presAssocID="{31A6AB81-348E-417A-AD9E-72B2A464CC92}" presName="hierChild1" presStyleCnt="0">
        <dgm:presLayoutVars>
          <dgm:chPref val="1"/>
          <dgm:dir/>
          <dgm:animOne val="branch"/>
          <dgm:animLvl val="lvl"/>
          <dgm:resizeHandles/>
        </dgm:presLayoutVars>
      </dgm:prSet>
      <dgm:spPr/>
    </dgm:pt>
    <dgm:pt modelId="{9DF502DF-FCD7-4786-A815-D05702C28011}" type="pres">
      <dgm:prSet presAssocID="{FC16E339-FF00-4F85-A204-3B86A3D24779}" presName="hierRoot1" presStyleCnt="0"/>
      <dgm:spPr/>
    </dgm:pt>
    <dgm:pt modelId="{BA5E0F8B-70F8-4533-8CCC-639EBCDFDC37}" type="pres">
      <dgm:prSet presAssocID="{FC16E339-FF00-4F85-A204-3B86A3D24779}" presName="composite" presStyleCnt="0"/>
      <dgm:spPr/>
    </dgm:pt>
    <dgm:pt modelId="{D20892C2-6C3A-4E0A-81F8-80F386987659}" type="pres">
      <dgm:prSet presAssocID="{FC16E339-FF00-4F85-A204-3B86A3D24779}" presName="background" presStyleLbl="node0" presStyleIdx="0" presStyleCnt="1"/>
      <dgm:spPr>
        <a:solidFill>
          <a:schemeClr val="accent3"/>
        </a:solidFill>
      </dgm:spPr>
    </dgm:pt>
    <dgm:pt modelId="{F16A018D-739D-4044-8E43-6806DBF48136}" type="pres">
      <dgm:prSet presAssocID="{FC16E339-FF00-4F85-A204-3B86A3D24779}" presName="text" presStyleLbl="fgAcc0" presStyleIdx="0" presStyleCnt="1">
        <dgm:presLayoutVars>
          <dgm:chPref val="3"/>
        </dgm:presLayoutVars>
      </dgm:prSet>
      <dgm:spPr/>
    </dgm:pt>
    <dgm:pt modelId="{678A9BD5-1600-4300-8C6B-7B5FC40C09E3}" type="pres">
      <dgm:prSet presAssocID="{FC16E339-FF00-4F85-A204-3B86A3D24779}" presName="hierChild2" presStyleCnt="0"/>
      <dgm:spPr/>
    </dgm:pt>
    <dgm:pt modelId="{6E2B3EA2-ABE0-43E8-8D42-C5EF302C6BDC}" type="pres">
      <dgm:prSet presAssocID="{D583CEC4-797B-4E5C-B4A7-F0B48A7A09EA}" presName="Name10" presStyleLbl="parChTrans1D2" presStyleIdx="0" presStyleCnt="4"/>
      <dgm:spPr/>
    </dgm:pt>
    <dgm:pt modelId="{B14B7E29-01CF-4B86-A07D-8EB39CDFE438}" type="pres">
      <dgm:prSet presAssocID="{FCEF3528-9D70-4726-8C15-2AD151A8D0D6}" presName="hierRoot2" presStyleCnt="0"/>
      <dgm:spPr/>
    </dgm:pt>
    <dgm:pt modelId="{51F8DD70-DBB2-4BB5-A972-3ABE4F3DCAFB}" type="pres">
      <dgm:prSet presAssocID="{FCEF3528-9D70-4726-8C15-2AD151A8D0D6}" presName="composite2" presStyleCnt="0"/>
      <dgm:spPr/>
    </dgm:pt>
    <dgm:pt modelId="{0B939CD6-C2CD-486E-813E-651C087423AF}" type="pres">
      <dgm:prSet presAssocID="{FCEF3528-9D70-4726-8C15-2AD151A8D0D6}" presName="background2" presStyleLbl="node2" presStyleIdx="0" presStyleCnt="4"/>
      <dgm:spPr>
        <a:solidFill>
          <a:schemeClr val="accent3"/>
        </a:solidFill>
      </dgm:spPr>
    </dgm:pt>
    <dgm:pt modelId="{3A786560-3812-43D2-AB25-2A10E3183FC8}" type="pres">
      <dgm:prSet presAssocID="{FCEF3528-9D70-4726-8C15-2AD151A8D0D6}" presName="text2" presStyleLbl="fgAcc2" presStyleIdx="0" presStyleCnt="4">
        <dgm:presLayoutVars>
          <dgm:chPref val="3"/>
        </dgm:presLayoutVars>
      </dgm:prSet>
      <dgm:spPr/>
    </dgm:pt>
    <dgm:pt modelId="{FC2A79BD-D9DA-4C90-9CC7-A170DEF0DDF7}" type="pres">
      <dgm:prSet presAssocID="{FCEF3528-9D70-4726-8C15-2AD151A8D0D6}" presName="hierChild3" presStyleCnt="0"/>
      <dgm:spPr/>
    </dgm:pt>
    <dgm:pt modelId="{00CA960F-DBEE-4210-8AE8-5754B1384447}" type="pres">
      <dgm:prSet presAssocID="{904E61C9-1B69-4BCF-99AB-BE0E153DDDDD}" presName="Name10" presStyleLbl="parChTrans1D2" presStyleIdx="1" presStyleCnt="4"/>
      <dgm:spPr/>
    </dgm:pt>
    <dgm:pt modelId="{00702537-9947-4F66-BFA2-3D2F9920138C}" type="pres">
      <dgm:prSet presAssocID="{1E93D461-8EEE-49BA-A59B-CC38BBB08F3C}" presName="hierRoot2" presStyleCnt="0"/>
      <dgm:spPr/>
    </dgm:pt>
    <dgm:pt modelId="{59FB2BC0-3C40-4947-B392-43230238F244}" type="pres">
      <dgm:prSet presAssocID="{1E93D461-8EEE-49BA-A59B-CC38BBB08F3C}" presName="composite2" presStyleCnt="0"/>
      <dgm:spPr/>
    </dgm:pt>
    <dgm:pt modelId="{C50459DD-EEDD-40CE-9050-08471D3AA872}" type="pres">
      <dgm:prSet presAssocID="{1E93D461-8EEE-49BA-A59B-CC38BBB08F3C}" presName="background2" presStyleLbl="node2" presStyleIdx="1" presStyleCnt="4"/>
      <dgm:spPr>
        <a:solidFill>
          <a:schemeClr val="accent3"/>
        </a:solidFill>
      </dgm:spPr>
    </dgm:pt>
    <dgm:pt modelId="{D3AC65CB-74F4-4D7D-BC88-18B026907D04}" type="pres">
      <dgm:prSet presAssocID="{1E93D461-8EEE-49BA-A59B-CC38BBB08F3C}" presName="text2" presStyleLbl="fgAcc2" presStyleIdx="1" presStyleCnt="4">
        <dgm:presLayoutVars>
          <dgm:chPref val="3"/>
        </dgm:presLayoutVars>
      </dgm:prSet>
      <dgm:spPr/>
    </dgm:pt>
    <dgm:pt modelId="{F4D0067D-3D2F-4BB2-A198-7C0F0E1BBA45}" type="pres">
      <dgm:prSet presAssocID="{1E93D461-8EEE-49BA-A59B-CC38BBB08F3C}" presName="hierChild3" presStyleCnt="0"/>
      <dgm:spPr/>
    </dgm:pt>
    <dgm:pt modelId="{A60B667F-E2CC-4891-8CA7-46C9C04421B3}" type="pres">
      <dgm:prSet presAssocID="{B7BAAB38-C3FB-4A58-A6D3-A9B4F9D5F288}" presName="Name10" presStyleLbl="parChTrans1D2" presStyleIdx="2" presStyleCnt="4"/>
      <dgm:spPr/>
    </dgm:pt>
    <dgm:pt modelId="{78F00F72-10E2-4C9F-B269-05B8405CEE60}" type="pres">
      <dgm:prSet presAssocID="{5CA391EF-E8F6-4524-83AE-D48D6FFB907A}" presName="hierRoot2" presStyleCnt="0"/>
      <dgm:spPr/>
    </dgm:pt>
    <dgm:pt modelId="{F59E7578-567D-42E5-B92A-1DD43E29A200}" type="pres">
      <dgm:prSet presAssocID="{5CA391EF-E8F6-4524-83AE-D48D6FFB907A}" presName="composite2" presStyleCnt="0"/>
      <dgm:spPr/>
    </dgm:pt>
    <dgm:pt modelId="{EE80112B-87B8-4F06-BBDC-63B6B74EDB1C}" type="pres">
      <dgm:prSet presAssocID="{5CA391EF-E8F6-4524-83AE-D48D6FFB907A}" presName="background2" presStyleLbl="node2" presStyleIdx="2" presStyleCnt="4"/>
      <dgm:spPr>
        <a:solidFill>
          <a:schemeClr val="accent3"/>
        </a:solidFill>
      </dgm:spPr>
    </dgm:pt>
    <dgm:pt modelId="{406A634B-2EA4-45A0-9050-06F4D69917BC}" type="pres">
      <dgm:prSet presAssocID="{5CA391EF-E8F6-4524-83AE-D48D6FFB907A}" presName="text2" presStyleLbl="fgAcc2" presStyleIdx="2" presStyleCnt="4">
        <dgm:presLayoutVars>
          <dgm:chPref val="3"/>
        </dgm:presLayoutVars>
      </dgm:prSet>
      <dgm:spPr/>
    </dgm:pt>
    <dgm:pt modelId="{0610D03E-C10C-4F95-8E5C-38D44289F822}" type="pres">
      <dgm:prSet presAssocID="{5CA391EF-E8F6-4524-83AE-D48D6FFB907A}" presName="hierChild3" presStyleCnt="0"/>
      <dgm:spPr/>
    </dgm:pt>
    <dgm:pt modelId="{0A4A1E81-5B36-432A-A852-C2455A722102}" type="pres">
      <dgm:prSet presAssocID="{5B145D4F-D0F8-4364-8A0C-5500894E16B0}" presName="Name10" presStyleLbl="parChTrans1D2" presStyleIdx="3" presStyleCnt="4"/>
      <dgm:spPr/>
    </dgm:pt>
    <dgm:pt modelId="{66FD7283-5155-4200-B2A7-AC73BBEB84A8}" type="pres">
      <dgm:prSet presAssocID="{8CDAE5F9-7840-417D-B4F2-123FA097BE25}" presName="hierRoot2" presStyleCnt="0"/>
      <dgm:spPr/>
    </dgm:pt>
    <dgm:pt modelId="{59D0EB94-35CB-470E-9CF9-96BEB02B43EB}" type="pres">
      <dgm:prSet presAssocID="{8CDAE5F9-7840-417D-B4F2-123FA097BE25}" presName="composite2" presStyleCnt="0"/>
      <dgm:spPr/>
    </dgm:pt>
    <dgm:pt modelId="{F8ED7EB2-2C33-49F4-8C2A-EB767F972827}" type="pres">
      <dgm:prSet presAssocID="{8CDAE5F9-7840-417D-B4F2-123FA097BE25}" presName="background2" presStyleLbl="node2" presStyleIdx="3" presStyleCnt="4"/>
      <dgm:spPr>
        <a:solidFill>
          <a:schemeClr val="accent3"/>
        </a:solidFill>
      </dgm:spPr>
    </dgm:pt>
    <dgm:pt modelId="{472B6295-006D-47A7-ABA0-498538B3F5CF}" type="pres">
      <dgm:prSet presAssocID="{8CDAE5F9-7840-417D-B4F2-123FA097BE25}" presName="text2" presStyleLbl="fgAcc2" presStyleIdx="3" presStyleCnt="4">
        <dgm:presLayoutVars>
          <dgm:chPref val="3"/>
        </dgm:presLayoutVars>
      </dgm:prSet>
      <dgm:spPr/>
    </dgm:pt>
    <dgm:pt modelId="{4BBEB977-4AF9-4260-8349-D5B5EFA24412}" type="pres">
      <dgm:prSet presAssocID="{8CDAE5F9-7840-417D-B4F2-123FA097BE25}" presName="hierChild3" presStyleCnt="0"/>
      <dgm:spPr/>
    </dgm:pt>
  </dgm:ptLst>
  <dgm:cxnLst>
    <dgm:cxn modelId="{4F841001-7243-47EF-9611-55BBC63AB311}" type="presOf" srcId="{31A6AB81-348E-417A-AD9E-72B2A464CC92}" destId="{9F43F8E9-8273-4944-9D1F-2ADD8DEE2564}" srcOrd="0" destOrd="0" presId="urn:microsoft.com/office/officeart/2005/8/layout/hierarchy1"/>
    <dgm:cxn modelId="{80238D05-21D5-41CC-B425-D4C73C656283}" srcId="{FC16E339-FF00-4F85-A204-3B86A3D24779}" destId="{FCEF3528-9D70-4726-8C15-2AD151A8D0D6}" srcOrd="0" destOrd="0" parTransId="{D583CEC4-797B-4E5C-B4A7-F0B48A7A09EA}" sibTransId="{173425C3-9E02-4352-A90D-5695DA87810D}"/>
    <dgm:cxn modelId="{9B22EE0D-98EA-4479-9E03-2EEBAF55D1E7}" type="presOf" srcId="{5B145D4F-D0F8-4364-8A0C-5500894E16B0}" destId="{0A4A1E81-5B36-432A-A852-C2455A722102}" srcOrd="0" destOrd="0" presId="urn:microsoft.com/office/officeart/2005/8/layout/hierarchy1"/>
    <dgm:cxn modelId="{04A77010-1070-490F-AA1B-CE70B3263C33}" srcId="{FC16E339-FF00-4F85-A204-3B86A3D24779}" destId="{5CA391EF-E8F6-4524-83AE-D48D6FFB907A}" srcOrd="2" destOrd="0" parTransId="{B7BAAB38-C3FB-4A58-A6D3-A9B4F9D5F288}" sibTransId="{04BDE155-DE2C-4395-99DF-2B5BDE3046DB}"/>
    <dgm:cxn modelId="{3F5EE012-9787-41D6-8E62-04E9B052C8C9}" type="presOf" srcId="{B7BAAB38-C3FB-4A58-A6D3-A9B4F9D5F288}" destId="{A60B667F-E2CC-4891-8CA7-46C9C04421B3}" srcOrd="0" destOrd="0" presId="urn:microsoft.com/office/officeart/2005/8/layout/hierarchy1"/>
    <dgm:cxn modelId="{699D862E-6EF0-47A3-9BB4-E57D3687C711}" srcId="{31A6AB81-348E-417A-AD9E-72B2A464CC92}" destId="{FC16E339-FF00-4F85-A204-3B86A3D24779}" srcOrd="0" destOrd="0" parTransId="{53C50E0C-84B3-4114-B94D-A5C07F774631}" sibTransId="{DEAA2122-6BC8-4304-A4B7-429F70C27B8D}"/>
    <dgm:cxn modelId="{AD2D5138-1A53-47E1-AE24-65DACB9DA9AA}" type="presOf" srcId="{FCEF3528-9D70-4726-8C15-2AD151A8D0D6}" destId="{3A786560-3812-43D2-AB25-2A10E3183FC8}" srcOrd="0" destOrd="0" presId="urn:microsoft.com/office/officeart/2005/8/layout/hierarchy1"/>
    <dgm:cxn modelId="{D4F22946-72BB-474F-861D-47D53B0CC9E0}" type="presOf" srcId="{D583CEC4-797B-4E5C-B4A7-F0B48A7A09EA}" destId="{6E2B3EA2-ABE0-43E8-8D42-C5EF302C6BDC}" srcOrd="0" destOrd="0" presId="urn:microsoft.com/office/officeart/2005/8/layout/hierarchy1"/>
    <dgm:cxn modelId="{82A41977-3D6D-4755-AB4E-3B104D1B1CD9}" type="presOf" srcId="{FC16E339-FF00-4F85-A204-3B86A3D24779}" destId="{F16A018D-739D-4044-8E43-6806DBF48136}" srcOrd="0" destOrd="0" presId="urn:microsoft.com/office/officeart/2005/8/layout/hierarchy1"/>
    <dgm:cxn modelId="{E940FB9C-F0E7-41EF-A75B-9A81DDD82CD3}" type="presOf" srcId="{8CDAE5F9-7840-417D-B4F2-123FA097BE25}" destId="{472B6295-006D-47A7-ABA0-498538B3F5CF}" srcOrd="0" destOrd="0" presId="urn:microsoft.com/office/officeart/2005/8/layout/hierarchy1"/>
    <dgm:cxn modelId="{9C6CB8B3-78CF-4B7F-A521-E5E684C335BA}" type="presOf" srcId="{1E93D461-8EEE-49BA-A59B-CC38BBB08F3C}" destId="{D3AC65CB-74F4-4D7D-BC88-18B026907D04}" srcOrd="0" destOrd="0" presId="urn:microsoft.com/office/officeart/2005/8/layout/hierarchy1"/>
    <dgm:cxn modelId="{A57306D8-C934-4DDD-A561-4FD6FEC1AD0D}" type="presOf" srcId="{904E61C9-1B69-4BCF-99AB-BE0E153DDDDD}" destId="{00CA960F-DBEE-4210-8AE8-5754B1384447}" srcOrd="0" destOrd="0" presId="urn:microsoft.com/office/officeart/2005/8/layout/hierarchy1"/>
    <dgm:cxn modelId="{9DCAE1EB-450A-4C8B-915D-6CA9BD3B418C}" type="presOf" srcId="{5CA391EF-E8F6-4524-83AE-D48D6FFB907A}" destId="{406A634B-2EA4-45A0-9050-06F4D69917BC}" srcOrd="0" destOrd="0" presId="urn:microsoft.com/office/officeart/2005/8/layout/hierarchy1"/>
    <dgm:cxn modelId="{F6C20FFA-5CC3-4D8A-89EE-BA5ADBEDF5F5}" srcId="{FC16E339-FF00-4F85-A204-3B86A3D24779}" destId="{8CDAE5F9-7840-417D-B4F2-123FA097BE25}" srcOrd="3" destOrd="0" parTransId="{5B145D4F-D0F8-4364-8A0C-5500894E16B0}" sibTransId="{9A07BAA9-05FC-4103-9958-29507B42A61D}"/>
    <dgm:cxn modelId="{D0C1ABFA-BA26-4E1A-BC41-4EB55BB40C86}" srcId="{FC16E339-FF00-4F85-A204-3B86A3D24779}" destId="{1E93D461-8EEE-49BA-A59B-CC38BBB08F3C}" srcOrd="1" destOrd="0" parTransId="{904E61C9-1B69-4BCF-99AB-BE0E153DDDDD}" sibTransId="{36B3DE06-EF22-4EA2-91F9-C8F30E607127}"/>
    <dgm:cxn modelId="{1597E9DF-0275-4ADA-B22D-B2DFD477F08A}" type="presParOf" srcId="{9F43F8E9-8273-4944-9D1F-2ADD8DEE2564}" destId="{9DF502DF-FCD7-4786-A815-D05702C28011}" srcOrd="0" destOrd="0" presId="urn:microsoft.com/office/officeart/2005/8/layout/hierarchy1"/>
    <dgm:cxn modelId="{477D06B9-C744-4784-8004-8AFE1C6A9683}" type="presParOf" srcId="{9DF502DF-FCD7-4786-A815-D05702C28011}" destId="{BA5E0F8B-70F8-4533-8CCC-639EBCDFDC37}" srcOrd="0" destOrd="0" presId="urn:microsoft.com/office/officeart/2005/8/layout/hierarchy1"/>
    <dgm:cxn modelId="{A6654979-789E-4308-812B-6001AC241E8A}" type="presParOf" srcId="{BA5E0F8B-70F8-4533-8CCC-639EBCDFDC37}" destId="{D20892C2-6C3A-4E0A-81F8-80F386987659}" srcOrd="0" destOrd="0" presId="urn:microsoft.com/office/officeart/2005/8/layout/hierarchy1"/>
    <dgm:cxn modelId="{0648A8BE-C79D-4C70-A9B9-10A3D95EB3BD}" type="presParOf" srcId="{BA5E0F8B-70F8-4533-8CCC-639EBCDFDC37}" destId="{F16A018D-739D-4044-8E43-6806DBF48136}" srcOrd="1" destOrd="0" presId="urn:microsoft.com/office/officeart/2005/8/layout/hierarchy1"/>
    <dgm:cxn modelId="{BE084885-F9EC-42DF-9CAA-E3CE5728A977}" type="presParOf" srcId="{9DF502DF-FCD7-4786-A815-D05702C28011}" destId="{678A9BD5-1600-4300-8C6B-7B5FC40C09E3}" srcOrd="1" destOrd="0" presId="urn:microsoft.com/office/officeart/2005/8/layout/hierarchy1"/>
    <dgm:cxn modelId="{D639EC2D-0693-4B9B-B853-C62202FB5145}" type="presParOf" srcId="{678A9BD5-1600-4300-8C6B-7B5FC40C09E3}" destId="{6E2B3EA2-ABE0-43E8-8D42-C5EF302C6BDC}" srcOrd="0" destOrd="0" presId="urn:microsoft.com/office/officeart/2005/8/layout/hierarchy1"/>
    <dgm:cxn modelId="{AC0C24B0-AB0B-4BE4-BC8F-A54653EEEBA3}" type="presParOf" srcId="{678A9BD5-1600-4300-8C6B-7B5FC40C09E3}" destId="{B14B7E29-01CF-4B86-A07D-8EB39CDFE438}" srcOrd="1" destOrd="0" presId="urn:microsoft.com/office/officeart/2005/8/layout/hierarchy1"/>
    <dgm:cxn modelId="{52F0F963-0821-4FD7-9864-EF81EA670548}" type="presParOf" srcId="{B14B7E29-01CF-4B86-A07D-8EB39CDFE438}" destId="{51F8DD70-DBB2-4BB5-A972-3ABE4F3DCAFB}" srcOrd="0" destOrd="0" presId="urn:microsoft.com/office/officeart/2005/8/layout/hierarchy1"/>
    <dgm:cxn modelId="{AA410515-C8DC-4CB7-8754-71A934413BB9}" type="presParOf" srcId="{51F8DD70-DBB2-4BB5-A972-3ABE4F3DCAFB}" destId="{0B939CD6-C2CD-486E-813E-651C087423AF}" srcOrd="0" destOrd="0" presId="urn:microsoft.com/office/officeart/2005/8/layout/hierarchy1"/>
    <dgm:cxn modelId="{F28B9EB8-DD7B-41BC-874A-B297A61ADAD3}" type="presParOf" srcId="{51F8DD70-DBB2-4BB5-A972-3ABE4F3DCAFB}" destId="{3A786560-3812-43D2-AB25-2A10E3183FC8}" srcOrd="1" destOrd="0" presId="urn:microsoft.com/office/officeart/2005/8/layout/hierarchy1"/>
    <dgm:cxn modelId="{A031B171-8908-4C78-A0B9-B2FCA2EAB87B}" type="presParOf" srcId="{B14B7E29-01CF-4B86-A07D-8EB39CDFE438}" destId="{FC2A79BD-D9DA-4C90-9CC7-A170DEF0DDF7}" srcOrd="1" destOrd="0" presId="urn:microsoft.com/office/officeart/2005/8/layout/hierarchy1"/>
    <dgm:cxn modelId="{F966E00B-847F-474C-9F1D-889FB7E2BF4B}" type="presParOf" srcId="{678A9BD5-1600-4300-8C6B-7B5FC40C09E3}" destId="{00CA960F-DBEE-4210-8AE8-5754B1384447}" srcOrd="2" destOrd="0" presId="urn:microsoft.com/office/officeart/2005/8/layout/hierarchy1"/>
    <dgm:cxn modelId="{71D6E90C-BD9C-4524-A174-5EB069AB128F}" type="presParOf" srcId="{678A9BD5-1600-4300-8C6B-7B5FC40C09E3}" destId="{00702537-9947-4F66-BFA2-3D2F9920138C}" srcOrd="3" destOrd="0" presId="urn:microsoft.com/office/officeart/2005/8/layout/hierarchy1"/>
    <dgm:cxn modelId="{F3C89337-9F5F-4EE7-9955-A93BD28909E0}" type="presParOf" srcId="{00702537-9947-4F66-BFA2-3D2F9920138C}" destId="{59FB2BC0-3C40-4947-B392-43230238F244}" srcOrd="0" destOrd="0" presId="urn:microsoft.com/office/officeart/2005/8/layout/hierarchy1"/>
    <dgm:cxn modelId="{9DACA713-EE4A-4067-9DC7-EF517F80A4EC}" type="presParOf" srcId="{59FB2BC0-3C40-4947-B392-43230238F244}" destId="{C50459DD-EEDD-40CE-9050-08471D3AA872}" srcOrd="0" destOrd="0" presId="urn:microsoft.com/office/officeart/2005/8/layout/hierarchy1"/>
    <dgm:cxn modelId="{71898D21-79DC-4B88-B09E-F4F324BDF50E}" type="presParOf" srcId="{59FB2BC0-3C40-4947-B392-43230238F244}" destId="{D3AC65CB-74F4-4D7D-BC88-18B026907D04}" srcOrd="1" destOrd="0" presId="urn:microsoft.com/office/officeart/2005/8/layout/hierarchy1"/>
    <dgm:cxn modelId="{31CFA5A1-76E7-4D86-B9FD-EBB9CBCAD011}" type="presParOf" srcId="{00702537-9947-4F66-BFA2-3D2F9920138C}" destId="{F4D0067D-3D2F-4BB2-A198-7C0F0E1BBA45}" srcOrd="1" destOrd="0" presId="urn:microsoft.com/office/officeart/2005/8/layout/hierarchy1"/>
    <dgm:cxn modelId="{BF0F8A62-6877-4591-BE78-FFF833207CE7}" type="presParOf" srcId="{678A9BD5-1600-4300-8C6B-7B5FC40C09E3}" destId="{A60B667F-E2CC-4891-8CA7-46C9C04421B3}" srcOrd="4" destOrd="0" presId="urn:microsoft.com/office/officeart/2005/8/layout/hierarchy1"/>
    <dgm:cxn modelId="{B5CD62AE-5201-44FC-9EFE-C96CBF6A5C39}" type="presParOf" srcId="{678A9BD5-1600-4300-8C6B-7B5FC40C09E3}" destId="{78F00F72-10E2-4C9F-B269-05B8405CEE60}" srcOrd="5" destOrd="0" presId="urn:microsoft.com/office/officeart/2005/8/layout/hierarchy1"/>
    <dgm:cxn modelId="{50B70CDC-8657-4E02-BC61-ADA969490DAE}" type="presParOf" srcId="{78F00F72-10E2-4C9F-B269-05B8405CEE60}" destId="{F59E7578-567D-42E5-B92A-1DD43E29A200}" srcOrd="0" destOrd="0" presId="urn:microsoft.com/office/officeart/2005/8/layout/hierarchy1"/>
    <dgm:cxn modelId="{36758CE2-B439-448D-9551-5C89CCD7AC68}" type="presParOf" srcId="{F59E7578-567D-42E5-B92A-1DD43E29A200}" destId="{EE80112B-87B8-4F06-BBDC-63B6B74EDB1C}" srcOrd="0" destOrd="0" presId="urn:microsoft.com/office/officeart/2005/8/layout/hierarchy1"/>
    <dgm:cxn modelId="{90709DB8-86C7-4C78-9F22-0FFB8323AA93}" type="presParOf" srcId="{F59E7578-567D-42E5-B92A-1DD43E29A200}" destId="{406A634B-2EA4-45A0-9050-06F4D69917BC}" srcOrd="1" destOrd="0" presId="urn:microsoft.com/office/officeart/2005/8/layout/hierarchy1"/>
    <dgm:cxn modelId="{47602CA6-F9A6-4579-867D-3A4A0625925C}" type="presParOf" srcId="{78F00F72-10E2-4C9F-B269-05B8405CEE60}" destId="{0610D03E-C10C-4F95-8E5C-38D44289F822}" srcOrd="1" destOrd="0" presId="urn:microsoft.com/office/officeart/2005/8/layout/hierarchy1"/>
    <dgm:cxn modelId="{99630CA6-E2FA-4ED8-9BFF-750FA27F35B9}" type="presParOf" srcId="{678A9BD5-1600-4300-8C6B-7B5FC40C09E3}" destId="{0A4A1E81-5B36-432A-A852-C2455A722102}" srcOrd="6" destOrd="0" presId="urn:microsoft.com/office/officeart/2005/8/layout/hierarchy1"/>
    <dgm:cxn modelId="{EABFCA97-7A3E-421C-9A1D-D093B61DABC7}" type="presParOf" srcId="{678A9BD5-1600-4300-8C6B-7B5FC40C09E3}" destId="{66FD7283-5155-4200-B2A7-AC73BBEB84A8}" srcOrd="7" destOrd="0" presId="urn:microsoft.com/office/officeart/2005/8/layout/hierarchy1"/>
    <dgm:cxn modelId="{2E92214C-3DAD-42A6-B5BA-155D7CD96313}" type="presParOf" srcId="{66FD7283-5155-4200-B2A7-AC73BBEB84A8}" destId="{59D0EB94-35CB-470E-9CF9-96BEB02B43EB}" srcOrd="0" destOrd="0" presId="urn:microsoft.com/office/officeart/2005/8/layout/hierarchy1"/>
    <dgm:cxn modelId="{18177BE4-1A52-4146-BFD8-9FB5BDBADFA9}" type="presParOf" srcId="{59D0EB94-35CB-470E-9CF9-96BEB02B43EB}" destId="{F8ED7EB2-2C33-49F4-8C2A-EB767F972827}" srcOrd="0" destOrd="0" presId="urn:microsoft.com/office/officeart/2005/8/layout/hierarchy1"/>
    <dgm:cxn modelId="{DE861E51-F047-4717-B27C-0DDC962F99CC}" type="presParOf" srcId="{59D0EB94-35CB-470E-9CF9-96BEB02B43EB}" destId="{472B6295-006D-47A7-ABA0-498538B3F5CF}" srcOrd="1" destOrd="0" presId="urn:microsoft.com/office/officeart/2005/8/layout/hierarchy1"/>
    <dgm:cxn modelId="{8BFECF97-C8BE-43FB-84B8-A5EF4BA52DA6}" type="presParOf" srcId="{66FD7283-5155-4200-B2A7-AC73BBEB84A8}" destId="{4BBEB977-4AF9-4260-8349-D5B5EFA244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F8DC6-C757-4B45-AED0-B37698E278FF}">
      <dsp:nvSpPr>
        <dsp:cNvPr id="0" name=""/>
        <dsp:cNvSpPr/>
      </dsp:nvSpPr>
      <dsp:spPr>
        <a:xfrm>
          <a:off x="6536" y="602325"/>
          <a:ext cx="2255286" cy="155389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97190-4D1F-4BF4-91C5-C60A9B0E18CA}">
      <dsp:nvSpPr>
        <dsp:cNvPr id="0" name=""/>
        <dsp:cNvSpPr/>
      </dsp:nvSpPr>
      <dsp:spPr>
        <a:xfrm>
          <a:off x="6536" y="2156218"/>
          <a:ext cx="2255286" cy="83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Patient &amp; Family Services</a:t>
          </a:r>
        </a:p>
      </dsp:txBody>
      <dsp:txXfrm>
        <a:off x="6536" y="2156218"/>
        <a:ext cx="2255286" cy="836711"/>
      </dsp:txXfrm>
    </dsp:sp>
    <dsp:sp modelId="{0EDAB3EF-CC7A-4DBB-BD66-2D78805DA5B6}">
      <dsp:nvSpPr>
        <dsp:cNvPr id="0" name=""/>
        <dsp:cNvSpPr/>
      </dsp:nvSpPr>
      <dsp:spPr>
        <a:xfrm>
          <a:off x="2487446" y="602325"/>
          <a:ext cx="2255286" cy="1553892"/>
        </a:xfrm>
        <a:prstGeom prst="round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59DE0-386F-4DFB-B427-F384191C9E61}">
      <dsp:nvSpPr>
        <dsp:cNvPr id="0" name=""/>
        <dsp:cNvSpPr/>
      </dsp:nvSpPr>
      <dsp:spPr>
        <a:xfrm>
          <a:off x="2487446" y="2156218"/>
          <a:ext cx="2255286" cy="83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Patient Advocacy Group (PAG) Support</a:t>
          </a:r>
        </a:p>
      </dsp:txBody>
      <dsp:txXfrm>
        <a:off x="2487446" y="2156218"/>
        <a:ext cx="2255286" cy="836711"/>
      </dsp:txXfrm>
    </dsp:sp>
    <dsp:sp modelId="{AA5BB0D2-1C3B-4748-BEAB-E35C17836CFD}">
      <dsp:nvSpPr>
        <dsp:cNvPr id="0" name=""/>
        <dsp:cNvSpPr/>
      </dsp:nvSpPr>
      <dsp:spPr>
        <a:xfrm>
          <a:off x="4968356" y="602325"/>
          <a:ext cx="2255286" cy="1553892"/>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5D64B-B034-4249-9BF9-583897B2F937}">
      <dsp:nvSpPr>
        <dsp:cNvPr id="0" name=""/>
        <dsp:cNvSpPr/>
      </dsp:nvSpPr>
      <dsp:spPr>
        <a:xfrm>
          <a:off x="4968356" y="2156218"/>
          <a:ext cx="2255286" cy="83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Education Programs</a:t>
          </a:r>
        </a:p>
      </dsp:txBody>
      <dsp:txXfrm>
        <a:off x="4968356" y="2156218"/>
        <a:ext cx="2255286" cy="836711"/>
      </dsp:txXfrm>
    </dsp:sp>
    <dsp:sp modelId="{9A3A4C13-894F-4D6C-8285-580706162E88}">
      <dsp:nvSpPr>
        <dsp:cNvPr id="0" name=""/>
        <dsp:cNvSpPr/>
      </dsp:nvSpPr>
      <dsp:spPr>
        <a:xfrm>
          <a:off x="7449266" y="602325"/>
          <a:ext cx="2255286" cy="1553892"/>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61FD6E-69E9-438A-99DD-8DF61456F08A}">
      <dsp:nvSpPr>
        <dsp:cNvPr id="0" name=""/>
        <dsp:cNvSpPr/>
      </dsp:nvSpPr>
      <dsp:spPr>
        <a:xfrm>
          <a:off x="7449266" y="2156218"/>
          <a:ext cx="2255286" cy="83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Policy &amp; Advocacy Programs</a:t>
          </a:r>
        </a:p>
      </dsp:txBody>
      <dsp:txXfrm>
        <a:off x="7449266" y="2156218"/>
        <a:ext cx="2255286" cy="836711"/>
      </dsp:txXfrm>
    </dsp:sp>
    <dsp:sp modelId="{71586031-BA68-4EB8-9D54-5A479C18EB89}">
      <dsp:nvSpPr>
        <dsp:cNvPr id="0" name=""/>
        <dsp:cNvSpPr/>
      </dsp:nvSpPr>
      <dsp:spPr>
        <a:xfrm>
          <a:off x="9930177" y="602325"/>
          <a:ext cx="2255286" cy="1553892"/>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BD4A7-0E7F-4075-A08E-51F501C988C8}">
      <dsp:nvSpPr>
        <dsp:cNvPr id="0" name=""/>
        <dsp:cNvSpPr/>
      </dsp:nvSpPr>
      <dsp:spPr>
        <a:xfrm>
          <a:off x="9930177" y="2156218"/>
          <a:ext cx="2255286" cy="83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Research Programs</a:t>
          </a:r>
        </a:p>
      </dsp:txBody>
      <dsp:txXfrm>
        <a:off x="9930177" y="2156218"/>
        <a:ext cx="2255286" cy="836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A1E81-5B36-432A-A852-C2455A722102}">
      <dsp:nvSpPr>
        <dsp:cNvPr id="0" name=""/>
        <dsp:cNvSpPr/>
      </dsp:nvSpPr>
      <dsp:spPr>
        <a:xfrm>
          <a:off x="5135597" y="1583103"/>
          <a:ext cx="4032691" cy="639731"/>
        </a:xfrm>
        <a:custGeom>
          <a:avLst/>
          <a:gdLst/>
          <a:ahLst/>
          <a:cxnLst/>
          <a:rect l="0" t="0" r="0" b="0"/>
          <a:pathLst>
            <a:path>
              <a:moveTo>
                <a:pt x="0" y="0"/>
              </a:moveTo>
              <a:lnTo>
                <a:pt x="0" y="435958"/>
              </a:lnTo>
              <a:lnTo>
                <a:pt x="4032691" y="435958"/>
              </a:lnTo>
              <a:lnTo>
                <a:pt x="4032691" y="63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0B667F-E2CC-4891-8CA7-46C9C04421B3}">
      <dsp:nvSpPr>
        <dsp:cNvPr id="0" name=""/>
        <dsp:cNvSpPr/>
      </dsp:nvSpPr>
      <dsp:spPr>
        <a:xfrm>
          <a:off x="5135597" y="1583103"/>
          <a:ext cx="1344230" cy="639731"/>
        </a:xfrm>
        <a:custGeom>
          <a:avLst/>
          <a:gdLst/>
          <a:ahLst/>
          <a:cxnLst/>
          <a:rect l="0" t="0" r="0" b="0"/>
          <a:pathLst>
            <a:path>
              <a:moveTo>
                <a:pt x="0" y="0"/>
              </a:moveTo>
              <a:lnTo>
                <a:pt x="0" y="435958"/>
              </a:lnTo>
              <a:lnTo>
                <a:pt x="1344230" y="435958"/>
              </a:lnTo>
              <a:lnTo>
                <a:pt x="1344230" y="63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CA960F-DBEE-4210-8AE8-5754B1384447}">
      <dsp:nvSpPr>
        <dsp:cNvPr id="0" name=""/>
        <dsp:cNvSpPr/>
      </dsp:nvSpPr>
      <dsp:spPr>
        <a:xfrm>
          <a:off x="3791366" y="1583103"/>
          <a:ext cx="1344230" cy="639731"/>
        </a:xfrm>
        <a:custGeom>
          <a:avLst/>
          <a:gdLst/>
          <a:ahLst/>
          <a:cxnLst/>
          <a:rect l="0" t="0" r="0" b="0"/>
          <a:pathLst>
            <a:path>
              <a:moveTo>
                <a:pt x="1344230" y="0"/>
              </a:moveTo>
              <a:lnTo>
                <a:pt x="1344230" y="435958"/>
              </a:lnTo>
              <a:lnTo>
                <a:pt x="0" y="435958"/>
              </a:lnTo>
              <a:lnTo>
                <a:pt x="0" y="63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2B3EA2-ABE0-43E8-8D42-C5EF302C6BDC}">
      <dsp:nvSpPr>
        <dsp:cNvPr id="0" name=""/>
        <dsp:cNvSpPr/>
      </dsp:nvSpPr>
      <dsp:spPr>
        <a:xfrm>
          <a:off x="1102905" y="1583103"/>
          <a:ext cx="4032691" cy="639731"/>
        </a:xfrm>
        <a:custGeom>
          <a:avLst/>
          <a:gdLst/>
          <a:ahLst/>
          <a:cxnLst/>
          <a:rect l="0" t="0" r="0" b="0"/>
          <a:pathLst>
            <a:path>
              <a:moveTo>
                <a:pt x="4032691" y="0"/>
              </a:moveTo>
              <a:lnTo>
                <a:pt x="4032691" y="435958"/>
              </a:lnTo>
              <a:lnTo>
                <a:pt x="0" y="435958"/>
              </a:lnTo>
              <a:lnTo>
                <a:pt x="0" y="63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892C2-6C3A-4E0A-81F8-80F386987659}">
      <dsp:nvSpPr>
        <dsp:cNvPr id="0" name=""/>
        <dsp:cNvSpPr/>
      </dsp:nvSpPr>
      <dsp:spPr>
        <a:xfrm>
          <a:off x="2137474" y="499539"/>
          <a:ext cx="5996245" cy="108356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6A018D-739D-4044-8E43-6806DBF48136}">
      <dsp:nvSpPr>
        <dsp:cNvPr id="0" name=""/>
        <dsp:cNvSpPr/>
      </dsp:nvSpPr>
      <dsp:spPr>
        <a:xfrm>
          <a:off x="2381879" y="731724"/>
          <a:ext cx="5996245" cy="10835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lumMod val="50000"/>
                </a:schemeClr>
              </a:solidFill>
            </a:rPr>
            <a:t>Improve Patient Health &amp; Quality of Life</a:t>
          </a:r>
        </a:p>
      </dsp:txBody>
      <dsp:txXfrm>
        <a:off x="2413616" y="763461"/>
        <a:ext cx="5932771" cy="1020090"/>
      </dsp:txXfrm>
    </dsp:sp>
    <dsp:sp modelId="{0B939CD6-C2CD-486E-813E-651C087423AF}">
      <dsp:nvSpPr>
        <dsp:cNvPr id="0" name=""/>
        <dsp:cNvSpPr/>
      </dsp:nvSpPr>
      <dsp:spPr>
        <a:xfrm>
          <a:off x="3080" y="2222835"/>
          <a:ext cx="2199649" cy="139677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86560-3812-43D2-AB25-2A10E3183FC8}">
      <dsp:nvSpPr>
        <dsp:cNvPr id="0" name=""/>
        <dsp:cNvSpPr/>
      </dsp:nvSpPr>
      <dsp:spPr>
        <a:xfrm>
          <a:off x="247486" y="2455020"/>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lumMod val="50000"/>
                </a:schemeClr>
              </a:solidFill>
            </a:rPr>
            <a:t>Shorten diagnostic odyssey</a:t>
          </a:r>
        </a:p>
      </dsp:txBody>
      <dsp:txXfrm>
        <a:off x="288396" y="2495930"/>
        <a:ext cx="2117829" cy="1314957"/>
      </dsp:txXfrm>
    </dsp:sp>
    <dsp:sp modelId="{C50459DD-EEDD-40CE-9050-08471D3AA872}">
      <dsp:nvSpPr>
        <dsp:cNvPr id="0" name=""/>
        <dsp:cNvSpPr/>
      </dsp:nvSpPr>
      <dsp:spPr>
        <a:xfrm>
          <a:off x="2691541" y="2222835"/>
          <a:ext cx="2199649" cy="139677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C65CB-74F4-4D7D-BC88-18B026907D04}">
      <dsp:nvSpPr>
        <dsp:cNvPr id="0" name=""/>
        <dsp:cNvSpPr/>
      </dsp:nvSpPr>
      <dsp:spPr>
        <a:xfrm>
          <a:off x="2935947" y="2455020"/>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lumMod val="50000"/>
                </a:schemeClr>
              </a:solidFill>
            </a:rPr>
            <a:t>Improve access to appropriate care and treatments</a:t>
          </a:r>
        </a:p>
      </dsp:txBody>
      <dsp:txXfrm>
        <a:off x="2976857" y="2495930"/>
        <a:ext cx="2117829" cy="1314957"/>
      </dsp:txXfrm>
    </dsp:sp>
    <dsp:sp modelId="{EE80112B-87B8-4F06-BBDC-63B6B74EDB1C}">
      <dsp:nvSpPr>
        <dsp:cNvPr id="0" name=""/>
        <dsp:cNvSpPr/>
      </dsp:nvSpPr>
      <dsp:spPr>
        <a:xfrm>
          <a:off x="5380002" y="2222835"/>
          <a:ext cx="2199649" cy="139677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A634B-2EA4-45A0-9050-06F4D69917BC}">
      <dsp:nvSpPr>
        <dsp:cNvPr id="0" name=""/>
        <dsp:cNvSpPr/>
      </dsp:nvSpPr>
      <dsp:spPr>
        <a:xfrm>
          <a:off x="5624408" y="2455020"/>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lumMod val="50000"/>
                </a:schemeClr>
              </a:solidFill>
            </a:rPr>
            <a:t>Accelerate foundational rare disease research</a:t>
          </a:r>
        </a:p>
      </dsp:txBody>
      <dsp:txXfrm>
        <a:off x="5665318" y="2495930"/>
        <a:ext cx="2117829" cy="1314957"/>
      </dsp:txXfrm>
    </dsp:sp>
    <dsp:sp modelId="{F8ED7EB2-2C33-49F4-8C2A-EB767F972827}">
      <dsp:nvSpPr>
        <dsp:cNvPr id="0" name=""/>
        <dsp:cNvSpPr/>
      </dsp:nvSpPr>
      <dsp:spPr>
        <a:xfrm>
          <a:off x="8068463" y="2222835"/>
          <a:ext cx="2199649" cy="139677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2B6295-006D-47A7-ABA0-498538B3F5CF}">
      <dsp:nvSpPr>
        <dsp:cNvPr id="0" name=""/>
        <dsp:cNvSpPr/>
      </dsp:nvSpPr>
      <dsp:spPr>
        <a:xfrm>
          <a:off x="8312869" y="2455020"/>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lumMod val="50000"/>
                </a:schemeClr>
              </a:solidFill>
            </a:rPr>
            <a:t>Facilitate faster therapy development</a:t>
          </a:r>
        </a:p>
      </dsp:txBody>
      <dsp:txXfrm>
        <a:off x="8353779" y="2495930"/>
        <a:ext cx="2117829" cy="1314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A1E81-5B36-432A-A852-C2455A722102}">
      <dsp:nvSpPr>
        <dsp:cNvPr id="0" name=""/>
        <dsp:cNvSpPr/>
      </dsp:nvSpPr>
      <dsp:spPr>
        <a:xfrm>
          <a:off x="4510754" y="1373730"/>
          <a:ext cx="3542037" cy="561895"/>
        </a:xfrm>
        <a:custGeom>
          <a:avLst/>
          <a:gdLst/>
          <a:ahLst/>
          <a:cxnLst/>
          <a:rect l="0" t="0" r="0" b="0"/>
          <a:pathLst>
            <a:path>
              <a:moveTo>
                <a:pt x="0" y="0"/>
              </a:moveTo>
              <a:lnTo>
                <a:pt x="0" y="382915"/>
              </a:lnTo>
              <a:lnTo>
                <a:pt x="3542037" y="382915"/>
              </a:lnTo>
              <a:lnTo>
                <a:pt x="3542037" y="561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0B667F-E2CC-4891-8CA7-46C9C04421B3}">
      <dsp:nvSpPr>
        <dsp:cNvPr id="0" name=""/>
        <dsp:cNvSpPr/>
      </dsp:nvSpPr>
      <dsp:spPr>
        <a:xfrm>
          <a:off x="4510754" y="1373730"/>
          <a:ext cx="1180679" cy="561895"/>
        </a:xfrm>
        <a:custGeom>
          <a:avLst/>
          <a:gdLst/>
          <a:ahLst/>
          <a:cxnLst/>
          <a:rect l="0" t="0" r="0" b="0"/>
          <a:pathLst>
            <a:path>
              <a:moveTo>
                <a:pt x="0" y="0"/>
              </a:moveTo>
              <a:lnTo>
                <a:pt x="0" y="382915"/>
              </a:lnTo>
              <a:lnTo>
                <a:pt x="1180679" y="382915"/>
              </a:lnTo>
              <a:lnTo>
                <a:pt x="1180679" y="561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CA960F-DBEE-4210-8AE8-5754B1384447}">
      <dsp:nvSpPr>
        <dsp:cNvPr id="0" name=""/>
        <dsp:cNvSpPr/>
      </dsp:nvSpPr>
      <dsp:spPr>
        <a:xfrm>
          <a:off x="3330074" y="1373730"/>
          <a:ext cx="1180679" cy="561895"/>
        </a:xfrm>
        <a:custGeom>
          <a:avLst/>
          <a:gdLst/>
          <a:ahLst/>
          <a:cxnLst/>
          <a:rect l="0" t="0" r="0" b="0"/>
          <a:pathLst>
            <a:path>
              <a:moveTo>
                <a:pt x="1180679" y="0"/>
              </a:moveTo>
              <a:lnTo>
                <a:pt x="1180679" y="382915"/>
              </a:lnTo>
              <a:lnTo>
                <a:pt x="0" y="382915"/>
              </a:lnTo>
              <a:lnTo>
                <a:pt x="0" y="561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2B3EA2-ABE0-43E8-8D42-C5EF302C6BDC}">
      <dsp:nvSpPr>
        <dsp:cNvPr id="0" name=""/>
        <dsp:cNvSpPr/>
      </dsp:nvSpPr>
      <dsp:spPr>
        <a:xfrm>
          <a:off x="968716" y="1373730"/>
          <a:ext cx="3542037" cy="561895"/>
        </a:xfrm>
        <a:custGeom>
          <a:avLst/>
          <a:gdLst/>
          <a:ahLst/>
          <a:cxnLst/>
          <a:rect l="0" t="0" r="0" b="0"/>
          <a:pathLst>
            <a:path>
              <a:moveTo>
                <a:pt x="3542037" y="0"/>
              </a:moveTo>
              <a:lnTo>
                <a:pt x="3542037" y="382915"/>
              </a:lnTo>
              <a:lnTo>
                <a:pt x="0" y="382915"/>
              </a:lnTo>
              <a:lnTo>
                <a:pt x="0" y="561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892C2-6C3A-4E0A-81F8-80F386987659}">
      <dsp:nvSpPr>
        <dsp:cNvPr id="0" name=""/>
        <dsp:cNvSpPr/>
      </dsp:nvSpPr>
      <dsp:spPr>
        <a:xfrm>
          <a:off x="3544743" y="146897"/>
          <a:ext cx="1932020" cy="122683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6A018D-739D-4044-8E43-6806DBF48136}">
      <dsp:nvSpPr>
        <dsp:cNvPr id="0" name=""/>
        <dsp:cNvSpPr/>
      </dsp:nvSpPr>
      <dsp:spPr>
        <a:xfrm>
          <a:off x="3759412" y="350832"/>
          <a:ext cx="1932020" cy="1226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Improve Patient Health &amp; Quality of Life</a:t>
          </a:r>
        </a:p>
      </dsp:txBody>
      <dsp:txXfrm>
        <a:off x="3795345" y="386765"/>
        <a:ext cx="1860154" cy="1154967"/>
      </dsp:txXfrm>
    </dsp:sp>
    <dsp:sp modelId="{0B939CD6-C2CD-486E-813E-651C087423AF}">
      <dsp:nvSpPr>
        <dsp:cNvPr id="0" name=""/>
        <dsp:cNvSpPr/>
      </dsp:nvSpPr>
      <dsp:spPr>
        <a:xfrm>
          <a:off x="2705" y="1935626"/>
          <a:ext cx="1932020" cy="122683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86560-3812-43D2-AB25-2A10E3183FC8}">
      <dsp:nvSpPr>
        <dsp:cNvPr id="0" name=""/>
        <dsp:cNvSpPr/>
      </dsp:nvSpPr>
      <dsp:spPr>
        <a:xfrm>
          <a:off x="217374" y="2139561"/>
          <a:ext cx="1932020" cy="1226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Shorten diagnostic odyssey</a:t>
          </a:r>
        </a:p>
      </dsp:txBody>
      <dsp:txXfrm>
        <a:off x="253307" y="2175494"/>
        <a:ext cx="1860154" cy="1154967"/>
      </dsp:txXfrm>
    </dsp:sp>
    <dsp:sp modelId="{C50459DD-EEDD-40CE-9050-08471D3AA872}">
      <dsp:nvSpPr>
        <dsp:cNvPr id="0" name=""/>
        <dsp:cNvSpPr/>
      </dsp:nvSpPr>
      <dsp:spPr>
        <a:xfrm>
          <a:off x="2364064" y="1935626"/>
          <a:ext cx="1932020" cy="122683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C65CB-74F4-4D7D-BC88-18B026907D04}">
      <dsp:nvSpPr>
        <dsp:cNvPr id="0" name=""/>
        <dsp:cNvSpPr/>
      </dsp:nvSpPr>
      <dsp:spPr>
        <a:xfrm>
          <a:off x="2578733" y="2139561"/>
          <a:ext cx="1932020" cy="1226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Improve access to appropriate care and treatments</a:t>
          </a:r>
        </a:p>
      </dsp:txBody>
      <dsp:txXfrm>
        <a:off x="2614666" y="2175494"/>
        <a:ext cx="1860154" cy="1154967"/>
      </dsp:txXfrm>
    </dsp:sp>
    <dsp:sp modelId="{EE80112B-87B8-4F06-BBDC-63B6B74EDB1C}">
      <dsp:nvSpPr>
        <dsp:cNvPr id="0" name=""/>
        <dsp:cNvSpPr/>
      </dsp:nvSpPr>
      <dsp:spPr>
        <a:xfrm>
          <a:off x="4725422" y="1935626"/>
          <a:ext cx="1932020" cy="122683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A634B-2EA4-45A0-9050-06F4D69917BC}">
      <dsp:nvSpPr>
        <dsp:cNvPr id="0" name=""/>
        <dsp:cNvSpPr/>
      </dsp:nvSpPr>
      <dsp:spPr>
        <a:xfrm>
          <a:off x="4940091" y="2139561"/>
          <a:ext cx="1932020" cy="1226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Accelerate rare disease research</a:t>
          </a:r>
        </a:p>
      </dsp:txBody>
      <dsp:txXfrm>
        <a:off x="4976024" y="2175494"/>
        <a:ext cx="1860154" cy="1154967"/>
      </dsp:txXfrm>
    </dsp:sp>
    <dsp:sp modelId="{F8ED7EB2-2C33-49F4-8C2A-EB767F972827}">
      <dsp:nvSpPr>
        <dsp:cNvPr id="0" name=""/>
        <dsp:cNvSpPr/>
      </dsp:nvSpPr>
      <dsp:spPr>
        <a:xfrm>
          <a:off x="7086781" y="1935626"/>
          <a:ext cx="1932020" cy="122683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2B6295-006D-47A7-ABA0-498538B3F5CF}">
      <dsp:nvSpPr>
        <dsp:cNvPr id="0" name=""/>
        <dsp:cNvSpPr/>
      </dsp:nvSpPr>
      <dsp:spPr>
        <a:xfrm>
          <a:off x="7301450" y="2139561"/>
          <a:ext cx="1932020" cy="1226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 therapy development</a:t>
          </a:r>
        </a:p>
      </dsp:txBody>
      <dsp:txXfrm>
        <a:off x="7337383" y="2175494"/>
        <a:ext cx="1860154" cy="115496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7F9716B-019C-4779-B6AD-2E55FFCBB49A}" type="datetimeFigureOut">
              <a:rPr lang="en-US" smtClean="0"/>
              <a:t>10/10/2025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549FB43-69D8-44C8-BE67-2981EDCF9905}" type="slidenum">
              <a:rPr lang="en-US" smtClean="0"/>
              <a:t>‹#›</a:t>
            </a:fld>
            <a:endParaRPr lang="en-US"/>
          </a:p>
        </p:txBody>
      </p:sp>
    </p:spTree>
    <p:extLst>
      <p:ext uri="{BB962C8B-B14F-4D97-AF65-F5344CB8AC3E}">
        <p14:creationId xmlns:p14="http://schemas.microsoft.com/office/powerpoint/2010/main" val="70113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Lato" panose="020F0502020204030203" pitchFamily="34" charset="0"/>
              </a:rPr>
              <a:t>Speak to NORD’s growth in staff, etc.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FB43-69D8-44C8-BE67-2981EDCF9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1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04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E753-7629-9818-B6E9-AC334CDBA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712A3-81DC-9E06-053C-44B3EDF08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1AC16-26DB-B258-EAD4-613DCCA3D369}"/>
              </a:ext>
            </a:extLst>
          </p:cNvPr>
          <p:cNvSpPr>
            <a:spLocks noGrp="1"/>
          </p:cNvSpPr>
          <p:nvPr>
            <p:ph type="body" idx="1"/>
          </p:nvPr>
        </p:nvSpPr>
        <p:spPr/>
        <p:txBody>
          <a:bodyPr/>
          <a:lstStyle/>
          <a:p>
            <a:r>
              <a:rPr lang="en-US" dirty="0"/>
              <a:t>18 of the top 20 U.S. News &amp; World Report research medical schools </a:t>
            </a:r>
          </a:p>
          <a:p>
            <a:r>
              <a:rPr lang="en-US" dirty="0"/>
              <a:t>Instead of going to each individual institution, we can streamline that, you have one place to go</a:t>
            </a:r>
          </a:p>
          <a:p>
            <a:r>
              <a:rPr lang="en-US" dirty="0"/>
              <a:t>Put in meeting chat: https://rarediseases.org/center-of-excellence/</a:t>
            </a:r>
          </a:p>
          <a:p>
            <a:endParaRPr lang="en-US" dirty="0"/>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5127E854-A2A7-8614-8A29-F78BD33B2075}"/>
              </a:ext>
            </a:extLst>
          </p:cNvPr>
          <p:cNvSpPr>
            <a:spLocks noGrp="1"/>
          </p:cNvSpPr>
          <p:nvPr>
            <p:ph type="sldNum" sz="quarter" idx="5"/>
          </p:nvPr>
        </p:nvSpPr>
        <p:spPr/>
        <p:txBody>
          <a:bodyPr/>
          <a:lstStyle/>
          <a:p>
            <a:fld id="{79BD09A5-BA9F-B444-976D-D354FF25900E}" type="slidenum">
              <a:rPr lang="en-US" smtClean="0"/>
              <a:t>18</a:t>
            </a:fld>
            <a:endParaRPr lang="en-US"/>
          </a:p>
        </p:txBody>
      </p:sp>
    </p:spTree>
    <p:extLst>
      <p:ext uri="{BB962C8B-B14F-4D97-AF65-F5344CB8AC3E}">
        <p14:creationId xmlns:p14="http://schemas.microsoft.com/office/powerpoint/2010/main" val="61091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26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FF30-8942-4C92-01A7-FC2B83B48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CFEE0-D93D-C4F3-AB93-3A731196E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193B0-6BF4-3822-6F2C-0372E87163FE}"/>
              </a:ext>
            </a:extLst>
          </p:cNvPr>
          <p:cNvSpPr>
            <a:spLocks noGrp="1"/>
          </p:cNvSpPr>
          <p:nvPr>
            <p:ph type="body" idx="1"/>
          </p:nvPr>
        </p:nvSpPr>
        <p:spPr/>
        <p:txBody>
          <a:bodyPr/>
          <a:lstStyle/>
          <a:p>
            <a:pPr lvl="2"/>
            <a:endParaRPr lang="en-US" dirty="0">
              <a:cs typeface="Calibri"/>
            </a:endParaRPr>
          </a:p>
        </p:txBody>
      </p:sp>
      <p:sp>
        <p:nvSpPr>
          <p:cNvPr id="4" name="Slide Number Placeholder 3">
            <a:extLst>
              <a:ext uri="{FF2B5EF4-FFF2-40B4-BE49-F238E27FC236}">
                <a16:creationId xmlns:a16="http://schemas.microsoft.com/office/drawing/2014/main" id="{3CE8ACCB-DD0D-FEAA-202C-52C4141C27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25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3C0A-AF51-B625-A04D-0B43C3937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99244-04C6-E526-6499-29D1C7758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1F5F0-B15A-0112-15D7-46813D1E95B4}"/>
              </a:ext>
            </a:extLst>
          </p:cNvPr>
          <p:cNvSpPr>
            <a:spLocks noGrp="1"/>
          </p:cNvSpPr>
          <p:nvPr>
            <p:ph type="body" idx="1"/>
          </p:nvPr>
        </p:nvSpPr>
        <p:spPr/>
        <p:txBody>
          <a:bodyPr/>
          <a:lstStyle/>
          <a:p>
            <a:pPr lvl="2"/>
            <a:endParaRPr lang="en-US" dirty="0">
              <a:cs typeface="Calibri"/>
            </a:endParaRPr>
          </a:p>
        </p:txBody>
      </p:sp>
      <p:sp>
        <p:nvSpPr>
          <p:cNvPr id="4" name="Slide Number Placeholder 3">
            <a:extLst>
              <a:ext uri="{FF2B5EF4-FFF2-40B4-BE49-F238E27FC236}">
                <a16:creationId xmlns:a16="http://schemas.microsoft.com/office/drawing/2014/main" id="{1B499FFA-D459-6FD9-8BD9-A26D5C463D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3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DBDA-8D88-23E3-D1ED-1287BC089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7D108-22BB-0A5F-BD6B-EBE6A3A9A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9B341-8341-AE0B-7A36-74E2246911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PhenoDB</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tool for clinical researchers, developed by Johns Hopkins and now publicly available. The system stores phenotypic, diagnosis and pedigree data, and allows for analysis of an individual’s genomic sequencing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IAMRARE: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NORD’s patient-reported registry platform. A clinician interface is in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Universal Registry: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centralized tool and shared research protocol that includes patient reported outcomes and clinical genomic data, streamlining cohort building and data sharing across the RD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network to support multi-institutional research. This will significantly reduce the administrative burden of establishing patient research cohorts and identifying patients across the network by:</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cs typeface="Calibri"/>
            </a:endParaRPr>
          </a:p>
        </p:txBody>
      </p:sp>
      <p:sp>
        <p:nvSpPr>
          <p:cNvPr id="4" name="Slide Number Placeholder 3">
            <a:extLst>
              <a:ext uri="{FF2B5EF4-FFF2-40B4-BE49-F238E27FC236}">
                <a16:creationId xmlns:a16="http://schemas.microsoft.com/office/drawing/2014/main" id="{2ACABE8A-9812-4916-12CC-49666A361E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9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D71D5331-7F9F-4F83-9C4F-A6EF30CE1C3B}" type="slidenum">
              <a:rPr lang="en-US">
                <a:solidFill>
                  <a:prstClr val="black"/>
                </a:solidFill>
                <a:latin typeface="Calibri" panose="020F0502020204030204"/>
              </a:rPr>
              <a:pPr defTabSz="94228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75661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9FB43-69D8-44C8-BE67-2981EDCF9905}" type="slidenum">
              <a:rPr lang="en-US" smtClean="0"/>
              <a:t>24</a:t>
            </a:fld>
            <a:endParaRPr lang="en-US"/>
          </a:p>
        </p:txBody>
      </p:sp>
    </p:spTree>
    <p:extLst>
      <p:ext uri="{BB962C8B-B14F-4D97-AF65-F5344CB8AC3E}">
        <p14:creationId xmlns:p14="http://schemas.microsoft.com/office/powerpoint/2010/main" val="402892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3D8B781-2B8A-4199-882E-12AFD977F664}" type="slidenum">
              <a:rPr lang="en-US" smtClean="0"/>
              <a:t>25</a:t>
            </a:fld>
            <a:endParaRPr lang="en-US"/>
          </a:p>
        </p:txBody>
      </p:sp>
    </p:spTree>
    <p:extLst>
      <p:ext uri="{BB962C8B-B14F-4D97-AF65-F5344CB8AC3E}">
        <p14:creationId xmlns:p14="http://schemas.microsoft.com/office/powerpoint/2010/main" val="215681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18B25-4F90-8B79-FA39-AAAD4C5D1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2DFF4-0D1C-2F26-E684-8F8EAEF45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008A9-63D1-DAA9-65A0-146A44DA94B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9EA3A517-7D58-20A3-AA7A-DA96EBEC4BB4}"/>
              </a:ext>
            </a:extLst>
          </p:cNvPr>
          <p:cNvSpPr>
            <a:spLocks noGrp="1"/>
          </p:cNvSpPr>
          <p:nvPr>
            <p:ph type="sldNum" sz="quarter" idx="5"/>
          </p:nvPr>
        </p:nvSpPr>
        <p:spPr/>
        <p:txBody>
          <a:bodyPr/>
          <a:lstStyle/>
          <a:p>
            <a:fld id="{33D8B781-2B8A-4199-882E-12AFD977F664}" type="slidenum">
              <a:rPr lang="en-US" smtClean="0"/>
              <a:t>26</a:t>
            </a:fld>
            <a:endParaRPr lang="en-US"/>
          </a:p>
        </p:txBody>
      </p:sp>
    </p:spTree>
    <p:extLst>
      <p:ext uri="{BB962C8B-B14F-4D97-AF65-F5344CB8AC3E}">
        <p14:creationId xmlns:p14="http://schemas.microsoft.com/office/powerpoint/2010/main" val="137505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FB43-69D8-44C8-BE67-2981EDCF9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38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B140B-5D53-A797-F2BF-568B56593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5140C-0B96-9C1A-0632-BDC044EF3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9D396-10B1-58E0-D6B4-05011461091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8CF1ED6-9C7B-BEE5-F3D0-168C402E4B7D}"/>
              </a:ext>
            </a:extLst>
          </p:cNvPr>
          <p:cNvSpPr>
            <a:spLocks noGrp="1"/>
          </p:cNvSpPr>
          <p:nvPr>
            <p:ph type="sldNum" sz="quarter" idx="5"/>
          </p:nvPr>
        </p:nvSpPr>
        <p:spPr/>
        <p:txBody>
          <a:bodyPr/>
          <a:lstStyle/>
          <a:p>
            <a:fld id="{33D8B781-2B8A-4199-882E-12AFD977F664}" type="slidenum">
              <a:rPr lang="en-US" smtClean="0"/>
              <a:t>27</a:t>
            </a:fld>
            <a:endParaRPr lang="en-US"/>
          </a:p>
        </p:txBody>
      </p:sp>
    </p:spTree>
    <p:extLst>
      <p:ext uri="{BB962C8B-B14F-4D97-AF65-F5344CB8AC3E}">
        <p14:creationId xmlns:p14="http://schemas.microsoft.com/office/powerpoint/2010/main" val="111787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9E613-4A8E-ACE6-433D-252204351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551F5-7A4A-306E-2A45-940BCC5F2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FA4B1-BE6E-60A8-007B-0A139E2CFB97}"/>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5C3369FF-D12B-6E60-DAA7-2A06CA895B10}"/>
              </a:ext>
            </a:extLst>
          </p:cNvPr>
          <p:cNvSpPr>
            <a:spLocks noGrp="1"/>
          </p:cNvSpPr>
          <p:nvPr>
            <p:ph type="sldNum" sz="quarter" idx="5"/>
          </p:nvPr>
        </p:nvSpPr>
        <p:spPr/>
        <p:txBody>
          <a:bodyPr/>
          <a:lstStyle/>
          <a:p>
            <a:fld id="{33D8B781-2B8A-4199-882E-12AFD977F664}" type="slidenum">
              <a:rPr lang="en-US" smtClean="0"/>
              <a:t>28</a:t>
            </a:fld>
            <a:endParaRPr lang="en-US"/>
          </a:p>
        </p:txBody>
      </p:sp>
    </p:spTree>
    <p:extLst>
      <p:ext uri="{BB962C8B-B14F-4D97-AF65-F5344CB8AC3E}">
        <p14:creationId xmlns:p14="http://schemas.microsoft.com/office/powerpoint/2010/main" val="1627178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CA22C-1BBF-F08B-EF9E-64BFA0894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FF538-15AA-B2BB-6114-1D082BC9E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90DBF-5798-1361-F57C-7F78E0C5B11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9A89627E-FAF0-EDAF-1527-7CCB85507718}"/>
              </a:ext>
            </a:extLst>
          </p:cNvPr>
          <p:cNvSpPr>
            <a:spLocks noGrp="1"/>
          </p:cNvSpPr>
          <p:nvPr>
            <p:ph type="sldNum" sz="quarter" idx="5"/>
          </p:nvPr>
        </p:nvSpPr>
        <p:spPr/>
        <p:txBody>
          <a:bodyPr/>
          <a:lstStyle/>
          <a:p>
            <a:fld id="{33D8B781-2B8A-4199-882E-12AFD977F664}" type="slidenum">
              <a:rPr lang="en-US" smtClean="0"/>
              <a:t>29</a:t>
            </a:fld>
            <a:endParaRPr lang="en-US"/>
          </a:p>
        </p:txBody>
      </p:sp>
    </p:spTree>
    <p:extLst>
      <p:ext uri="{BB962C8B-B14F-4D97-AF65-F5344CB8AC3E}">
        <p14:creationId xmlns:p14="http://schemas.microsoft.com/office/powerpoint/2010/main" val="1713054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3A42-9DB2-69D8-60E4-501F1A769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44B81-FDB7-F9B8-D7E3-67E10DBB7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D8AB0-60AF-D66D-686A-20E20BF816A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9C3111B-882A-D74B-AC9B-7EA38DA29BCD}"/>
              </a:ext>
            </a:extLst>
          </p:cNvPr>
          <p:cNvSpPr>
            <a:spLocks noGrp="1"/>
          </p:cNvSpPr>
          <p:nvPr>
            <p:ph type="sldNum" sz="quarter" idx="5"/>
          </p:nvPr>
        </p:nvSpPr>
        <p:spPr/>
        <p:txBody>
          <a:bodyPr/>
          <a:lstStyle/>
          <a:p>
            <a:fld id="{33D8B781-2B8A-4199-882E-12AFD977F664}" type="slidenum">
              <a:rPr lang="en-US" smtClean="0"/>
              <a:t>30</a:t>
            </a:fld>
            <a:endParaRPr lang="en-US"/>
          </a:p>
        </p:txBody>
      </p:sp>
    </p:spTree>
    <p:extLst>
      <p:ext uri="{BB962C8B-B14F-4D97-AF65-F5344CB8AC3E}">
        <p14:creationId xmlns:p14="http://schemas.microsoft.com/office/powerpoint/2010/main" val="383607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40 years, NORD has been a national steward, an unwavering partner and a steadfast presence helping those who battle and care for rare disease feel seen, heard, supported and connected. </a:t>
            </a:r>
          </a:p>
          <a:p>
            <a:r>
              <a:rPr lang="en-US" dirty="0"/>
              <a:t>We’re a full-service, mission-driven nonprofit reimagining a future where every person with a rare disease, and their families can live their best lives.</a:t>
            </a:r>
            <a:endParaRPr lang="en-US" dirty="0">
              <a:ea typeface="Calibri"/>
              <a:cs typeface="Calibri"/>
            </a:endParaRPr>
          </a:p>
          <a:p>
            <a:r>
              <a:rPr lang="en-US" dirty="0"/>
              <a:t>We are patients, family members, clinicians and researchers united by a single purpose – solve the greatest challenges and unmet needs in rare disease patient care, treatment and research.</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60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5183B-E51A-3129-725B-71AE1682E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58B1E-83E6-A939-D1A7-DB2E68B92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CC3CB-4868-3563-9F28-43D3B8875CA3}"/>
              </a:ext>
            </a:extLst>
          </p:cNvPr>
          <p:cNvSpPr>
            <a:spLocks noGrp="1"/>
          </p:cNvSpPr>
          <p:nvPr>
            <p:ph type="body" idx="1"/>
          </p:nvPr>
        </p:nvSpPr>
        <p:spPr/>
        <p:txBody>
          <a:bodyPr/>
          <a:lstStyle/>
          <a:p>
            <a:pPr lvl="2"/>
            <a:endParaRPr lang="en-US" dirty="0">
              <a:cs typeface="Calibri"/>
            </a:endParaRPr>
          </a:p>
        </p:txBody>
      </p:sp>
      <p:sp>
        <p:nvSpPr>
          <p:cNvPr id="4" name="Slide Number Placeholder 3">
            <a:extLst>
              <a:ext uri="{FF2B5EF4-FFF2-40B4-BE49-F238E27FC236}">
                <a16:creationId xmlns:a16="http://schemas.microsoft.com/office/drawing/2014/main" id="{5E7400EC-6B65-3515-E7AB-651F403BE7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32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34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B781-2B8A-4199-882E-12AFD977F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0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FB43-69D8-44C8-BE67-2981EDCF9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1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9F9EB-0FF1-2B23-403D-92FDC323C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F8B3D-92A0-20CD-3281-DEABFDCBA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BA87A-45EB-1270-9EC9-8BFDB09FC330}"/>
              </a:ext>
            </a:extLst>
          </p:cNvPr>
          <p:cNvSpPr>
            <a:spLocks noGrp="1"/>
          </p:cNvSpPr>
          <p:nvPr>
            <p:ph type="body" idx="1"/>
          </p:nvPr>
        </p:nvSpPr>
        <p:spPr/>
        <p:txBody>
          <a:bodyPr/>
          <a:lstStyle/>
          <a:p>
            <a:pPr lvl="2"/>
            <a:endParaRPr lang="en-US" dirty="0">
              <a:cs typeface="Calibri"/>
            </a:endParaRPr>
          </a:p>
        </p:txBody>
      </p:sp>
      <p:sp>
        <p:nvSpPr>
          <p:cNvPr id="4" name="Slide Number Placeholder 3">
            <a:extLst>
              <a:ext uri="{FF2B5EF4-FFF2-40B4-BE49-F238E27FC236}">
                <a16:creationId xmlns:a16="http://schemas.microsoft.com/office/drawing/2014/main" id="{9E83A06C-2F28-2C75-136B-5E93BD7BCD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54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259D6-5BA9-E99D-447E-BE94A2ED6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A9AD2-F611-D171-FC36-59267B300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8126A-15CE-0323-D6F4-544EE934B843}"/>
              </a:ext>
            </a:extLst>
          </p:cNvPr>
          <p:cNvSpPr>
            <a:spLocks noGrp="1"/>
          </p:cNvSpPr>
          <p:nvPr>
            <p:ph type="body" idx="1"/>
          </p:nvPr>
        </p:nvSpPr>
        <p:spPr/>
        <p:txBody>
          <a:bodyPr/>
          <a:lstStyle/>
          <a:p>
            <a:pPr lvl="2"/>
            <a:r>
              <a:rPr lang="en-US" dirty="0">
                <a:cs typeface="Calibri"/>
              </a:rPr>
              <a:t>=</a:t>
            </a:r>
          </a:p>
        </p:txBody>
      </p:sp>
      <p:sp>
        <p:nvSpPr>
          <p:cNvPr id="4" name="Slide Number Placeholder 3">
            <a:extLst>
              <a:ext uri="{FF2B5EF4-FFF2-40B4-BE49-F238E27FC236}">
                <a16:creationId xmlns:a16="http://schemas.microsoft.com/office/drawing/2014/main" id="{715B91D6-A3D3-BA39-DBCA-F82F2B080C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306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8.xml"/><Relationship Id="rId4" Type="http://schemas.openxmlformats.org/officeDocument/2006/relationships/image" Target="../media/image3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3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5" name="Picture 4" descr="A picture containing text, envelope&#10;&#10;Description automatically generated">
            <a:extLst>
              <a:ext uri="{FF2B5EF4-FFF2-40B4-BE49-F238E27FC236}">
                <a16:creationId xmlns:a16="http://schemas.microsoft.com/office/drawing/2014/main" id="{CA45278A-7EA6-F84C-B6F0-05614C0D89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211273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C444A4E-EBC3-834F-AFF6-7F7F83829C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21907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C444A4E-EBC3-834F-AFF6-7F7F83829CA8}"/>
              </a:ext>
            </a:extLst>
          </p:cNvPr>
          <p:cNvPicPr>
            <a:picLocks noChangeAspect="1"/>
          </p:cNvPicPr>
          <p:nvPr userDrawn="1"/>
        </p:nvPicPr>
        <p:blipFill rotWithShape="1">
          <a:blip r:embed="rId2"/>
          <a:srcRect b="34872"/>
          <a:stretch/>
        </p:blipFill>
        <p:spPr>
          <a:xfrm>
            <a:off x="0" y="0"/>
            <a:ext cx="12192000" cy="4466492"/>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909CD820-3EE7-DC4F-B2EF-EECC5B45215E}"/>
              </a:ext>
            </a:extLst>
          </p:cNvPr>
          <p:cNvPicPr>
            <a:picLocks noChangeAspect="1"/>
          </p:cNvPicPr>
          <p:nvPr userDrawn="1"/>
        </p:nvPicPr>
        <p:blipFill rotWithShape="1">
          <a:blip r:embed="rId2"/>
          <a:srcRect t="65128"/>
          <a:stretch/>
        </p:blipFill>
        <p:spPr>
          <a:xfrm>
            <a:off x="0" y="4396154"/>
            <a:ext cx="12192000" cy="1746738"/>
          </a:xfrm>
          <a:prstGeom prst="rect">
            <a:avLst/>
          </a:prstGeom>
        </p:spPr>
      </p:pic>
      <p:pic>
        <p:nvPicPr>
          <p:cNvPr id="7" name="Picture 6" descr="Icon&#10;&#10;Description automatically generated">
            <a:extLst>
              <a:ext uri="{FF2B5EF4-FFF2-40B4-BE49-F238E27FC236}">
                <a16:creationId xmlns:a16="http://schemas.microsoft.com/office/drawing/2014/main" id="{27D4316A-86CE-EC49-9F00-E5FEDBBC424A}"/>
              </a:ext>
            </a:extLst>
          </p:cNvPr>
          <p:cNvPicPr>
            <a:picLocks noChangeAspect="1"/>
          </p:cNvPicPr>
          <p:nvPr userDrawn="1"/>
        </p:nvPicPr>
        <p:blipFill rotWithShape="1">
          <a:blip r:embed="rId2"/>
          <a:srcRect t="65128"/>
          <a:stretch/>
        </p:blipFill>
        <p:spPr>
          <a:xfrm>
            <a:off x="0" y="5753588"/>
            <a:ext cx="12192000" cy="1034074"/>
          </a:xfrm>
          <a:prstGeom prst="rect">
            <a:avLst/>
          </a:prstGeom>
        </p:spPr>
      </p:pic>
    </p:spTree>
    <p:extLst>
      <p:ext uri="{BB962C8B-B14F-4D97-AF65-F5344CB8AC3E}">
        <p14:creationId xmlns:p14="http://schemas.microsoft.com/office/powerpoint/2010/main" val="105043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3A06DA21-489E-CC48-9B90-32C5C45CA8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85946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pic>
        <p:nvPicPr>
          <p:cNvPr id="5" name="Picture 4" descr="Shape, funnel chart&#10;&#10;Description automatically generated">
            <a:extLst>
              <a:ext uri="{FF2B5EF4-FFF2-40B4-BE49-F238E27FC236}">
                <a16:creationId xmlns:a16="http://schemas.microsoft.com/office/drawing/2014/main" id="{17802C49-B6E7-0C45-B7A6-21B1266A9C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306045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Chart, funnel chart&#10;&#10;Description automatically generated">
            <a:extLst>
              <a:ext uri="{FF2B5EF4-FFF2-40B4-BE49-F238E27FC236}">
                <a16:creationId xmlns:a16="http://schemas.microsoft.com/office/drawing/2014/main" id="{642C65B6-2D15-3148-85E7-F298263470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66363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pic>
        <p:nvPicPr>
          <p:cNvPr id="10" name="Picture 9" descr="A picture containing text, computer, computer&#10;&#10;Description automatically generated">
            <a:extLst>
              <a:ext uri="{FF2B5EF4-FFF2-40B4-BE49-F238E27FC236}">
                <a16:creationId xmlns:a16="http://schemas.microsoft.com/office/drawing/2014/main" id="{2898E853-7326-AE4D-8019-214F54BE37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0725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5" name="Picture 4" descr="Shape, funnel chart&#10;&#10;Description automatically generated">
            <a:extLst>
              <a:ext uri="{FF2B5EF4-FFF2-40B4-BE49-F238E27FC236}">
                <a16:creationId xmlns:a16="http://schemas.microsoft.com/office/drawing/2014/main" id="{1C456DFE-D7F7-9A4A-9CE8-D3415E6FAE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625277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F05FBBF-2B38-FC40-B7C1-FEBA079A1C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51755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96150DE-8E16-5741-A336-20C6F0CFE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502333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AF27EEC-C4AD-9F47-A5BB-84478EFE81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8568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6E37-81E5-EB4F-B67A-E975986D77D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951B7F2-F9B0-8C4B-999F-12CF65E67D90}"/>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055941A7-CBAF-5548-9DD1-8C7E52CB6A15}"/>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159621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71B6-EF93-7B42-B30D-D7076026F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E9BF0-E060-B149-877D-DE2E74AEEC2F}"/>
              </a:ext>
            </a:extLst>
          </p:cNvPr>
          <p:cNvSpPr>
            <a:spLocks noGrp="1"/>
          </p:cNvSpPr>
          <p:nvPr>
            <p:ph idx="1"/>
          </p:nvPr>
        </p:nvSpPr>
        <p:spPr/>
        <p:txBody>
          <a:bodyPr/>
          <a:lstStyle>
            <a:lvl2pPr>
              <a:buFont typeface="System Font Regular"/>
              <a:buChar char="⁃"/>
              <a:defRPr/>
            </a:lvl2pPr>
            <a:lvl3pPr>
              <a:buSzPct val="700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7609FE70-0631-1540-AD06-B4F413D07877}"/>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B3CCEA99-6A61-0A48-9C51-A612247F295F}"/>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718511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4013-4C5B-B942-A957-7C03F4469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52F08-4517-C14F-BDF1-756A2487DD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F748760-D54A-AC4B-811B-F097757B34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4249748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A401-5AA6-BC47-8847-6BBD7B10B0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868503-71EC-3048-B877-B45C811CEFDA}"/>
              </a:ext>
            </a:extLst>
          </p:cNvPr>
          <p:cNvSpPr>
            <a:spLocks noGrp="1"/>
          </p:cNvSpPr>
          <p:nvPr>
            <p:ph type="body" idx="1"/>
          </p:nvPr>
        </p:nvSpPr>
        <p:spPr>
          <a:xfrm>
            <a:off x="839788" y="1681163"/>
            <a:ext cx="5157787" cy="823912"/>
          </a:xfrm>
        </p:spPr>
        <p:txBody>
          <a:bodyPr anchor="b"/>
          <a:lstStyle>
            <a:lvl1pPr marL="0" indent="0">
              <a:buNone/>
              <a:defRPr sz="2400" b="1">
                <a:solidFill>
                  <a:srgbClr val="0092BC">
                    <a:alpha val="80000"/>
                  </a:srgb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4EDEC5-E046-2744-A4BA-31097C05F0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2921052-C6C1-D449-AB6A-A67270031C0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92BC">
                    <a:alpha val="80000"/>
                  </a:srgb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1131C-8F80-9F43-928D-0516900309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CE003D4B-2C2A-6A44-B620-8B65B052FF76}"/>
              </a:ext>
            </a:extLst>
          </p:cNvPr>
          <p:cNvSpPr>
            <a:spLocks noGrp="1"/>
          </p:cNvSpPr>
          <p:nvPr>
            <p:ph type="ftr" sz="quarter" idx="11"/>
          </p:nvPr>
        </p:nvSpPr>
        <p:spPr/>
        <p:txBody>
          <a:bodyPr/>
          <a:lstStyle/>
          <a:p>
            <a:r>
              <a:rPr lang="en-US"/>
              <a:t>CONFIDENTIAL</a:t>
            </a:r>
          </a:p>
        </p:txBody>
      </p:sp>
      <p:sp>
        <p:nvSpPr>
          <p:cNvPr id="9" name="Slide Number Placeholder 8">
            <a:extLst>
              <a:ext uri="{FF2B5EF4-FFF2-40B4-BE49-F238E27FC236}">
                <a16:creationId xmlns:a16="http://schemas.microsoft.com/office/drawing/2014/main" id="{E15F0AC3-5E2F-E449-AEB8-F8C48632E8A1}"/>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234651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6E37-81E5-EB4F-B67A-E975986D77D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951B7F2-F9B0-8C4B-999F-12CF65E67D90}"/>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055941A7-CBAF-5548-9DD1-8C7E52CB6A15}"/>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918533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w/ 1 Columns - BLU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BD6426-653D-A141-8CB1-89F16001B3EF}"/>
              </a:ext>
            </a:extLst>
          </p:cNvPr>
          <p:cNvSpPr>
            <a:spLocks noGrp="1"/>
          </p:cNvSpPr>
          <p:nvPr>
            <p:ph type="sldNum" sz="quarter" idx="12"/>
          </p:nvPr>
        </p:nvSpPr>
        <p:spPr/>
        <p:txBody>
          <a:bodyPr/>
          <a:lstStyle>
            <a:lvl1pPr>
              <a:defRPr>
                <a:latin typeface="TradeGothic" panose="02000806040000020004" pitchFamily="2" charset="0"/>
              </a:defRPr>
            </a:lvl1pPr>
          </a:lstStyle>
          <a:p>
            <a:fld id="{C59B9E42-6AE7-5F45-B282-457FF8AA2A2E}" type="slidenum">
              <a:rPr lang="en-US" smtClean="0"/>
              <a:pPr/>
              <a:t>‹#›</a:t>
            </a:fld>
            <a:endParaRPr lang="en-US"/>
          </a:p>
        </p:txBody>
      </p:sp>
      <p:sp>
        <p:nvSpPr>
          <p:cNvPr id="7" name="Rectangle 6">
            <a:extLst>
              <a:ext uri="{FF2B5EF4-FFF2-40B4-BE49-F238E27FC236}">
                <a16:creationId xmlns:a16="http://schemas.microsoft.com/office/drawing/2014/main" id="{5AF928A8-F043-5047-80C8-977C004AA29D}"/>
              </a:ext>
            </a:extLst>
          </p:cNvPr>
          <p:cNvSpPr/>
          <p:nvPr userDrawn="1"/>
        </p:nvSpPr>
        <p:spPr>
          <a:xfrm>
            <a:off x="0" y="-1"/>
            <a:ext cx="12192000" cy="1280160"/>
          </a:xfrm>
          <a:prstGeom prst="rect">
            <a:avLst/>
          </a:prstGeom>
          <a:solidFill>
            <a:srgbClr val="0092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TextBox 7">
            <a:extLst>
              <a:ext uri="{FF2B5EF4-FFF2-40B4-BE49-F238E27FC236}">
                <a16:creationId xmlns:a16="http://schemas.microsoft.com/office/drawing/2014/main" id="{D676D2E3-5242-944E-9408-9DE927C5EEAE}"/>
              </a:ext>
            </a:extLst>
          </p:cNvPr>
          <p:cNvSpPr txBox="1"/>
          <p:nvPr userDrawn="1"/>
        </p:nvSpPr>
        <p:spPr>
          <a:xfrm>
            <a:off x="4738256" y="2671160"/>
            <a:ext cx="6941126" cy="429348"/>
          </a:xfrm>
          <a:prstGeom prst="rect">
            <a:avLst/>
          </a:prstGeom>
          <a:noFill/>
        </p:spPr>
        <p:txBody>
          <a:bodyPr wrap="square" lIns="0" tIns="0" rIns="0" bIns="0" rtlCol="0">
            <a:spAutoFit/>
          </a:bodyPr>
          <a:lstStyle/>
          <a:p>
            <a:pPr>
              <a:lnSpc>
                <a:spcPct val="90000"/>
              </a:lnSpc>
            </a:pPr>
            <a:r>
              <a:rPr lang="en-US" sz="3100">
                <a:solidFill>
                  <a:schemeClr val="bg1"/>
                </a:solidFill>
                <a:latin typeface="TradeGothic" panose="02000806040000020004" pitchFamily="2" charset="0"/>
              </a:rPr>
              <a:t>EDUCATING PARENTS, FAMILIES AND THE PUBLIC</a:t>
            </a:r>
          </a:p>
        </p:txBody>
      </p:sp>
      <p:pic>
        <p:nvPicPr>
          <p:cNvPr id="9" name="Picture 8" descr="A close up of a logo&#10;&#10;Description automatically generated">
            <a:extLst>
              <a:ext uri="{FF2B5EF4-FFF2-40B4-BE49-F238E27FC236}">
                <a16:creationId xmlns:a16="http://schemas.microsoft.com/office/drawing/2014/main" id="{6A55FBDF-625C-E24E-AAD7-0FB17F5E834D}"/>
              </a:ext>
            </a:extLst>
          </p:cNvPr>
          <p:cNvPicPr>
            <a:picLocks noChangeAspect="1"/>
          </p:cNvPicPr>
          <p:nvPr userDrawn="1"/>
        </p:nvPicPr>
        <p:blipFill>
          <a:blip r:embed="rId2"/>
          <a:stretch>
            <a:fillRect/>
          </a:stretch>
        </p:blipFill>
        <p:spPr>
          <a:xfrm>
            <a:off x="10025717" y="26084"/>
            <a:ext cx="2166283" cy="1703516"/>
          </a:xfrm>
          <a:prstGeom prst="rect">
            <a:avLst/>
          </a:prstGeom>
        </p:spPr>
      </p:pic>
      <p:sp>
        <p:nvSpPr>
          <p:cNvPr id="12" name="Text Placeholder 10">
            <a:extLst>
              <a:ext uri="{FF2B5EF4-FFF2-40B4-BE49-F238E27FC236}">
                <a16:creationId xmlns:a16="http://schemas.microsoft.com/office/drawing/2014/main" id="{CD08E401-8072-BD46-AC41-6EDA343A6EEF}"/>
              </a:ext>
            </a:extLst>
          </p:cNvPr>
          <p:cNvSpPr>
            <a:spLocks noGrp="1"/>
          </p:cNvSpPr>
          <p:nvPr>
            <p:ph type="body" sz="quarter" idx="14" hasCustomPrompt="1"/>
          </p:nvPr>
        </p:nvSpPr>
        <p:spPr>
          <a:xfrm>
            <a:off x="6096001" y="304800"/>
            <a:ext cx="5524500" cy="844870"/>
          </a:xfrm>
        </p:spPr>
        <p:txBody>
          <a:bodyPr lIns="0" tIns="0" rIns="0" bIns="0"/>
          <a:lstStyle>
            <a:lvl1pPr marL="0" indent="0">
              <a:buNone/>
              <a:defRPr>
                <a:solidFill>
                  <a:schemeClr val="bg1"/>
                </a:solidFill>
                <a:latin typeface="TradeGothic" panose="02000806040000020004" pitchFamily="2" charset="0"/>
              </a:defRPr>
            </a:lvl1pPr>
            <a:lvl2pPr marL="457200" indent="0">
              <a:buNone/>
              <a:defRPr>
                <a:solidFill>
                  <a:schemeClr val="bg1"/>
                </a:solidFill>
                <a:latin typeface="Trade Gothic LT Std Bold Conden" panose="020B0806020502020204" pitchFamily="34" charset="77"/>
              </a:defRPr>
            </a:lvl2pPr>
            <a:lvl3pPr marL="914400" indent="0">
              <a:buNone/>
              <a:defRPr>
                <a:solidFill>
                  <a:schemeClr val="bg1"/>
                </a:solidFill>
                <a:latin typeface="Trade Gothic LT Std Bold Conden" panose="020B0806020502020204" pitchFamily="34" charset="77"/>
              </a:defRPr>
            </a:lvl3pPr>
            <a:lvl4pPr marL="1371600" indent="0">
              <a:buNone/>
              <a:defRPr>
                <a:solidFill>
                  <a:schemeClr val="bg1"/>
                </a:solidFill>
                <a:latin typeface="Trade Gothic LT Std Bold Conden" panose="020B0806020502020204" pitchFamily="34" charset="77"/>
              </a:defRPr>
            </a:lvl4pPr>
            <a:lvl5pPr marL="1828800" indent="0">
              <a:buNone/>
              <a:defRPr>
                <a:solidFill>
                  <a:schemeClr val="bg1"/>
                </a:solidFill>
                <a:latin typeface="Trade Gothic LT Std Bold Conden" panose="020B0806020502020204" pitchFamily="34" charset="77"/>
              </a:defRPr>
            </a:lvl5pPr>
          </a:lstStyle>
          <a:p>
            <a:pPr lvl="0"/>
            <a:r>
              <a:rPr lang="en-US"/>
              <a:t>CLICK TO EDIT TITLE</a:t>
            </a:r>
          </a:p>
        </p:txBody>
      </p:sp>
      <p:sp>
        <p:nvSpPr>
          <p:cNvPr id="20" name="Picture Placeholder 14">
            <a:extLst>
              <a:ext uri="{FF2B5EF4-FFF2-40B4-BE49-F238E27FC236}">
                <a16:creationId xmlns:a16="http://schemas.microsoft.com/office/drawing/2014/main" id="{1190899F-0A4D-5041-A189-8BBCB23D98B5}"/>
              </a:ext>
            </a:extLst>
          </p:cNvPr>
          <p:cNvSpPr>
            <a:spLocks noGrp="1"/>
          </p:cNvSpPr>
          <p:nvPr>
            <p:ph type="pic" sz="quarter" idx="15" hasCustomPrompt="1"/>
          </p:nvPr>
        </p:nvSpPr>
        <p:spPr>
          <a:xfrm>
            <a:off x="533400" y="316716"/>
            <a:ext cx="731520" cy="731520"/>
          </a:xfrm>
        </p:spPr>
        <p:txBody>
          <a:bodyPr>
            <a:normAutofit/>
          </a:bodyPr>
          <a:lstStyle>
            <a:lvl1pPr marL="0" indent="0">
              <a:buNone/>
              <a:defRPr sz="1500">
                <a:solidFill>
                  <a:schemeClr val="bg1"/>
                </a:solidFill>
              </a:defRPr>
            </a:lvl1pPr>
          </a:lstStyle>
          <a:p>
            <a:r>
              <a:rPr lang="en-US"/>
              <a:t>Add Icon</a:t>
            </a:r>
          </a:p>
        </p:txBody>
      </p:sp>
      <p:sp>
        <p:nvSpPr>
          <p:cNvPr id="10" name="Content Placeholder 17">
            <a:extLst>
              <a:ext uri="{FF2B5EF4-FFF2-40B4-BE49-F238E27FC236}">
                <a16:creationId xmlns:a16="http://schemas.microsoft.com/office/drawing/2014/main" id="{61052C3E-C40C-AF4A-A557-8C2093096AF4}"/>
              </a:ext>
            </a:extLst>
          </p:cNvPr>
          <p:cNvSpPr>
            <a:spLocks noGrp="1"/>
          </p:cNvSpPr>
          <p:nvPr>
            <p:ph sz="quarter" idx="17" hasCustomPrompt="1"/>
          </p:nvPr>
        </p:nvSpPr>
        <p:spPr>
          <a:xfrm>
            <a:off x="533400" y="1572691"/>
            <a:ext cx="7565571" cy="1586075"/>
          </a:xfrm>
        </p:spPr>
        <p:txBody>
          <a:bodyPr wrap="square" lIns="0" tIns="0" rIns="0" bIns="0">
            <a:spAutoFit/>
          </a:bodyPr>
          <a:lstStyle>
            <a:lvl1pPr>
              <a:defRPr sz="22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29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8AA5-691F-1AC6-020F-0D1D172005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3660E6-D8E1-EAF1-9BFB-027ABCA29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C479E-8FA7-F161-594C-9FEB956DAE2C}"/>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96E6D0FE-945B-53B9-2705-FF33827C1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16073-4AEE-2260-B2F5-D460FD861F4F}"/>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143120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1690-6019-AF1E-3614-A0A6866D6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15BCF-FAA9-E233-41AB-860429B78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4608C-5509-23D4-5E5E-A2F3045D222D}"/>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B58A4375-22E0-C0A5-3CC9-44DBD8A1F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85EF-F2FE-025B-E0F1-36ACF1E768EC}"/>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2178843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1BFB9-1FB3-4999-628E-B45A7EF8E0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DAD1D-BE21-81E9-E198-84A3BF209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FB664-FFC7-517A-B018-DA7223E602B7}"/>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324D8160-E810-83B4-EF84-2A3A2BD6F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83594-090E-05B4-21FB-730CF6ED04CC}"/>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3802786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0A2E-103C-566E-69D2-396A61A8A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3FFE5-7A94-E3D4-85C7-4A85E22F1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54DE3-A790-F0F9-2088-5910C0E7E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5887B-BF36-7B9D-FCCF-21D063078DF4}"/>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6" name="Footer Placeholder 5">
            <a:extLst>
              <a:ext uri="{FF2B5EF4-FFF2-40B4-BE49-F238E27FC236}">
                <a16:creationId xmlns:a16="http://schemas.microsoft.com/office/drawing/2014/main" id="{0974F1A1-FDED-B951-0DB3-B5C9B4911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1057D-C237-4F2F-D60C-B474D0AB32D6}"/>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3709015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2733-3336-A0A0-97D3-4487B7BED1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8CF7E-9891-25A0-DAFF-BBB1E97D9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BB4BD-10DA-9B89-25FF-F2CA83239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D022E-0007-DB88-53ED-3F9A279AE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45AB4-86A0-0D1D-66B3-8C9390D944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B9CD83-874E-81B7-017F-F43F4606B1B5}"/>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8" name="Footer Placeholder 7">
            <a:extLst>
              <a:ext uri="{FF2B5EF4-FFF2-40B4-BE49-F238E27FC236}">
                <a16:creationId xmlns:a16="http://schemas.microsoft.com/office/drawing/2014/main" id="{A1243950-06E1-B1A1-3515-F65F9F9F35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FC0C3B-C11C-DC29-A79F-91EDB3530D1F}"/>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1051601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E8A6AFF-ACAF-3846-96A8-1A991E277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586409" y="436563"/>
            <a:ext cx="723568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586409" y="2916238"/>
            <a:ext cx="7235687" cy="6320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759982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2E4C-B8F7-2695-F628-B20D228EA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9A752C-E520-1D27-16F1-7E067C829621}"/>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4" name="Footer Placeholder 3">
            <a:extLst>
              <a:ext uri="{FF2B5EF4-FFF2-40B4-BE49-F238E27FC236}">
                <a16:creationId xmlns:a16="http://schemas.microsoft.com/office/drawing/2014/main" id="{3D182D9D-A3DB-CF6A-DA22-D7F1BDDE4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239A2A-E8A8-33E7-CAB4-6A60EE4B24B9}"/>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792416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AB4E9-701E-D9F5-D729-99253D36065B}"/>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3" name="Footer Placeholder 2">
            <a:extLst>
              <a:ext uri="{FF2B5EF4-FFF2-40B4-BE49-F238E27FC236}">
                <a16:creationId xmlns:a16="http://schemas.microsoft.com/office/drawing/2014/main" id="{01D0764F-27AC-653E-AB56-3CC45396A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A327A-90D4-C740-4998-37A1342EBD66}"/>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1204621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C96F-2D86-0896-BE42-EDF1FA007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9F28E-DDE9-A0B3-9DB1-300FE0426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AD8B12-7090-D267-6ECE-C81EF3FE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21EC74-E5FD-399F-7963-99F3ED718AFB}"/>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6" name="Footer Placeholder 5">
            <a:extLst>
              <a:ext uri="{FF2B5EF4-FFF2-40B4-BE49-F238E27FC236}">
                <a16:creationId xmlns:a16="http://schemas.microsoft.com/office/drawing/2014/main" id="{C65052C3-3B2C-E0B4-AD9B-09EF749E8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05127-A4B4-1A79-EA9D-ACC14C838B19}"/>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710460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D1AC-DE07-AB53-79D3-C6C0E8947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39394A-A586-9AF4-6C0D-58F157F3B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73C19-9261-342C-A634-F5B896581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B9B22-0724-D995-0507-7314466A034C}"/>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6" name="Footer Placeholder 5">
            <a:extLst>
              <a:ext uri="{FF2B5EF4-FFF2-40B4-BE49-F238E27FC236}">
                <a16:creationId xmlns:a16="http://schemas.microsoft.com/office/drawing/2014/main" id="{CDFC3EFA-549E-2103-3530-7F6815499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7441E-11F2-36E7-D707-395AACF9F770}"/>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331291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1945-E486-2F45-D63B-120C41E3F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0A8202-5DC4-7BA1-497C-3703644F80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E8582-6EED-AA3F-0D54-F1A6034767D4}"/>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15BD48D8-021C-8CC3-6ED8-D1B74AF9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F4CD5-201D-4FB2-9838-D93301B98F4F}"/>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1417207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9B27B-1E5A-419F-33CA-615B6A8533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EC6FA4-CBD9-BCD9-8229-4A8500F0EB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0053F-453B-31B6-9D55-91F4C155D32A}"/>
              </a:ext>
            </a:extLst>
          </p:cNvPr>
          <p:cNvSpPr>
            <a:spLocks noGrp="1"/>
          </p:cNvSpPr>
          <p:nvPr>
            <p:ph type="dt" sz="half" idx="10"/>
          </p:nvPr>
        </p:nvSpPr>
        <p:spPr/>
        <p:txBody>
          <a:body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9BA0960D-42F6-6522-F35D-6005953A4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73F5F-6255-3951-692E-66D636E07E47}"/>
              </a:ext>
            </a:extLst>
          </p:cNvPr>
          <p:cNvSpPr>
            <a:spLocks noGrp="1"/>
          </p:cNvSpPr>
          <p:nvPr>
            <p:ph type="sldNum" sz="quarter" idx="12"/>
          </p:nvPr>
        </p:nvSpPr>
        <p:spPr/>
        <p:txBody>
          <a:bodyPr/>
          <a:lstStyle/>
          <a:p>
            <a:fld id="{8F9E8AF3-53AD-4A51-8B58-C0C5E19915C1}" type="slidenum">
              <a:rPr lang="en-US" smtClean="0"/>
              <a:t>‹#›</a:t>
            </a:fld>
            <a:endParaRPr lang="en-US"/>
          </a:p>
        </p:txBody>
      </p:sp>
    </p:spTree>
    <p:extLst>
      <p:ext uri="{BB962C8B-B14F-4D97-AF65-F5344CB8AC3E}">
        <p14:creationId xmlns:p14="http://schemas.microsoft.com/office/powerpoint/2010/main" val="941291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5" name="Picture 4" descr="A picture containing text, envelope&#10;&#10;Description automatically generated">
            <a:extLst>
              <a:ext uri="{FF2B5EF4-FFF2-40B4-BE49-F238E27FC236}">
                <a16:creationId xmlns:a16="http://schemas.microsoft.com/office/drawing/2014/main" id="{CA45278A-7EA6-F84C-B6F0-05614C0D89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771404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6E37-81E5-EB4F-B67A-E975986D77D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951B7F2-F9B0-8C4B-999F-12CF65E67D90}"/>
              </a:ext>
            </a:extLst>
          </p:cNvPr>
          <p:cNvSpPr>
            <a:spLocks noGrp="1"/>
          </p:cNvSpPr>
          <p:nvPr>
            <p:ph type="ftr" sz="quarter" idx="11"/>
          </p:nvPr>
        </p:nvSpPr>
        <p:spPr>
          <a:xfrm>
            <a:off x="7498645" y="6357056"/>
            <a:ext cx="7315200" cy="365125"/>
          </a:xfrm>
        </p:spPr>
        <p:txBody>
          <a:bodyPr/>
          <a:lstStyle/>
          <a:p>
            <a:r>
              <a:rPr lang="en-US"/>
              <a:t>CONFIDENTIAL</a:t>
            </a:r>
          </a:p>
        </p:txBody>
      </p:sp>
      <p:sp>
        <p:nvSpPr>
          <p:cNvPr id="5" name="Slide Number Placeholder 4">
            <a:extLst>
              <a:ext uri="{FF2B5EF4-FFF2-40B4-BE49-F238E27FC236}">
                <a16:creationId xmlns:a16="http://schemas.microsoft.com/office/drawing/2014/main" id="{055941A7-CBAF-5548-9DD1-8C7E52CB6A15}"/>
              </a:ext>
            </a:extLst>
          </p:cNvPr>
          <p:cNvSpPr>
            <a:spLocks noGrp="1"/>
          </p:cNvSpPr>
          <p:nvPr>
            <p:ph type="sldNum" sz="quarter" idx="12"/>
          </p:nvPr>
        </p:nvSpPr>
        <p:spPr>
          <a:xfrm>
            <a:off x="9344378" y="6356350"/>
            <a:ext cx="2743200" cy="365125"/>
          </a:xfrm>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4104606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E8A6AFF-ACAF-3846-96A8-1A991E277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586409" y="436563"/>
            <a:ext cx="723568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586409" y="2916238"/>
            <a:ext cx="7235687" cy="6320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362720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E8A6AFF-ACAF-3846-96A8-1A991E277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586409" y="436563"/>
            <a:ext cx="723568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586409" y="2916238"/>
            <a:ext cx="7235687" cy="6320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98740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8996-3263-4D8B-9907-C8F767CE2F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1CFDA7-15D1-4581-9E1F-2717109823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7571A-AABC-4ED6-B3B5-30923E18B749}"/>
              </a:ext>
            </a:extLst>
          </p:cNvPr>
          <p:cNvSpPr>
            <a:spLocks noGrp="1"/>
          </p:cNvSpPr>
          <p:nvPr>
            <p:ph type="dt" sz="half" idx="10"/>
          </p:nvPr>
        </p:nvSpPr>
        <p:spPr/>
        <p:txBody>
          <a:bodyPr/>
          <a:lstStyle/>
          <a:p>
            <a:fld id="{E0E69281-1439-4096-AE0A-9460A58C26B1}" type="datetime1">
              <a:rPr lang="en-US" smtClean="0"/>
              <a:t>10/10/2025</a:t>
            </a:fld>
            <a:endParaRPr lang="en-US"/>
          </a:p>
        </p:txBody>
      </p:sp>
      <p:sp>
        <p:nvSpPr>
          <p:cNvPr id="5" name="Footer Placeholder 4">
            <a:extLst>
              <a:ext uri="{FF2B5EF4-FFF2-40B4-BE49-F238E27FC236}">
                <a16:creationId xmlns:a16="http://schemas.microsoft.com/office/drawing/2014/main" id="{62BE5D3E-7CBF-4965-BA56-D4BD1178E478}"/>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E7A8947D-1D9F-43A8-8380-0C628934FDA8}"/>
              </a:ext>
            </a:extLst>
          </p:cNvPr>
          <p:cNvSpPr>
            <a:spLocks noGrp="1"/>
          </p:cNvSpPr>
          <p:nvPr>
            <p:ph type="sldNum" sz="quarter" idx="12"/>
          </p:nvPr>
        </p:nvSpPr>
        <p:spPr/>
        <p:txBody>
          <a:bodyPr/>
          <a:lstStyle/>
          <a:p>
            <a:fld id="{B298EB23-9CB4-4F75-8EFD-DC4599D19089}" type="slidenum">
              <a:rPr lang="en-US" smtClean="0"/>
              <a:t>‹#›</a:t>
            </a:fld>
            <a:endParaRPr lang="en-US"/>
          </a:p>
        </p:txBody>
      </p:sp>
    </p:spTree>
    <p:extLst>
      <p:ext uri="{BB962C8B-B14F-4D97-AF65-F5344CB8AC3E}">
        <p14:creationId xmlns:p14="http://schemas.microsoft.com/office/powerpoint/2010/main" val="4093467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AF858A1-DF1A-AB4E-BBAA-573D94453B7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606287" y="997988"/>
            <a:ext cx="4104861" cy="2387600"/>
          </a:xfrm>
        </p:spPr>
        <p:txBody>
          <a:bodyPr anchor="b">
            <a:noAutofit/>
          </a:bodyPr>
          <a:lstStyle>
            <a:lvl1pPr algn="ctr">
              <a:defRPr sz="4400">
                <a:solidFill>
                  <a:srgbClr val="0092B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1540566" y="3472413"/>
            <a:ext cx="4104861" cy="632032"/>
          </a:xfrm>
        </p:spPr>
        <p:txBody>
          <a:bodyPr>
            <a:noAutofit/>
          </a:bodyPr>
          <a:lstStyle>
            <a:lvl1pPr marL="0" indent="0" algn="ctr">
              <a:buNone/>
              <a:defRPr sz="2000">
                <a:solidFill>
                  <a:schemeClr val="tx2">
                    <a:alpha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275813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5" name="Picture 4" descr="A picture containing text, envelope&#10;&#10;Description automatically generated">
            <a:extLst>
              <a:ext uri="{FF2B5EF4-FFF2-40B4-BE49-F238E27FC236}">
                <a16:creationId xmlns:a16="http://schemas.microsoft.com/office/drawing/2014/main" id="{CA45278A-7EA6-F84C-B6F0-05614C0D89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111729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C444A4E-EBC3-834F-AFF6-7F7F83829C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541628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C444A4E-EBC3-834F-AFF6-7F7F83829CA8}"/>
              </a:ext>
            </a:extLst>
          </p:cNvPr>
          <p:cNvPicPr>
            <a:picLocks noChangeAspect="1"/>
          </p:cNvPicPr>
          <p:nvPr userDrawn="1"/>
        </p:nvPicPr>
        <p:blipFill rotWithShape="1">
          <a:blip r:embed="rId2"/>
          <a:srcRect b="34872"/>
          <a:stretch/>
        </p:blipFill>
        <p:spPr>
          <a:xfrm>
            <a:off x="0" y="0"/>
            <a:ext cx="12192000" cy="4466492"/>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909CD820-3EE7-DC4F-B2EF-EECC5B45215E}"/>
              </a:ext>
            </a:extLst>
          </p:cNvPr>
          <p:cNvPicPr>
            <a:picLocks noChangeAspect="1"/>
          </p:cNvPicPr>
          <p:nvPr userDrawn="1"/>
        </p:nvPicPr>
        <p:blipFill rotWithShape="1">
          <a:blip r:embed="rId2"/>
          <a:srcRect t="65128"/>
          <a:stretch/>
        </p:blipFill>
        <p:spPr>
          <a:xfrm>
            <a:off x="0" y="4396154"/>
            <a:ext cx="12192000" cy="1746738"/>
          </a:xfrm>
          <a:prstGeom prst="rect">
            <a:avLst/>
          </a:prstGeom>
        </p:spPr>
      </p:pic>
      <p:pic>
        <p:nvPicPr>
          <p:cNvPr id="7" name="Picture 6" descr="Icon&#10;&#10;Description automatically generated">
            <a:extLst>
              <a:ext uri="{FF2B5EF4-FFF2-40B4-BE49-F238E27FC236}">
                <a16:creationId xmlns:a16="http://schemas.microsoft.com/office/drawing/2014/main" id="{27D4316A-86CE-EC49-9F00-E5FEDBBC424A}"/>
              </a:ext>
            </a:extLst>
          </p:cNvPr>
          <p:cNvPicPr>
            <a:picLocks noChangeAspect="1"/>
          </p:cNvPicPr>
          <p:nvPr userDrawn="1"/>
        </p:nvPicPr>
        <p:blipFill rotWithShape="1">
          <a:blip r:embed="rId2"/>
          <a:srcRect t="65128"/>
          <a:stretch/>
        </p:blipFill>
        <p:spPr>
          <a:xfrm>
            <a:off x="0" y="5753588"/>
            <a:ext cx="12192000" cy="1034074"/>
          </a:xfrm>
          <a:prstGeom prst="rect">
            <a:avLst/>
          </a:prstGeom>
        </p:spPr>
      </p:pic>
    </p:spTree>
    <p:extLst>
      <p:ext uri="{BB962C8B-B14F-4D97-AF65-F5344CB8AC3E}">
        <p14:creationId xmlns:p14="http://schemas.microsoft.com/office/powerpoint/2010/main" val="157183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3A06DA21-489E-CC48-9B90-32C5C45CA8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866613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pic>
        <p:nvPicPr>
          <p:cNvPr id="5" name="Picture 4" descr="Shape, funnel chart&#10;&#10;Description automatically generated">
            <a:extLst>
              <a:ext uri="{FF2B5EF4-FFF2-40B4-BE49-F238E27FC236}">
                <a16:creationId xmlns:a16="http://schemas.microsoft.com/office/drawing/2014/main" id="{17802C49-B6E7-0C45-B7A6-21B1266A9C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486200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Chart, funnel chart&#10;&#10;Description automatically generated">
            <a:extLst>
              <a:ext uri="{FF2B5EF4-FFF2-40B4-BE49-F238E27FC236}">
                <a16:creationId xmlns:a16="http://schemas.microsoft.com/office/drawing/2014/main" id="{642C65B6-2D15-3148-85E7-F298263470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891101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pic>
        <p:nvPicPr>
          <p:cNvPr id="10" name="Picture 9" descr="A picture containing text, computer, computer&#10;&#10;Description automatically generated">
            <a:extLst>
              <a:ext uri="{FF2B5EF4-FFF2-40B4-BE49-F238E27FC236}">
                <a16:creationId xmlns:a16="http://schemas.microsoft.com/office/drawing/2014/main" id="{2898E853-7326-AE4D-8019-214F54BE37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892672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5" name="Picture 4" descr="Shape, funnel chart&#10;&#10;Description automatically generated">
            <a:extLst>
              <a:ext uri="{FF2B5EF4-FFF2-40B4-BE49-F238E27FC236}">
                <a16:creationId xmlns:a16="http://schemas.microsoft.com/office/drawing/2014/main" id="{1C456DFE-D7F7-9A4A-9CE8-D3415E6FAE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101845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F05FBBF-2B38-FC40-B7C1-FEBA079A1C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17916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terior slide -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31E6E3-328F-284E-A104-56695E3C14B2}"/>
              </a:ext>
            </a:extLst>
          </p:cNvPr>
          <p:cNvSpPr/>
          <p:nvPr userDrawn="1"/>
        </p:nvSpPr>
        <p:spPr>
          <a:xfrm>
            <a:off x="0" y="-1"/>
            <a:ext cx="12192000" cy="128016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5C4CB30A-7522-D34C-A268-5EE8E1F79F9F}"/>
              </a:ext>
            </a:extLst>
          </p:cNvPr>
          <p:cNvPicPr>
            <a:picLocks noChangeAspect="1"/>
          </p:cNvPicPr>
          <p:nvPr userDrawn="1"/>
        </p:nvPicPr>
        <p:blipFill>
          <a:blip r:embed="rId2"/>
          <a:stretch>
            <a:fillRect/>
          </a:stretch>
        </p:blipFill>
        <p:spPr>
          <a:xfrm>
            <a:off x="10025717" y="26084"/>
            <a:ext cx="2166283" cy="1703516"/>
          </a:xfrm>
          <a:prstGeom prst="rect">
            <a:avLst/>
          </a:prstGeom>
        </p:spPr>
      </p:pic>
      <p:sp>
        <p:nvSpPr>
          <p:cNvPr id="14"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386009" y="317500"/>
            <a:ext cx="5529761" cy="775597"/>
          </a:xfrm>
        </p:spPr>
        <p:txBody>
          <a:bodyPr wrap="square" lIns="0" tIns="0" rIns="0" bIns="0">
            <a:spAutoFit/>
          </a:bodyPr>
          <a:lstStyle>
            <a:lvl1pPr marL="0" indent="0">
              <a:spcBef>
                <a:spcPts val="0"/>
              </a:spcBef>
              <a:buNone/>
              <a:defRPr sz="2800" b="0" i="0" baseline="0">
                <a:solidFill>
                  <a:schemeClr val="bg1"/>
                </a:solidFill>
                <a:latin typeface="Franklin Gothic Demi Cond" panose="020B0706030402020204" pitchFamily="34" charset="0"/>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dirty="0"/>
              <a:t>HEADLINE TO GO HERE- </a:t>
            </a:r>
            <a:br>
              <a:rPr lang="en-US" dirty="0"/>
            </a:br>
            <a:r>
              <a:rPr lang="en-US" dirty="0"/>
              <a:t>KEY TITLES IN ALL CAPS</a:t>
            </a:r>
          </a:p>
        </p:txBody>
      </p:sp>
      <p:sp>
        <p:nvSpPr>
          <p:cNvPr id="12" name="Content Placeholder 17">
            <a:extLst>
              <a:ext uri="{FF2B5EF4-FFF2-40B4-BE49-F238E27FC236}">
                <a16:creationId xmlns:a16="http://schemas.microsoft.com/office/drawing/2014/main" id="{4E925741-E998-F04B-900E-13BFA251C3F8}"/>
              </a:ext>
            </a:extLst>
          </p:cNvPr>
          <p:cNvSpPr>
            <a:spLocks noGrp="1"/>
          </p:cNvSpPr>
          <p:nvPr>
            <p:ph sz="quarter" idx="17" hasCustomPrompt="1"/>
          </p:nvPr>
        </p:nvSpPr>
        <p:spPr>
          <a:xfrm>
            <a:off x="386010" y="1747617"/>
            <a:ext cx="5529760" cy="1388072"/>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dirty="0"/>
              <a:t>Bullet point level 1 (font size 22)</a:t>
            </a:r>
          </a:p>
          <a:p>
            <a:pPr lvl="1"/>
            <a:r>
              <a:rPr lang="en-US" dirty="0"/>
              <a:t>Bullet point level 2 (font size 20)</a:t>
            </a:r>
          </a:p>
          <a:p>
            <a:pPr lvl="2"/>
            <a:r>
              <a:rPr lang="en-US" dirty="0"/>
              <a:t>Bullet point level 3 (font size 18)</a:t>
            </a:r>
          </a:p>
          <a:p>
            <a:pPr lvl="2"/>
            <a:endParaRPr lang="en-US" dirty="0"/>
          </a:p>
        </p:txBody>
      </p:sp>
      <p:sp>
        <p:nvSpPr>
          <p:cNvPr id="15" name="Content Placeholder 17">
            <a:extLst>
              <a:ext uri="{FF2B5EF4-FFF2-40B4-BE49-F238E27FC236}">
                <a16:creationId xmlns:a16="http://schemas.microsoft.com/office/drawing/2014/main" id="{4E925741-E998-F04B-900E-13BFA251C3F8}"/>
              </a:ext>
            </a:extLst>
          </p:cNvPr>
          <p:cNvSpPr>
            <a:spLocks noGrp="1"/>
          </p:cNvSpPr>
          <p:nvPr>
            <p:ph sz="quarter" idx="20" hasCustomPrompt="1"/>
          </p:nvPr>
        </p:nvSpPr>
        <p:spPr>
          <a:xfrm>
            <a:off x="6202017" y="1747617"/>
            <a:ext cx="5626706" cy="1388072"/>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dirty="0"/>
              <a:t>Bullet point level 1 (font size 22)</a:t>
            </a:r>
          </a:p>
          <a:p>
            <a:pPr lvl="1"/>
            <a:r>
              <a:rPr lang="en-US" dirty="0"/>
              <a:t>Bullet point level 2 (font size 20)</a:t>
            </a:r>
          </a:p>
          <a:p>
            <a:pPr lvl="2"/>
            <a:r>
              <a:rPr lang="en-US" dirty="0"/>
              <a:t>Bullet point level 3 (font size 18)</a:t>
            </a:r>
          </a:p>
          <a:p>
            <a:pPr lvl="2"/>
            <a:endParaRPr lang="en-US" dirty="0"/>
          </a:p>
        </p:txBody>
      </p:sp>
      <p:cxnSp>
        <p:nvCxnSpPr>
          <p:cNvPr id="13" name="Straight Connector 12"/>
          <p:cNvCxnSpPr/>
          <p:nvPr userDrawn="1"/>
        </p:nvCxnSpPr>
        <p:spPr>
          <a:xfrm flipH="1">
            <a:off x="386009" y="6168942"/>
            <a:ext cx="114427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640869" y="6489770"/>
            <a:ext cx="2271255" cy="276999"/>
          </a:xfrm>
          <a:prstGeom prst="rect">
            <a:avLst/>
          </a:prstGeom>
          <a:noFill/>
        </p:spPr>
        <p:txBody>
          <a:bodyPr wrap="square" rtlCol="0">
            <a:spAutoFit/>
          </a:bodyPr>
          <a:lstStyle/>
          <a:p>
            <a:pPr algn="r"/>
            <a:fld id="{55D4F5AC-3E1F-4870-AF23-E12E17724EB3}" type="slidenum">
              <a:rPr lang="en-US" sz="1200" smtClean="0">
                <a:solidFill>
                  <a:schemeClr val="tx1">
                    <a:lumMod val="65000"/>
                    <a:lumOff val="35000"/>
                  </a:schemeClr>
                </a:solidFill>
                <a:latin typeface="Oswald Medium" pitchFamily="2" charset="0"/>
              </a:rPr>
              <a:pPr algn="r"/>
              <a:t>‹#›</a:t>
            </a:fld>
            <a:endParaRPr lang="en-US" sz="1200" dirty="0">
              <a:solidFill>
                <a:schemeClr val="tx1">
                  <a:lumMod val="65000"/>
                  <a:lumOff val="35000"/>
                </a:schemeClr>
              </a:solidFill>
              <a:latin typeface="Oswald Medium" pitchFamily="2" charset="0"/>
            </a:endParaRPr>
          </a:p>
        </p:txBody>
      </p:sp>
      <p:pic>
        <p:nvPicPr>
          <p:cNvPr id="18" name="Picture 17">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
        <p:nvSpPr>
          <p:cNvPr id="11" name="TextBox 10">
            <a:extLst>
              <a:ext uri="{FF2B5EF4-FFF2-40B4-BE49-F238E27FC236}">
                <a16:creationId xmlns:a16="http://schemas.microsoft.com/office/drawing/2014/main" id="{1F3AC02C-8B20-9842-A3D6-80C6CA6FCBFD}"/>
              </a:ext>
            </a:extLst>
          </p:cNvPr>
          <p:cNvSpPr txBox="1"/>
          <p:nvPr userDrawn="1"/>
        </p:nvSpPr>
        <p:spPr>
          <a:xfrm>
            <a:off x="10297620" y="6528243"/>
            <a:ext cx="1370222" cy="200055"/>
          </a:xfrm>
          <a:prstGeom prst="rect">
            <a:avLst/>
          </a:prstGeom>
          <a:noFill/>
        </p:spPr>
        <p:txBody>
          <a:bodyPr wrap="square" lIns="0" tIns="0" rIns="0" bIns="0" rtlCol="0">
            <a:spAutoFit/>
          </a:bodyPr>
          <a:lstStyle/>
          <a:p>
            <a:r>
              <a:rPr lang="en-US" sz="1300" dirty="0">
                <a:solidFill>
                  <a:srgbClr val="FC4C02"/>
                </a:solidFill>
                <a:latin typeface="Oswald Medium" pitchFamily="2" charset="0"/>
              </a:rPr>
              <a:t>rarediseases.org</a:t>
            </a:r>
          </a:p>
        </p:txBody>
      </p:sp>
    </p:spTree>
    <p:extLst>
      <p:ext uri="{BB962C8B-B14F-4D97-AF65-F5344CB8AC3E}">
        <p14:creationId xmlns:p14="http://schemas.microsoft.com/office/powerpoint/2010/main" val="13394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96150DE-8E16-5741-A336-20C6F0CFE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488166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AF27EEC-C4AD-9F47-A5BB-84478EFE81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926601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71B6-EF93-7B42-B30D-D7076026F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E9BF0-E060-B149-877D-DE2E74AEEC2F}"/>
              </a:ext>
            </a:extLst>
          </p:cNvPr>
          <p:cNvSpPr>
            <a:spLocks noGrp="1"/>
          </p:cNvSpPr>
          <p:nvPr>
            <p:ph idx="1"/>
          </p:nvPr>
        </p:nvSpPr>
        <p:spPr/>
        <p:txBody>
          <a:bodyPr/>
          <a:lstStyle>
            <a:lvl2pPr>
              <a:buFont typeface="System Font Regular"/>
              <a:buChar char="⁃"/>
              <a:defRPr/>
            </a:lvl2pPr>
            <a:lvl3pPr>
              <a:buSzPct val="700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7609FE70-0631-1540-AD06-B4F413D07877}"/>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B3CCEA99-6A61-0A48-9C51-A612247F295F}"/>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559772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4013-4C5B-B942-A957-7C03F4469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52F08-4517-C14F-BDF1-756A2487DD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F748760-D54A-AC4B-811B-F097757B34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6" name="Footer Placeholder 5">
            <a:extLst>
              <a:ext uri="{FF2B5EF4-FFF2-40B4-BE49-F238E27FC236}">
                <a16:creationId xmlns:a16="http://schemas.microsoft.com/office/drawing/2014/main" id="{D2059AEB-CE09-9740-AC4C-CA82BF050AB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FCD93DC-8E0F-FC49-8BA8-0C8D51155B2D}"/>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305038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A401-5AA6-BC47-8847-6BBD7B10B0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868503-71EC-3048-B877-B45C811CEFDA}"/>
              </a:ext>
            </a:extLst>
          </p:cNvPr>
          <p:cNvSpPr>
            <a:spLocks noGrp="1"/>
          </p:cNvSpPr>
          <p:nvPr>
            <p:ph type="body" idx="1"/>
          </p:nvPr>
        </p:nvSpPr>
        <p:spPr>
          <a:xfrm>
            <a:off x="839788" y="1681163"/>
            <a:ext cx="5157787" cy="823912"/>
          </a:xfrm>
        </p:spPr>
        <p:txBody>
          <a:bodyPr anchor="b"/>
          <a:lstStyle>
            <a:lvl1pPr marL="0" indent="0">
              <a:buNone/>
              <a:defRPr sz="2400" b="1">
                <a:solidFill>
                  <a:srgbClr val="0092BC">
                    <a:alpha val="80000"/>
                  </a:srgb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4EDEC5-E046-2744-A4BA-31097C05F0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2921052-C6C1-D449-AB6A-A67270031C0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92BC">
                    <a:alpha val="80000"/>
                  </a:srgb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1131C-8F80-9F43-928D-0516900309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CE003D4B-2C2A-6A44-B620-8B65B052FF76}"/>
              </a:ext>
            </a:extLst>
          </p:cNvPr>
          <p:cNvSpPr>
            <a:spLocks noGrp="1"/>
          </p:cNvSpPr>
          <p:nvPr>
            <p:ph type="ftr" sz="quarter" idx="11"/>
          </p:nvPr>
        </p:nvSpPr>
        <p:spPr/>
        <p:txBody>
          <a:bodyPr/>
          <a:lstStyle/>
          <a:p>
            <a:r>
              <a:rPr lang="en-US"/>
              <a:t>CONFIDENTIAL</a:t>
            </a:r>
          </a:p>
        </p:txBody>
      </p:sp>
      <p:sp>
        <p:nvSpPr>
          <p:cNvPr id="9" name="Slide Number Placeholder 8">
            <a:extLst>
              <a:ext uri="{FF2B5EF4-FFF2-40B4-BE49-F238E27FC236}">
                <a16:creationId xmlns:a16="http://schemas.microsoft.com/office/drawing/2014/main" id="{E15F0AC3-5E2F-E449-AEB8-F8C48632E8A1}"/>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1090303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6E37-81E5-EB4F-B67A-E975986D77D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951B7F2-F9B0-8C4B-999F-12CF65E67D90}"/>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055941A7-CBAF-5548-9DD1-8C7E52CB6A15}"/>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732932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hank you - 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42042" cy="6886149"/>
          </a:xfrm>
          <a:prstGeom prst="rect">
            <a:avLst/>
          </a:prstGeom>
        </p:spPr>
      </p:pic>
      <p:cxnSp>
        <p:nvCxnSpPr>
          <p:cNvPr id="10" name="Straight Connector 9"/>
          <p:cNvCxnSpPr/>
          <p:nvPr userDrawn="1"/>
        </p:nvCxnSpPr>
        <p:spPr>
          <a:xfrm flipH="1">
            <a:off x="386009" y="6155294"/>
            <a:ext cx="114427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9640869" y="6489770"/>
            <a:ext cx="2271255" cy="276999"/>
          </a:xfrm>
          <a:prstGeom prst="rect">
            <a:avLst/>
          </a:prstGeom>
          <a:noFill/>
        </p:spPr>
        <p:txBody>
          <a:bodyPr wrap="square" rtlCol="0">
            <a:spAutoFit/>
          </a:bodyPr>
          <a:lstStyle/>
          <a:p>
            <a:pPr algn="r"/>
            <a:fld id="{55D4F5AC-3E1F-4870-AF23-E12E17724EB3}" type="slidenum">
              <a:rPr lang="en-US" sz="1200" smtClean="0">
                <a:solidFill>
                  <a:schemeClr val="bg1"/>
                </a:solidFill>
                <a:latin typeface="Oswald Medium" pitchFamily="2" charset="0"/>
              </a:rPr>
              <a:pPr algn="r"/>
              <a:t>‹#›</a:t>
            </a:fld>
            <a:endParaRPr lang="en-US" sz="1200">
              <a:solidFill>
                <a:schemeClr val="bg1"/>
              </a:solidFill>
              <a:latin typeface="Oswald Medium" pitchFamily="2" charset="0"/>
            </a:endParaRPr>
          </a:p>
        </p:txBody>
      </p:sp>
      <p:sp>
        <p:nvSpPr>
          <p:cNvPr id="12" name="TextBox 11">
            <a:extLst>
              <a:ext uri="{FF2B5EF4-FFF2-40B4-BE49-F238E27FC236}">
                <a16:creationId xmlns:a16="http://schemas.microsoft.com/office/drawing/2014/main" id="{1F3AC02C-8B20-9842-A3D6-80C6CA6FCBFD}"/>
              </a:ext>
            </a:extLst>
          </p:cNvPr>
          <p:cNvSpPr txBox="1"/>
          <p:nvPr userDrawn="1"/>
        </p:nvSpPr>
        <p:spPr>
          <a:xfrm>
            <a:off x="10271489" y="6528243"/>
            <a:ext cx="1370222" cy="200055"/>
          </a:xfrm>
          <a:prstGeom prst="rect">
            <a:avLst/>
          </a:prstGeom>
          <a:noFill/>
        </p:spPr>
        <p:txBody>
          <a:bodyPr wrap="square" lIns="0" tIns="0" rIns="0" bIns="0" rtlCol="0">
            <a:spAutoFit/>
          </a:bodyPr>
          <a:lstStyle/>
          <a:p>
            <a:r>
              <a:rPr lang="en-US" sz="1300">
                <a:solidFill>
                  <a:schemeClr val="bg1"/>
                </a:solidFill>
                <a:latin typeface="Oswald Medium" pitchFamily="2" charset="0"/>
              </a:rPr>
              <a:t>rarediseases.org</a:t>
            </a:r>
          </a:p>
        </p:txBody>
      </p:sp>
      <p:sp>
        <p:nvSpPr>
          <p:cNvPr id="16" name="Content Placeholder 17">
            <a:extLst>
              <a:ext uri="{FF2B5EF4-FFF2-40B4-BE49-F238E27FC236}">
                <a16:creationId xmlns:a16="http://schemas.microsoft.com/office/drawing/2014/main" id="{4E925741-E998-F04B-900E-13BFA251C3F8}"/>
              </a:ext>
            </a:extLst>
          </p:cNvPr>
          <p:cNvSpPr>
            <a:spLocks noGrp="1"/>
          </p:cNvSpPr>
          <p:nvPr>
            <p:ph sz="quarter" idx="20" hasCustomPrompt="1"/>
          </p:nvPr>
        </p:nvSpPr>
        <p:spPr>
          <a:xfrm>
            <a:off x="365539" y="3973126"/>
            <a:ext cx="3959749" cy="1218795"/>
          </a:xfrm>
        </p:spPr>
        <p:txBody>
          <a:bodyPr wrap="square"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aseline="0">
                <a:solidFill>
                  <a:schemeClr val="bg1"/>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Contact info for speaker to go here if needed or delete the text box if used as the end of the overall presentation</a:t>
            </a:r>
          </a:p>
        </p:txBody>
      </p:sp>
      <p:pic>
        <p:nvPicPr>
          <p:cNvPr id="13" name="Picture 12">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306207"/>
            <a:ext cx="1246088" cy="427333"/>
          </a:xfrm>
          <a:prstGeom prst="rect">
            <a:avLst/>
          </a:prstGeom>
        </p:spPr>
      </p:pic>
    </p:spTree>
    <p:extLst>
      <p:ext uri="{BB962C8B-B14F-4D97-AF65-F5344CB8AC3E}">
        <p14:creationId xmlns:p14="http://schemas.microsoft.com/office/powerpoint/2010/main" val="33855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766E842-F011-9E4D-9103-1E800A22E8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473" y="310329"/>
            <a:ext cx="2990475" cy="1025552"/>
          </a:xfrm>
          <a:prstGeom prst="rect">
            <a:avLst/>
          </a:prstGeom>
        </p:spPr>
      </p:pic>
      <p:sp>
        <p:nvSpPr>
          <p:cNvPr id="9" name="Text Placeholder 35">
            <a:extLst>
              <a:ext uri="{FF2B5EF4-FFF2-40B4-BE49-F238E27FC236}">
                <a16:creationId xmlns:a16="http://schemas.microsoft.com/office/drawing/2014/main" id="{EF712E79-059E-1E4E-B09A-82B05C068FA6}"/>
              </a:ext>
            </a:extLst>
          </p:cNvPr>
          <p:cNvSpPr>
            <a:spLocks noGrp="1"/>
          </p:cNvSpPr>
          <p:nvPr>
            <p:ph type="body" sz="quarter" idx="13" hasCustomPrompt="1"/>
          </p:nvPr>
        </p:nvSpPr>
        <p:spPr>
          <a:xfrm>
            <a:off x="371890" y="2845016"/>
            <a:ext cx="6659563" cy="1424962"/>
          </a:xfrm>
        </p:spPr>
        <p:txBody>
          <a:bodyPr lIns="0" tIns="0" rIns="0" bIns="0"/>
          <a:lstStyle>
            <a:lvl1pPr marL="0" indent="0">
              <a:lnSpc>
                <a:spcPts val="4700"/>
              </a:lnSpc>
              <a:spcBef>
                <a:spcPts val="0"/>
              </a:spcBef>
              <a:buNone/>
              <a:defRPr sz="5000" b="0" i="0" baseline="0">
                <a:solidFill>
                  <a:schemeClr val="bg1"/>
                </a:solidFill>
                <a:latin typeface="Franklin Gothic Demi Cond" panose="020B0706030402020204" pitchFamily="34" charset="0"/>
              </a:defRPr>
            </a:lvl1pPr>
            <a:lvl2pPr>
              <a:buNone/>
              <a:defRPr sz="5000">
                <a:solidFill>
                  <a:schemeClr val="bg1"/>
                </a:solidFill>
                <a:latin typeface="Oswald" pitchFamily="2" charset="77"/>
              </a:defRPr>
            </a:lvl2pPr>
            <a:lvl3pPr>
              <a:buNone/>
              <a:defRPr sz="5000">
                <a:solidFill>
                  <a:schemeClr val="bg1"/>
                </a:solidFill>
                <a:latin typeface="Oswald" pitchFamily="2" charset="77"/>
              </a:defRPr>
            </a:lvl3pPr>
            <a:lvl4pPr>
              <a:buNone/>
              <a:defRPr sz="5000">
                <a:solidFill>
                  <a:schemeClr val="bg1"/>
                </a:solidFill>
                <a:latin typeface="Oswald" pitchFamily="2" charset="77"/>
              </a:defRPr>
            </a:lvl4pPr>
            <a:lvl5pPr>
              <a:buNone/>
              <a:defRPr sz="5000">
                <a:solidFill>
                  <a:schemeClr val="bg1"/>
                </a:solidFill>
                <a:latin typeface="Oswald" pitchFamily="2" charset="77"/>
              </a:defRPr>
            </a:lvl5pPr>
          </a:lstStyle>
          <a:p>
            <a:pPr lvl="0"/>
            <a:r>
              <a:rPr lang="en-US"/>
              <a:t>CLICK TO EDIT TITLE </a:t>
            </a:r>
            <a:br>
              <a:rPr lang="en-US"/>
            </a:br>
            <a:r>
              <a:rPr lang="en-US"/>
              <a:t>USE ALL CAPS HERE </a:t>
            </a:r>
          </a:p>
        </p:txBody>
      </p:sp>
      <p:sp>
        <p:nvSpPr>
          <p:cNvPr id="10" name="Content Placeholder 17">
            <a:extLst>
              <a:ext uri="{FF2B5EF4-FFF2-40B4-BE49-F238E27FC236}">
                <a16:creationId xmlns:a16="http://schemas.microsoft.com/office/drawing/2014/main" id="{4E925741-E998-F04B-900E-13BFA251C3F8}"/>
              </a:ext>
            </a:extLst>
          </p:cNvPr>
          <p:cNvSpPr>
            <a:spLocks noGrp="1"/>
          </p:cNvSpPr>
          <p:nvPr>
            <p:ph sz="quarter" idx="17" hasCustomPrompt="1"/>
          </p:nvPr>
        </p:nvSpPr>
        <p:spPr>
          <a:xfrm>
            <a:off x="371890" y="4405255"/>
            <a:ext cx="5326063" cy="304699"/>
          </a:xfrm>
        </p:spPr>
        <p:txBody>
          <a:bodyPr lIns="0" tIns="0" rIns="0" bIns="0">
            <a:spAutoFit/>
          </a:bodyPr>
          <a:lstStyle>
            <a:lvl1pPr marL="0" indent="0">
              <a:buNone/>
              <a:defRPr sz="2200">
                <a:solidFill>
                  <a:schemeClr val="bg1"/>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Click to edit speaker/presenter name</a:t>
            </a:r>
          </a:p>
        </p:txBody>
      </p:sp>
      <p:sp>
        <p:nvSpPr>
          <p:cNvPr id="11" name="TextBox 10"/>
          <p:cNvSpPr txBox="1"/>
          <p:nvPr userDrawn="1"/>
        </p:nvSpPr>
        <p:spPr>
          <a:xfrm>
            <a:off x="6225872" y="6219888"/>
            <a:ext cx="5535001" cy="338554"/>
          </a:xfrm>
          <a:prstGeom prst="rect">
            <a:avLst/>
          </a:prstGeom>
          <a:noFill/>
        </p:spPr>
        <p:txBody>
          <a:bodyPr wrap="square" rtlCol="0">
            <a:spAutoFit/>
          </a:bodyPr>
          <a:lstStyle/>
          <a:p>
            <a:pPr lvl="0" algn="r"/>
            <a:r>
              <a:rPr lang="en-US" sz="1600">
                <a:solidFill>
                  <a:schemeClr val="bg1"/>
                </a:solidFill>
              </a:rPr>
              <a:t>National Organization for Rare Disorders  |  rarediseases.org</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5588" y="4721429"/>
            <a:ext cx="3235869" cy="2533656"/>
          </a:xfrm>
          <a:prstGeom prst="rect">
            <a:avLst/>
          </a:prstGeom>
        </p:spPr>
      </p:pic>
    </p:spTree>
    <p:extLst>
      <p:ext uri="{BB962C8B-B14F-4D97-AF65-F5344CB8AC3E}">
        <p14:creationId xmlns:p14="http://schemas.microsoft.com/office/powerpoint/2010/main" val="13223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14" y="0"/>
            <a:ext cx="12258606" cy="6895466"/>
          </a:xfrm>
          <a:prstGeom prst="rect">
            <a:avLst/>
          </a:prstGeom>
        </p:spPr>
      </p:pic>
      <p:cxnSp>
        <p:nvCxnSpPr>
          <p:cNvPr id="12" name="Straight Connector 11"/>
          <p:cNvCxnSpPr/>
          <p:nvPr userDrawn="1"/>
        </p:nvCxnSpPr>
        <p:spPr>
          <a:xfrm flipH="1">
            <a:off x="386009" y="6168942"/>
            <a:ext cx="5721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86009" y="1764099"/>
            <a:ext cx="5513859" cy="2677656"/>
          </a:xfrm>
          <a:prstGeom prst="rect">
            <a:avLst/>
          </a:prstGeom>
          <a:noFill/>
        </p:spPr>
        <p:txBody>
          <a:bodyPr wrap="square" rtlCol="0">
            <a:spAutoFit/>
          </a:bodyPr>
          <a:lstStyle/>
          <a:p>
            <a:r>
              <a:rPr lang="en-US" sz="2100">
                <a:solidFill>
                  <a:schemeClr val="tx1">
                    <a:lumMod val="65000"/>
                    <a:lumOff val="35000"/>
                  </a:schemeClr>
                </a:solidFill>
              </a:rPr>
              <a:t>NORD, a 501(c)(3) organization, is a patient advocacy organization dedicated to individuals with rare diseases and the organizations that serve them.</a:t>
            </a:r>
            <a:r>
              <a:rPr lang="en-US" sz="2100" baseline="0">
                <a:solidFill>
                  <a:schemeClr val="tx1">
                    <a:lumMod val="65000"/>
                    <a:lumOff val="35000"/>
                  </a:schemeClr>
                </a:solidFill>
              </a:rPr>
              <a:t> </a:t>
            </a:r>
            <a:r>
              <a:rPr lang="en-US" sz="2100">
                <a:solidFill>
                  <a:schemeClr val="tx1">
                    <a:lumMod val="65000"/>
                    <a:lumOff val="35000"/>
                  </a:schemeClr>
                </a:solidFill>
              </a:rPr>
              <a:t>NORD, along with its more than </a:t>
            </a:r>
            <a:br>
              <a:rPr lang="en-US" sz="2100">
                <a:solidFill>
                  <a:schemeClr val="tx1">
                    <a:lumMod val="65000"/>
                    <a:lumOff val="35000"/>
                  </a:schemeClr>
                </a:solidFill>
              </a:rPr>
            </a:br>
            <a:r>
              <a:rPr lang="en-US" sz="2100">
                <a:solidFill>
                  <a:schemeClr val="tx1">
                    <a:lumMod val="65000"/>
                    <a:lumOff val="35000"/>
                  </a:schemeClr>
                </a:solidFill>
              </a:rPr>
              <a:t>330 patient organization members, is committed to the identification, treatment, and cure of rare disorders through programs of education, advocacy, research, and patient services.</a:t>
            </a:r>
          </a:p>
        </p:txBody>
      </p:sp>
      <p:cxnSp>
        <p:nvCxnSpPr>
          <p:cNvPr id="19" name="Straight Connector 18"/>
          <p:cNvCxnSpPr/>
          <p:nvPr userDrawn="1"/>
        </p:nvCxnSpPr>
        <p:spPr>
          <a:xfrm flipH="1">
            <a:off x="6107359" y="6175766"/>
            <a:ext cx="57213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86009" y="248376"/>
            <a:ext cx="5323028" cy="628377"/>
          </a:xfrm>
          <a:prstGeom prst="rect">
            <a:avLst/>
          </a:prstGeom>
          <a:noFill/>
        </p:spPr>
        <p:txBody>
          <a:bodyPr wrap="square" rtlCol="0">
            <a:spAutoFit/>
          </a:bodyPr>
          <a:lstStyle/>
          <a:p>
            <a:pPr>
              <a:lnSpc>
                <a:spcPts val="4700"/>
              </a:lnSpc>
            </a:pPr>
            <a:r>
              <a:rPr lang="en-US" sz="2800" b="0">
                <a:solidFill>
                  <a:schemeClr val="tx1">
                    <a:lumMod val="65000"/>
                    <a:lumOff val="35000"/>
                  </a:schemeClr>
                </a:solidFill>
                <a:latin typeface="Franklin Gothic Demi Cond" panose="020B0706030402020204" pitchFamily="34" charset="0"/>
              </a:rPr>
              <a:t>NORD</a:t>
            </a:r>
            <a:r>
              <a:rPr lang="en-US" sz="2800" b="0" baseline="30000">
                <a:solidFill>
                  <a:schemeClr val="tx1">
                    <a:lumMod val="65000"/>
                    <a:lumOff val="35000"/>
                  </a:schemeClr>
                </a:solidFill>
                <a:latin typeface="Franklin Gothic Demi Cond" panose="020B0706030402020204" pitchFamily="34" charset="0"/>
              </a:rPr>
              <a:t>®</a:t>
            </a:r>
            <a:r>
              <a:rPr lang="en-US" sz="2800" b="0">
                <a:solidFill>
                  <a:schemeClr val="tx1">
                    <a:lumMod val="65000"/>
                    <a:lumOff val="35000"/>
                  </a:schemeClr>
                </a:solidFill>
                <a:latin typeface="Franklin Gothic Demi Cond" panose="020B0706030402020204" pitchFamily="34" charset="0"/>
              </a:rPr>
              <a:t> MISSION STATEMENT</a:t>
            </a:r>
          </a:p>
        </p:txBody>
      </p:sp>
      <p:pic>
        <p:nvPicPr>
          <p:cNvPr id="11" name="Picture 10">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
        <p:nvSpPr>
          <p:cNvPr id="13" name="TextBox 12">
            <a:extLst>
              <a:ext uri="{FF2B5EF4-FFF2-40B4-BE49-F238E27FC236}">
                <a16:creationId xmlns:a16="http://schemas.microsoft.com/office/drawing/2014/main" id="{1F3AC02C-8B20-9842-A3D6-80C6CA6FCBFD}"/>
              </a:ext>
            </a:extLst>
          </p:cNvPr>
          <p:cNvSpPr txBox="1"/>
          <p:nvPr userDrawn="1"/>
        </p:nvSpPr>
        <p:spPr>
          <a:xfrm>
            <a:off x="10256037" y="6528243"/>
            <a:ext cx="1370222" cy="200055"/>
          </a:xfrm>
          <a:prstGeom prst="rect">
            <a:avLst/>
          </a:prstGeom>
          <a:noFill/>
        </p:spPr>
        <p:txBody>
          <a:bodyPr wrap="square" lIns="0" tIns="0" rIns="0" bIns="0" rtlCol="0">
            <a:spAutoFit/>
          </a:bodyPr>
          <a:lstStyle/>
          <a:p>
            <a:r>
              <a:rPr lang="en-US" sz="1300">
                <a:solidFill>
                  <a:schemeClr val="bg1"/>
                </a:solidFill>
                <a:latin typeface="Oswald Medium" pitchFamily="2" charset="0"/>
              </a:rPr>
              <a:t>rarediseases.org</a:t>
            </a:r>
          </a:p>
        </p:txBody>
      </p:sp>
      <p:sp>
        <p:nvSpPr>
          <p:cNvPr id="14" name="TextBox 13"/>
          <p:cNvSpPr txBox="1"/>
          <p:nvPr userDrawn="1"/>
        </p:nvSpPr>
        <p:spPr>
          <a:xfrm>
            <a:off x="11373633" y="6489771"/>
            <a:ext cx="538491" cy="276999"/>
          </a:xfrm>
          <a:prstGeom prst="rect">
            <a:avLst/>
          </a:prstGeom>
          <a:noFill/>
        </p:spPr>
        <p:txBody>
          <a:bodyPr wrap="square" rtlCol="0">
            <a:spAutoFit/>
          </a:bodyPr>
          <a:lstStyle/>
          <a:p>
            <a:pPr algn="r"/>
            <a:fld id="{55D4F5AC-3E1F-4870-AF23-E12E17724EB3}" type="slidenum">
              <a:rPr lang="en-US" sz="1200" smtClean="0">
                <a:solidFill>
                  <a:schemeClr val="bg1"/>
                </a:solidFill>
                <a:latin typeface="Oswald Medium" pitchFamily="2" charset="0"/>
              </a:rPr>
              <a:pPr algn="r"/>
              <a:t>‹#›</a:t>
            </a:fld>
            <a:endParaRPr lang="en-US" sz="1200">
              <a:solidFill>
                <a:schemeClr val="bg1"/>
              </a:solidFill>
              <a:latin typeface="Oswald Medium" pitchFamily="2" charset="0"/>
            </a:endParaRPr>
          </a:p>
        </p:txBody>
      </p:sp>
    </p:spTree>
    <p:extLst>
      <p:ext uri="{BB962C8B-B14F-4D97-AF65-F5344CB8AC3E}">
        <p14:creationId xmlns:p14="http://schemas.microsoft.com/office/powerpoint/2010/main" val="4199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31E6E3-328F-284E-A104-56695E3C14B2}"/>
              </a:ext>
            </a:extLst>
          </p:cNvPr>
          <p:cNvSpPr/>
          <p:nvPr userDrawn="1"/>
        </p:nvSpPr>
        <p:spPr>
          <a:xfrm>
            <a:off x="0" y="-1"/>
            <a:ext cx="12192000" cy="128016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5C4CB30A-7522-D34C-A268-5EE8E1F79F9F}"/>
              </a:ext>
            </a:extLst>
          </p:cNvPr>
          <p:cNvPicPr>
            <a:picLocks noChangeAspect="1"/>
          </p:cNvPicPr>
          <p:nvPr userDrawn="1"/>
        </p:nvPicPr>
        <p:blipFill>
          <a:blip r:embed="rId2"/>
          <a:stretch>
            <a:fillRect/>
          </a:stretch>
        </p:blipFill>
        <p:spPr>
          <a:xfrm>
            <a:off x="10025717" y="26084"/>
            <a:ext cx="2166283" cy="1703516"/>
          </a:xfrm>
          <a:prstGeom prst="rect">
            <a:avLst/>
          </a:prstGeom>
        </p:spPr>
      </p:pic>
      <p:cxnSp>
        <p:nvCxnSpPr>
          <p:cNvPr id="10" name="Straight Connector 9"/>
          <p:cNvCxnSpPr/>
          <p:nvPr userDrawn="1"/>
        </p:nvCxnSpPr>
        <p:spPr>
          <a:xfrm flipH="1">
            <a:off x="386009" y="6168942"/>
            <a:ext cx="114427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386009" y="317500"/>
            <a:ext cx="5513859" cy="775597"/>
          </a:xfrm>
        </p:spPr>
        <p:txBody>
          <a:bodyPr wrap="square" lIns="0" tIns="0" rIns="0" bIns="0">
            <a:spAutoFit/>
          </a:bodyPr>
          <a:lstStyle>
            <a:lvl1pPr marL="0" indent="0">
              <a:spcBef>
                <a:spcPts val="0"/>
              </a:spcBef>
              <a:buNone/>
              <a:defRPr sz="2800" b="0" i="0" baseline="0">
                <a:solidFill>
                  <a:schemeClr val="bg1"/>
                </a:solidFill>
                <a:latin typeface="Franklin Gothic Demi Cond" panose="020B0706030402020204" pitchFamily="34" charset="0"/>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a:t>TRANSITION SLIDE TO BE USED AT THE END OF ONE SPEAKER’S PRESENTATION</a:t>
            </a:r>
          </a:p>
        </p:txBody>
      </p:sp>
      <p:sp>
        <p:nvSpPr>
          <p:cNvPr id="16" name="Picture Placeholder 15"/>
          <p:cNvSpPr>
            <a:spLocks noGrp="1"/>
          </p:cNvSpPr>
          <p:nvPr>
            <p:ph type="pic" sz="quarter" idx="20" hasCustomPrompt="1"/>
          </p:nvPr>
        </p:nvSpPr>
        <p:spPr>
          <a:xfrm>
            <a:off x="386009" y="1729600"/>
            <a:ext cx="2397125" cy="2397125"/>
          </a:xfrm>
        </p:spPr>
        <p:txBody>
          <a:bodyPr>
            <a:normAutofit/>
          </a:bodyPr>
          <a:lstStyle>
            <a:lvl1pPr marL="0" indent="0">
              <a:buNone/>
              <a:defRPr sz="2400">
                <a:solidFill>
                  <a:schemeClr val="tx1">
                    <a:lumMod val="65000"/>
                    <a:lumOff val="35000"/>
                  </a:schemeClr>
                </a:solidFill>
              </a:defRPr>
            </a:lvl1pPr>
          </a:lstStyle>
          <a:p>
            <a:r>
              <a:rPr lang="en-US"/>
              <a:t>Speaker 1 photo to go here</a:t>
            </a:r>
          </a:p>
        </p:txBody>
      </p:sp>
      <p:sp>
        <p:nvSpPr>
          <p:cNvPr id="21" name="Text Placeholder 20"/>
          <p:cNvSpPr>
            <a:spLocks noGrp="1"/>
          </p:cNvSpPr>
          <p:nvPr>
            <p:ph type="body" sz="quarter" idx="24" hasCustomPrompt="1"/>
          </p:nvPr>
        </p:nvSpPr>
        <p:spPr>
          <a:xfrm>
            <a:off x="3012958" y="1729600"/>
            <a:ext cx="2397372" cy="1699784"/>
          </a:xfrm>
        </p:spPr>
        <p:txBody>
          <a:bodyPr>
            <a:noAutofit/>
          </a:bodyPr>
          <a:lstStyle>
            <a:lvl1pPr marL="0" indent="0">
              <a:buNone/>
              <a:defRPr sz="1800" b="0" baseline="0">
                <a:solidFill>
                  <a:schemeClr val="tx1">
                    <a:lumMod val="65000"/>
                    <a:lumOff val="35000"/>
                  </a:schemeClr>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Name and title to go here. Use commas between name and title</a:t>
            </a:r>
          </a:p>
        </p:txBody>
      </p:sp>
      <p:sp>
        <p:nvSpPr>
          <p:cNvPr id="20" name="TextBox 19">
            <a:extLst>
              <a:ext uri="{FF2B5EF4-FFF2-40B4-BE49-F238E27FC236}">
                <a16:creationId xmlns:a16="http://schemas.microsoft.com/office/drawing/2014/main" id="{1F3AC02C-8B20-9842-A3D6-80C6CA6FCBFD}"/>
              </a:ext>
            </a:extLst>
          </p:cNvPr>
          <p:cNvSpPr txBox="1"/>
          <p:nvPr userDrawn="1"/>
        </p:nvSpPr>
        <p:spPr>
          <a:xfrm>
            <a:off x="10297620" y="6528243"/>
            <a:ext cx="1370222" cy="200055"/>
          </a:xfrm>
          <a:prstGeom prst="rect">
            <a:avLst/>
          </a:prstGeom>
          <a:noFill/>
        </p:spPr>
        <p:txBody>
          <a:bodyPr wrap="square" lIns="0" tIns="0" rIns="0" bIns="0" rtlCol="0">
            <a:spAutoFit/>
          </a:bodyPr>
          <a:lstStyle/>
          <a:p>
            <a:r>
              <a:rPr lang="en-US" sz="1300">
                <a:solidFill>
                  <a:srgbClr val="FC4C02"/>
                </a:solidFill>
                <a:latin typeface="Oswald Medium" pitchFamily="2" charset="0"/>
              </a:rPr>
              <a:t>rarediseases.org</a:t>
            </a:r>
          </a:p>
        </p:txBody>
      </p:sp>
      <p:sp>
        <p:nvSpPr>
          <p:cNvPr id="25" name="TextBox 24"/>
          <p:cNvSpPr txBox="1"/>
          <p:nvPr userDrawn="1"/>
        </p:nvSpPr>
        <p:spPr>
          <a:xfrm>
            <a:off x="11022904" y="6489771"/>
            <a:ext cx="889220" cy="276999"/>
          </a:xfrm>
          <a:prstGeom prst="rect">
            <a:avLst/>
          </a:prstGeom>
          <a:noFill/>
        </p:spPr>
        <p:txBody>
          <a:bodyPr wrap="square" rtlCol="0">
            <a:spAutoFit/>
          </a:bodyPr>
          <a:lstStyle/>
          <a:p>
            <a:pPr algn="r"/>
            <a:fld id="{55D4F5AC-3E1F-4870-AF23-E12E17724EB3}" type="slidenum">
              <a:rPr lang="en-US" sz="1200" smtClean="0">
                <a:solidFill>
                  <a:schemeClr val="tx1">
                    <a:lumMod val="65000"/>
                    <a:lumOff val="35000"/>
                  </a:schemeClr>
                </a:solidFill>
                <a:latin typeface="Oswald Medium" pitchFamily="2" charset="0"/>
              </a:rPr>
              <a:pPr algn="r"/>
              <a:t>‹#›</a:t>
            </a:fld>
            <a:endParaRPr lang="en-US" sz="1200">
              <a:solidFill>
                <a:schemeClr val="tx1">
                  <a:lumMod val="65000"/>
                  <a:lumOff val="35000"/>
                </a:schemeClr>
              </a:solidFill>
              <a:latin typeface="Oswald Medium" pitchFamily="2" charset="0"/>
            </a:endParaRPr>
          </a:p>
        </p:txBody>
      </p:sp>
      <p:pic>
        <p:nvPicPr>
          <p:cNvPr id="11" name="Picture 10">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Tree>
    <p:extLst>
      <p:ext uri="{BB962C8B-B14F-4D97-AF65-F5344CB8AC3E}">
        <p14:creationId xmlns:p14="http://schemas.microsoft.com/office/powerpoint/2010/main" val="52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2 Colum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932EE9A-664C-4228-C2E4-71EB46184FCF}"/>
              </a:ext>
            </a:extLst>
          </p:cNvPr>
          <p:cNvPicPr>
            <a:picLocks noChangeAspect="1"/>
          </p:cNvPicPr>
          <p:nvPr userDrawn="1"/>
        </p:nvPicPr>
        <p:blipFill>
          <a:blip r:embed="rId2"/>
          <a:stretch>
            <a:fillRect/>
          </a:stretch>
        </p:blipFill>
        <p:spPr>
          <a:xfrm>
            <a:off x="3048" y="0"/>
            <a:ext cx="12188952" cy="6856286"/>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dirty="0"/>
              <a:t>CONTENT SLIDE BULLETED TEXT</a:t>
            </a:r>
          </a:p>
        </p:txBody>
      </p:sp>
      <p:sp>
        <p:nvSpPr>
          <p:cNvPr id="3" name="Slide Number Placeholder 5">
            <a:extLst>
              <a:ext uri="{FF2B5EF4-FFF2-40B4-BE49-F238E27FC236}">
                <a16:creationId xmlns:a16="http://schemas.microsoft.com/office/drawing/2014/main" id="{99CEF595-FB71-E13E-E300-FF815AC47600}"/>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rgbClr val="5B6670"/>
                </a:solidFill>
                <a:latin typeface="Arial" panose="020B0604020202020204" pitchFamily="34" charset="0"/>
                <a:cs typeface="Arial" panose="020B0604020202020204" pitchFamily="34" charset="0"/>
              </a:rPr>
              <a:pPr algn="r"/>
              <a:t>‹#›</a:t>
            </a:fld>
            <a:endParaRPr lang="en-US" sz="1200" b="0" dirty="0">
              <a:solidFill>
                <a:srgbClr val="5B667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35F7D3C-F460-DDC6-38D7-45596F7BD1F5}"/>
              </a:ext>
            </a:extLst>
          </p:cNvPr>
          <p:cNvSpPr>
            <a:spLocks noGrp="1"/>
          </p:cNvSpPr>
          <p:nvPr>
            <p:ph type="body" sz="quarter" idx="10" hasCustomPrompt="1"/>
          </p:nvPr>
        </p:nvSpPr>
        <p:spPr>
          <a:xfrm>
            <a:off x="341313" y="1318226"/>
            <a:ext cx="558240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
        <p:nvSpPr>
          <p:cNvPr id="12" name="Text Placeholder 8">
            <a:extLst>
              <a:ext uri="{FF2B5EF4-FFF2-40B4-BE49-F238E27FC236}">
                <a16:creationId xmlns:a16="http://schemas.microsoft.com/office/drawing/2014/main" id="{08B9CC74-6394-BE16-F3A4-FA3033B8E3C6}"/>
              </a:ext>
            </a:extLst>
          </p:cNvPr>
          <p:cNvSpPr>
            <a:spLocks noGrp="1"/>
          </p:cNvSpPr>
          <p:nvPr>
            <p:ph type="body" sz="quarter" idx="11" hasCustomPrompt="1"/>
          </p:nvPr>
        </p:nvSpPr>
        <p:spPr>
          <a:xfrm>
            <a:off x="6283507" y="1318226"/>
            <a:ext cx="558247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Tree>
    <p:extLst>
      <p:ext uri="{BB962C8B-B14F-4D97-AF65-F5344CB8AC3E}">
        <p14:creationId xmlns:p14="http://schemas.microsoft.com/office/powerpoint/2010/main" val="1220425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rtner organization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31E6E3-328F-284E-A104-56695E3C14B2}"/>
              </a:ext>
            </a:extLst>
          </p:cNvPr>
          <p:cNvSpPr/>
          <p:nvPr userDrawn="1"/>
        </p:nvSpPr>
        <p:spPr>
          <a:xfrm>
            <a:off x="0" y="-1"/>
            <a:ext cx="12192000" cy="128016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5C4CB30A-7522-D34C-A268-5EE8E1F79F9F}"/>
              </a:ext>
            </a:extLst>
          </p:cNvPr>
          <p:cNvPicPr>
            <a:picLocks noChangeAspect="1"/>
          </p:cNvPicPr>
          <p:nvPr userDrawn="1"/>
        </p:nvPicPr>
        <p:blipFill>
          <a:blip r:embed="rId2"/>
          <a:stretch>
            <a:fillRect/>
          </a:stretch>
        </p:blipFill>
        <p:spPr>
          <a:xfrm>
            <a:off x="10025717" y="26084"/>
            <a:ext cx="2166283" cy="1703516"/>
          </a:xfrm>
          <a:prstGeom prst="rect">
            <a:avLst/>
          </a:prstGeom>
        </p:spPr>
      </p:pic>
      <p:sp>
        <p:nvSpPr>
          <p:cNvPr id="14"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386009" y="317500"/>
            <a:ext cx="5680837" cy="775597"/>
          </a:xfrm>
        </p:spPr>
        <p:txBody>
          <a:bodyPr wrap="square" lIns="0" tIns="0" rIns="0" bIns="0">
            <a:spAutoFit/>
          </a:bodyPr>
          <a:lstStyle>
            <a:lvl1pPr marL="0" indent="0">
              <a:spcBef>
                <a:spcPts val="0"/>
              </a:spcBef>
              <a:buNone/>
              <a:defRPr sz="2800" b="0" i="0" baseline="0">
                <a:solidFill>
                  <a:schemeClr val="bg1"/>
                </a:solidFill>
                <a:latin typeface="Franklin Gothic Demi Cond" panose="020B0706030402020204" pitchFamily="34" charset="0"/>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a:t>FEATURED ORG/SPONSOR GOES ON THIS SLIDE-KEEP TITLE IN ALL CAPS</a:t>
            </a:r>
          </a:p>
        </p:txBody>
      </p:sp>
      <p:sp>
        <p:nvSpPr>
          <p:cNvPr id="16" name="Picture Placeholder 15"/>
          <p:cNvSpPr>
            <a:spLocks noGrp="1"/>
          </p:cNvSpPr>
          <p:nvPr>
            <p:ph type="pic" sz="quarter" idx="20" hasCustomPrompt="1"/>
          </p:nvPr>
        </p:nvSpPr>
        <p:spPr>
          <a:xfrm>
            <a:off x="6361045" y="1755685"/>
            <a:ext cx="4604932" cy="2823139"/>
          </a:xfrm>
        </p:spPr>
        <p:txBody>
          <a:bodyPr>
            <a:normAutofit/>
          </a:bodyPr>
          <a:lstStyle>
            <a:lvl1pPr marL="0" indent="0">
              <a:buNone/>
              <a:defRPr sz="2400" baseline="0">
                <a:solidFill>
                  <a:schemeClr val="tx1">
                    <a:lumMod val="65000"/>
                    <a:lumOff val="35000"/>
                  </a:schemeClr>
                </a:solidFill>
              </a:defRPr>
            </a:lvl1pPr>
          </a:lstStyle>
          <a:p>
            <a:r>
              <a:rPr lang="en-US"/>
              <a:t>Organization logo to go here</a:t>
            </a:r>
          </a:p>
        </p:txBody>
      </p:sp>
      <p:sp>
        <p:nvSpPr>
          <p:cNvPr id="21" name="Text Placeholder 20"/>
          <p:cNvSpPr>
            <a:spLocks noGrp="1"/>
          </p:cNvSpPr>
          <p:nvPr>
            <p:ph type="body" sz="quarter" idx="24" hasCustomPrompt="1"/>
          </p:nvPr>
        </p:nvSpPr>
        <p:spPr>
          <a:xfrm>
            <a:off x="386008" y="1729600"/>
            <a:ext cx="5680838" cy="1867822"/>
          </a:xfrm>
        </p:spPr>
        <p:txBody>
          <a:bodyPr>
            <a:noAutofit/>
          </a:bodyPr>
          <a:lstStyle>
            <a:lvl1pPr marL="0" indent="0">
              <a:buNone/>
              <a:defRPr sz="2200" b="0" baseline="0">
                <a:solidFill>
                  <a:schemeClr val="tx1">
                    <a:lumMod val="65000"/>
                    <a:lumOff val="35000"/>
                  </a:schemeClr>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This would also be their opportunity to include their mission statement if they wish. Also recommend any contact info or websites be listed here.</a:t>
            </a:r>
          </a:p>
        </p:txBody>
      </p:sp>
      <p:cxnSp>
        <p:nvCxnSpPr>
          <p:cNvPr id="12" name="Straight Connector 11"/>
          <p:cNvCxnSpPr/>
          <p:nvPr userDrawn="1"/>
        </p:nvCxnSpPr>
        <p:spPr>
          <a:xfrm flipH="1">
            <a:off x="386009" y="6168942"/>
            <a:ext cx="114427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9640869" y="6489770"/>
            <a:ext cx="2271255" cy="276999"/>
          </a:xfrm>
          <a:prstGeom prst="rect">
            <a:avLst/>
          </a:prstGeom>
          <a:noFill/>
        </p:spPr>
        <p:txBody>
          <a:bodyPr wrap="square" rtlCol="0">
            <a:spAutoFit/>
          </a:bodyPr>
          <a:lstStyle/>
          <a:p>
            <a:pPr algn="r"/>
            <a:fld id="{55D4F5AC-3E1F-4870-AF23-E12E17724EB3}" type="slidenum">
              <a:rPr lang="en-US" sz="1200" smtClean="0">
                <a:solidFill>
                  <a:schemeClr val="tx1">
                    <a:lumMod val="65000"/>
                    <a:lumOff val="35000"/>
                  </a:schemeClr>
                </a:solidFill>
                <a:latin typeface="Oswald Medium" pitchFamily="2" charset="0"/>
              </a:rPr>
              <a:pPr algn="r"/>
              <a:t>‹#›</a:t>
            </a:fld>
            <a:endParaRPr lang="en-US" sz="1200">
              <a:solidFill>
                <a:schemeClr val="tx1">
                  <a:lumMod val="65000"/>
                  <a:lumOff val="35000"/>
                </a:schemeClr>
              </a:solidFill>
              <a:latin typeface="Oswald Medium" pitchFamily="2" charset="0"/>
            </a:endParaRPr>
          </a:p>
        </p:txBody>
      </p:sp>
      <p:pic>
        <p:nvPicPr>
          <p:cNvPr id="17" name="Picture 16">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
        <p:nvSpPr>
          <p:cNvPr id="11" name="TextBox 10">
            <a:extLst>
              <a:ext uri="{FF2B5EF4-FFF2-40B4-BE49-F238E27FC236}">
                <a16:creationId xmlns:a16="http://schemas.microsoft.com/office/drawing/2014/main" id="{1F3AC02C-8B20-9842-A3D6-80C6CA6FCBFD}"/>
              </a:ext>
            </a:extLst>
          </p:cNvPr>
          <p:cNvSpPr txBox="1"/>
          <p:nvPr userDrawn="1"/>
        </p:nvSpPr>
        <p:spPr>
          <a:xfrm>
            <a:off x="10297620" y="6528243"/>
            <a:ext cx="1370222" cy="200055"/>
          </a:xfrm>
          <a:prstGeom prst="rect">
            <a:avLst/>
          </a:prstGeom>
          <a:noFill/>
        </p:spPr>
        <p:txBody>
          <a:bodyPr wrap="square" lIns="0" tIns="0" rIns="0" bIns="0" rtlCol="0">
            <a:spAutoFit/>
          </a:bodyPr>
          <a:lstStyle/>
          <a:p>
            <a:r>
              <a:rPr lang="en-US" sz="1300">
                <a:solidFill>
                  <a:srgbClr val="FC4C02"/>
                </a:solidFill>
                <a:latin typeface="Oswald Medium" pitchFamily="2" charset="0"/>
              </a:rPr>
              <a:t>rarediseases.org</a:t>
            </a:r>
          </a:p>
        </p:txBody>
      </p:sp>
    </p:spTree>
    <p:extLst>
      <p:ext uri="{BB962C8B-B14F-4D97-AF65-F5344CB8AC3E}">
        <p14:creationId xmlns:p14="http://schemas.microsoft.com/office/powerpoint/2010/main" val="39188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rior slide -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31E6E3-328F-284E-A104-56695E3C14B2}"/>
              </a:ext>
            </a:extLst>
          </p:cNvPr>
          <p:cNvSpPr/>
          <p:nvPr userDrawn="1"/>
        </p:nvSpPr>
        <p:spPr>
          <a:xfrm>
            <a:off x="0" y="-1"/>
            <a:ext cx="12192000" cy="128016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5C4CB30A-7522-D34C-A268-5EE8E1F79F9F}"/>
              </a:ext>
            </a:extLst>
          </p:cNvPr>
          <p:cNvPicPr>
            <a:picLocks noChangeAspect="1"/>
          </p:cNvPicPr>
          <p:nvPr userDrawn="1"/>
        </p:nvPicPr>
        <p:blipFill>
          <a:blip r:embed="rId2"/>
          <a:stretch>
            <a:fillRect/>
          </a:stretch>
        </p:blipFill>
        <p:spPr>
          <a:xfrm>
            <a:off x="10025717" y="26084"/>
            <a:ext cx="2166283" cy="1703516"/>
          </a:xfrm>
          <a:prstGeom prst="rect">
            <a:avLst/>
          </a:prstGeom>
        </p:spPr>
      </p:pic>
      <p:sp>
        <p:nvSpPr>
          <p:cNvPr id="14"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386009" y="317500"/>
            <a:ext cx="5529761" cy="775597"/>
          </a:xfrm>
        </p:spPr>
        <p:txBody>
          <a:bodyPr wrap="square" lIns="0" tIns="0" rIns="0" bIns="0">
            <a:spAutoFit/>
          </a:bodyPr>
          <a:lstStyle>
            <a:lvl1pPr marL="0" indent="0">
              <a:spcBef>
                <a:spcPts val="0"/>
              </a:spcBef>
              <a:buNone/>
              <a:defRPr sz="2800" b="0" i="0" baseline="0">
                <a:solidFill>
                  <a:schemeClr val="bg1"/>
                </a:solidFill>
                <a:latin typeface="Franklin Gothic Demi Cond" panose="020B0706030402020204" pitchFamily="34" charset="0"/>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a:t>HEADLINE TO GO HERE- </a:t>
            </a:r>
            <a:br>
              <a:rPr lang="en-US"/>
            </a:br>
            <a:r>
              <a:rPr lang="en-US"/>
              <a:t>KEY TITLES IN ALL CAPS</a:t>
            </a:r>
          </a:p>
        </p:txBody>
      </p:sp>
      <p:sp>
        <p:nvSpPr>
          <p:cNvPr id="12" name="Content Placeholder 17">
            <a:extLst>
              <a:ext uri="{FF2B5EF4-FFF2-40B4-BE49-F238E27FC236}">
                <a16:creationId xmlns:a16="http://schemas.microsoft.com/office/drawing/2014/main" id="{4E925741-E998-F04B-900E-13BFA251C3F8}"/>
              </a:ext>
            </a:extLst>
          </p:cNvPr>
          <p:cNvSpPr>
            <a:spLocks noGrp="1"/>
          </p:cNvSpPr>
          <p:nvPr>
            <p:ph sz="quarter" idx="17" hasCustomPrompt="1"/>
          </p:nvPr>
        </p:nvSpPr>
        <p:spPr>
          <a:xfrm>
            <a:off x="386010" y="1747617"/>
            <a:ext cx="5529760" cy="1388072"/>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Bullet point level 1 (font size 22)</a:t>
            </a:r>
          </a:p>
          <a:p>
            <a:pPr lvl="1"/>
            <a:r>
              <a:rPr lang="en-US"/>
              <a:t>Bullet point level 2 (font size 20)</a:t>
            </a:r>
          </a:p>
          <a:p>
            <a:pPr lvl="2"/>
            <a:r>
              <a:rPr lang="en-US"/>
              <a:t>Bullet point level 3 (font size 18)</a:t>
            </a:r>
          </a:p>
          <a:p>
            <a:pPr lvl="2"/>
            <a:endParaRPr lang="en-US"/>
          </a:p>
        </p:txBody>
      </p:sp>
      <p:sp>
        <p:nvSpPr>
          <p:cNvPr id="15" name="Content Placeholder 17">
            <a:extLst>
              <a:ext uri="{FF2B5EF4-FFF2-40B4-BE49-F238E27FC236}">
                <a16:creationId xmlns:a16="http://schemas.microsoft.com/office/drawing/2014/main" id="{4E925741-E998-F04B-900E-13BFA251C3F8}"/>
              </a:ext>
            </a:extLst>
          </p:cNvPr>
          <p:cNvSpPr>
            <a:spLocks noGrp="1"/>
          </p:cNvSpPr>
          <p:nvPr>
            <p:ph sz="quarter" idx="20" hasCustomPrompt="1"/>
          </p:nvPr>
        </p:nvSpPr>
        <p:spPr>
          <a:xfrm>
            <a:off x="6202017" y="1747617"/>
            <a:ext cx="5626706" cy="1388072"/>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Bullet point level 1 (font size 22)</a:t>
            </a:r>
          </a:p>
          <a:p>
            <a:pPr lvl="1"/>
            <a:r>
              <a:rPr lang="en-US"/>
              <a:t>Bullet point level 2 (font size 20)</a:t>
            </a:r>
          </a:p>
          <a:p>
            <a:pPr lvl="2"/>
            <a:r>
              <a:rPr lang="en-US"/>
              <a:t>Bullet point level 3 (font size 18)</a:t>
            </a:r>
          </a:p>
          <a:p>
            <a:pPr lvl="2"/>
            <a:endParaRPr lang="en-US"/>
          </a:p>
        </p:txBody>
      </p:sp>
      <p:cxnSp>
        <p:nvCxnSpPr>
          <p:cNvPr id="13" name="Straight Connector 12"/>
          <p:cNvCxnSpPr/>
          <p:nvPr userDrawn="1"/>
        </p:nvCxnSpPr>
        <p:spPr>
          <a:xfrm flipH="1">
            <a:off x="386009" y="6168942"/>
            <a:ext cx="114427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640869" y="6489770"/>
            <a:ext cx="2271255" cy="276999"/>
          </a:xfrm>
          <a:prstGeom prst="rect">
            <a:avLst/>
          </a:prstGeom>
          <a:noFill/>
        </p:spPr>
        <p:txBody>
          <a:bodyPr wrap="square" rtlCol="0">
            <a:spAutoFit/>
          </a:bodyPr>
          <a:lstStyle/>
          <a:p>
            <a:pPr algn="r"/>
            <a:fld id="{55D4F5AC-3E1F-4870-AF23-E12E17724EB3}" type="slidenum">
              <a:rPr lang="en-US" sz="1200" smtClean="0">
                <a:solidFill>
                  <a:schemeClr val="tx1">
                    <a:lumMod val="65000"/>
                    <a:lumOff val="35000"/>
                  </a:schemeClr>
                </a:solidFill>
                <a:latin typeface="Oswald Medium" pitchFamily="2" charset="0"/>
              </a:rPr>
              <a:pPr algn="r"/>
              <a:t>‹#›</a:t>
            </a:fld>
            <a:endParaRPr lang="en-US" sz="1200">
              <a:solidFill>
                <a:schemeClr val="tx1">
                  <a:lumMod val="65000"/>
                  <a:lumOff val="35000"/>
                </a:schemeClr>
              </a:solidFill>
              <a:latin typeface="Oswald Medium" pitchFamily="2" charset="0"/>
            </a:endParaRPr>
          </a:p>
        </p:txBody>
      </p:sp>
      <p:pic>
        <p:nvPicPr>
          <p:cNvPr id="18" name="Picture 17">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
        <p:nvSpPr>
          <p:cNvPr id="11" name="TextBox 10">
            <a:extLst>
              <a:ext uri="{FF2B5EF4-FFF2-40B4-BE49-F238E27FC236}">
                <a16:creationId xmlns:a16="http://schemas.microsoft.com/office/drawing/2014/main" id="{1F3AC02C-8B20-9842-A3D6-80C6CA6FCBFD}"/>
              </a:ext>
            </a:extLst>
          </p:cNvPr>
          <p:cNvSpPr txBox="1"/>
          <p:nvPr userDrawn="1"/>
        </p:nvSpPr>
        <p:spPr>
          <a:xfrm>
            <a:off x="10297620" y="6528243"/>
            <a:ext cx="1370222" cy="200055"/>
          </a:xfrm>
          <a:prstGeom prst="rect">
            <a:avLst/>
          </a:prstGeom>
          <a:noFill/>
        </p:spPr>
        <p:txBody>
          <a:bodyPr wrap="square" lIns="0" tIns="0" rIns="0" bIns="0" rtlCol="0">
            <a:spAutoFit/>
          </a:bodyPr>
          <a:lstStyle/>
          <a:p>
            <a:r>
              <a:rPr lang="en-US" sz="1300">
                <a:solidFill>
                  <a:srgbClr val="FC4C02"/>
                </a:solidFill>
                <a:latin typeface="Oswald Medium" pitchFamily="2" charset="0"/>
              </a:rPr>
              <a:t>rarediseases.org</a:t>
            </a:r>
          </a:p>
        </p:txBody>
      </p:sp>
    </p:spTree>
    <p:extLst>
      <p:ext uri="{BB962C8B-B14F-4D97-AF65-F5344CB8AC3E}">
        <p14:creationId xmlns:p14="http://schemas.microsoft.com/office/powerpoint/2010/main" val="2444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ior slide - option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143EA2-0988-6D45-A218-94100D7F0189}"/>
              </a:ext>
            </a:extLst>
          </p:cNvPr>
          <p:cNvSpPr/>
          <p:nvPr userDrawn="1"/>
        </p:nvSpPr>
        <p:spPr>
          <a:xfrm>
            <a:off x="10350183" y="0"/>
            <a:ext cx="1841817" cy="6858002"/>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6" name="Picture 15" descr="A close up of a logo&#10;&#10;Description automatically generated">
            <a:extLst>
              <a:ext uri="{FF2B5EF4-FFF2-40B4-BE49-F238E27FC236}">
                <a16:creationId xmlns:a16="http://schemas.microsoft.com/office/drawing/2014/main" id="{A8A9A606-40FB-CC4C-9B96-C56759A5D840}"/>
              </a:ext>
            </a:extLst>
          </p:cNvPr>
          <p:cNvPicPr>
            <a:picLocks noChangeAspect="1"/>
          </p:cNvPicPr>
          <p:nvPr userDrawn="1"/>
        </p:nvPicPr>
        <p:blipFill>
          <a:blip r:embed="rId2"/>
          <a:stretch>
            <a:fillRect/>
          </a:stretch>
        </p:blipFill>
        <p:spPr>
          <a:xfrm>
            <a:off x="9870271" y="4229885"/>
            <a:ext cx="2166283" cy="1703516"/>
          </a:xfrm>
          <a:prstGeom prst="rect">
            <a:avLst/>
          </a:prstGeom>
        </p:spPr>
      </p:pic>
      <p:sp>
        <p:nvSpPr>
          <p:cNvPr id="14"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386009" y="317500"/>
            <a:ext cx="5529761" cy="775597"/>
          </a:xfrm>
        </p:spPr>
        <p:txBody>
          <a:bodyPr wrap="square" lIns="0" tIns="0" rIns="0" bIns="0">
            <a:spAutoFit/>
          </a:bodyPr>
          <a:lstStyle>
            <a:lvl1pPr marL="0" indent="0">
              <a:spcBef>
                <a:spcPts val="0"/>
              </a:spcBef>
              <a:buNone/>
              <a:defRPr sz="2800" b="0" i="0" baseline="0">
                <a:solidFill>
                  <a:schemeClr val="tx1">
                    <a:lumMod val="65000"/>
                    <a:lumOff val="35000"/>
                  </a:schemeClr>
                </a:solidFill>
                <a:latin typeface="Franklin Gothic Demi Cond" panose="020B0706030402020204" pitchFamily="34" charset="0"/>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a:t>HEADLINE TO GO HERE- </a:t>
            </a:r>
            <a:br>
              <a:rPr lang="en-US"/>
            </a:br>
            <a:r>
              <a:rPr lang="en-US"/>
              <a:t>KEY TITLES IN ALL CAPS</a:t>
            </a:r>
          </a:p>
        </p:txBody>
      </p:sp>
      <p:sp>
        <p:nvSpPr>
          <p:cNvPr id="12" name="Content Placeholder 17">
            <a:extLst>
              <a:ext uri="{FF2B5EF4-FFF2-40B4-BE49-F238E27FC236}">
                <a16:creationId xmlns:a16="http://schemas.microsoft.com/office/drawing/2014/main" id="{4E925741-E998-F04B-900E-13BFA251C3F8}"/>
              </a:ext>
            </a:extLst>
          </p:cNvPr>
          <p:cNvSpPr>
            <a:spLocks noGrp="1"/>
          </p:cNvSpPr>
          <p:nvPr>
            <p:ph sz="quarter" idx="17" hasCustomPrompt="1"/>
          </p:nvPr>
        </p:nvSpPr>
        <p:spPr>
          <a:xfrm>
            <a:off x="386009" y="1739668"/>
            <a:ext cx="5529761" cy="1388072"/>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Bullet point level 1 (font size 22)</a:t>
            </a:r>
          </a:p>
          <a:p>
            <a:pPr lvl="1"/>
            <a:r>
              <a:rPr lang="en-US"/>
              <a:t>Bullet point level 2 (font size 20)</a:t>
            </a:r>
          </a:p>
          <a:p>
            <a:pPr lvl="2"/>
            <a:r>
              <a:rPr lang="en-US"/>
              <a:t>Bullet point level 3 (font size 18)</a:t>
            </a:r>
          </a:p>
          <a:p>
            <a:pPr lvl="2"/>
            <a:endParaRPr lang="en-US"/>
          </a:p>
        </p:txBody>
      </p:sp>
      <p:sp>
        <p:nvSpPr>
          <p:cNvPr id="18" name="Content Placeholder 17">
            <a:extLst>
              <a:ext uri="{FF2B5EF4-FFF2-40B4-BE49-F238E27FC236}">
                <a16:creationId xmlns:a16="http://schemas.microsoft.com/office/drawing/2014/main" id="{4E925741-E998-F04B-900E-13BFA251C3F8}"/>
              </a:ext>
            </a:extLst>
          </p:cNvPr>
          <p:cNvSpPr>
            <a:spLocks noGrp="1"/>
          </p:cNvSpPr>
          <p:nvPr>
            <p:ph sz="quarter" idx="20" hasCustomPrompt="1"/>
          </p:nvPr>
        </p:nvSpPr>
        <p:spPr>
          <a:xfrm>
            <a:off x="6154310" y="1739668"/>
            <a:ext cx="3959749" cy="1914370"/>
          </a:xfrm>
        </p:spPr>
        <p:txBody>
          <a:bodyPr wrap="square" lIns="0" tIns="0" rIns="0" bIns="0">
            <a:spAutoFit/>
          </a:bodyPr>
          <a:lstStyle>
            <a:lvl1pPr>
              <a:defRPr sz="2200" baseline="0">
                <a:solidFill>
                  <a:schemeClr val="tx1">
                    <a:lumMod val="65000"/>
                    <a:lumOff val="35000"/>
                  </a:schemeClr>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Bullet point level 1 (font size 22)</a:t>
            </a:r>
          </a:p>
          <a:p>
            <a:pPr lvl="1"/>
            <a:r>
              <a:rPr lang="en-US"/>
              <a:t>Bullet point level 2 (font size 20)</a:t>
            </a:r>
          </a:p>
          <a:p>
            <a:pPr lvl="2"/>
            <a:r>
              <a:rPr lang="en-US"/>
              <a:t>Bullet point level 3 (font size 18)</a:t>
            </a:r>
          </a:p>
          <a:p>
            <a:pPr lvl="2"/>
            <a:endParaRPr lang="en-US"/>
          </a:p>
        </p:txBody>
      </p:sp>
      <p:cxnSp>
        <p:nvCxnSpPr>
          <p:cNvPr id="15" name="Straight Connector 14"/>
          <p:cNvCxnSpPr/>
          <p:nvPr userDrawn="1"/>
        </p:nvCxnSpPr>
        <p:spPr>
          <a:xfrm flipH="1">
            <a:off x="386009" y="6168942"/>
            <a:ext cx="996417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6329"/>
            <a:ext cx="1246089" cy="427333"/>
          </a:xfrm>
          <a:prstGeom prst="rect">
            <a:avLst/>
          </a:prstGeom>
        </p:spPr>
      </p:pic>
      <p:sp>
        <p:nvSpPr>
          <p:cNvPr id="13" name="TextBox 12">
            <a:extLst>
              <a:ext uri="{FF2B5EF4-FFF2-40B4-BE49-F238E27FC236}">
                <a16:creationId xmlns:a16="http://schemas.microsoft.com/office/drawing/2014/main" id="{1F3AC02C-8B20-9842-A3D6-80C6CA6FCBFD}"/>
              </a:ext>
            </a:extLst>
          </p:cNvPr>
          <p:cNvSpPr txBox="1"/>
          <p:nvPr userDrawn="1"/>
        </p:nvSpPr>
        <p:spPr>
          <a:xfrm>
            <a:off x="8979961" y="6528243"/>
            <a:ext cx="1370222" cy="200055"/>
          </a:xfrm>
          <a:prstGeom prst="rect">
            <a:avLst/>
          </a:prstGeom>
          <a:noFill/>
        </p:spPr>
        <p:txBody>
          <a:bodyPr wrap="square" lIns="0" tIns="0" rIns="0" bIns="0" rtlCol="0">
            <a:spAutoFit/>
          </a:bodyPr>
          <a:lstStyle/>
          <a:p>
            <a:r>
              <a:rPr lang="en-US" sz="1300">
                <a:solidFill>
                  <a:srgbClr val="FC4C02"/>
                </a:solidFill>
                <a:latin typeface="Oswald Medium" pitchFamily="2" charset="0"/>
              </a:rPr>
              <a:t>rarediseases.org</a:t>
            </a:r>
          </a:p>
        </p:txBody>
      </p:sp>
      <p:sp>
        <p:nvSpPr>
          <p:cNvPr id="21" name="TextBox 20"/>
          <p:cNvSpPr txBox="1"/>
          <p:nvPr userDrawn="1"/>
        </p:nvSpPr>
        <p:spPr>
          <a:xfrm>
            <a:off x="11373633" y="6489771"/>
            <a:ext cx="538491" cy="276999"/>
          </a:xfrm>
          <a:prstGeom prst="rect">
            <a:avLst/>
          </a:prstGeom>
          <a:noFill/>
        </p:spPr>
        <p:txBody>
          <a:bodyPr wrap="square" rtlCol="0">
            <a:spAutoFit/>
          </a:bodyPr>
          <a:lstStyle/>
          <a:p>
            <a:pPr algn="r"/>
            <a:fld id="{55D4F5AC-3E1F-4870-AF23-E12E17724EB3}" type="slidenum">
              <a:rPr lang="en-US" sz="1200" smtClean="0">
                <a:solidFill>
                  <a:schemeClr val="bg1"/>
                </a:solidFill>
                <a:latin typeface="Oswald Medium" pitchFamily="2" charset="0"/>
              </a:rPr>
              <a:pPr algn="r"/>
              <a:t>‹#›</a:t>
            </a:fld>
            <a:endParaRPr lang="en-US" sz="1200">
              <a:solidFill>
                <a:schemeClr val="bg1"/>
              </a:solidFill>
              <a:latin typeface="Oswald Medium" pitchFamily="2" charset="0"/>
            </a:endParaRPr>
          </a:p>
        </p:txBody>
      </p:sp>
    </p:spTree>
    <p:extLst>
      <p:ext uri="{BB962C8B-B14F-4D97-AF65-F5344CB8AC3E}">
        <p14:creationId xmlns:p14="http://schemas.microsoft.com/office/powerpoint/2010/main" val="354522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42040" cy="6886148"/>
          </a:xfrm>
          <a:prstGeom prst="rect">
            <a:avLst/>
          </a:prstGeom>
        </p:spPr>
      </p:pic>
      <p:cxnSp>
        <p:nvCxnSpPr>
          <p:cNvPr id="10" name="Straight Connector 9"/>
          <p:cNvCxnSpPr/>
          <p:nvPr userDrawn="1"/>
        </p:nvCxnSpPr>
        <p:spPr>
          <a:xfrm flipH="1">
            <a:off x="386009" y="6155294"/>
            <a:ext cx="114427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9640869" y="6489770"/>
            <a:ext cx="2271255" cy="276999"/>
          </a:xfrm>
          <a:prstGeom prst="rect">
            <a:avLst/>
          </a:prstGeom>
          <a:noFill/>
        </p:spPr>
        <p:txBody>
          <a:bodyPr wrap="square" rtlCol="0">
            <a:spAutoFit/>
          </a:bodyPr>
          <a:lstStyle/>
          <a:p>
            <a:pPr algn="r"/>
            <a:fld id="{55D4F5AC-3E1F-4870-AF23-E12E17724EB3}" type="slidenum">
              <a:rPr lang="en-US" sz="1200" smtClean="0">
                <a:solidFill>
                  <a:schemeClr val="bg1"/>
                </a:solidFill>
                <a:latin typeface="Oswald Medium" pitchFamily="2" charset="0"/>
              </a:rPr>
              <a:pPr algn="r"/>
              <a:t>‹#›</a:t>
            </a:fld>
            <a:endParaRPr lang="en-US" sz="1200">
              <a:solidFill>
                <a:schemeClr val="bg1"/>
              </a:solidFill>
              <a:latin typeface="Oswald Medium" pitchFamily="2" charset="0"/>
            </a:endParaRPr>
          </a:p>
        </p:txBody>
      </p:sp>
      <p:sp>
        <p:nvSpPr>
          <p:cNvPr id="16" name="Content Placeholder 17">
            <a:extLst>
              <a:ext uri="{FF2B5EF4-FFF2-40B4-BE49-F238E27FC236}">
                <a16:creationId xmlns:a16="http://schemas.microsoft.com/office/drawing/2014/main" id="{4E925741-E998-F04B-900E-13BFA251C3F8}"/>
              </a:ext>
            </a:extLst>
          </p:cNvPr>
          <p:cNvSpPr>
            <a:spLocks noGrp="1"/>
          </p:cNvSpPr>
          <p:nvPr>
            <p:ph sz="quarter" idx="20" hasCustomPrompt="1"/>
          </p:nvPr>
        </p:nvSpPr>
        <p:spPr>
          <a:xfrm>
            <a:off x="365539" y="3973126"/>
            <a:ext cx="3959749" cy="1218795"/>
          </a:xfrm>
        </p:spPr>
        <p:txBody>
          <a:bodyPr wrap="square"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aseline="0">
                <a:solidFill>
                  <a:schemeClr val="bg1"/>
                </a:solidFill>
              </a:defRPr>
            </a:lvl1pPr>
            <a:lvl2pPr>
              <a:spcBef>
                <a:spcPts val="800"/>
              </a:spcBef>
              <a:defRPr sz="2000">
                <a:solidFill>
                  <a:schemeClr val="tx1">
                    <a:lumMod val="65000"/>
                    <a:lumOff val="35000"/>
                  </a:schemeClr>
                </a:solidFill>
              </a:defRPr>
            </a:lvl2pPr>
            <a:lvl3pPr>
              <a:spcBef>
                <a:spcPts val="800"/>
              </a:spcBef>
              <a:defRPr sz="1800" baseline="0">
                <a:solidFill>
                  <a:schemeClr val="tx1">
                    <a:lumMod val="65000"/>
                    <a:lumOff val="35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Contact info for speaker to go here if needed or delete the text box if used as the end of the overall presentation</a:t>
            </a:r>
          </a:p>
        </p:txBody>
      </p:sp>
      <p:pic>
        <p:nvPicPr>
          <p:cNvPr id="13" name="Picture 12">
            <a:extLst>
              <a:ext uri="{FF2B5EF4-FFF2-40B4-BE49-F238E27FC236}">
                <a16:creationId xmlns:a16="http://schemas.microsoft.com/office/drawing/2014/main" id="{7766E842-F011-9E4D-9103-1E800A22E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009" y="6287227"/>
            <a:ext cx="1246089" cy="425537"/>
          </a:xfrm>
          <a:prstGeom prst="rect">
            <a:avLst/>
          </a:prstGeom>
        </p:spPr>
      </p:pic>
      <p:sp>
        <p:nvSpPr>
          <p:cNvPr id="14" name="Text Placeholder 35">
            <a:extLst>
              <a:ext uri="{FF2B5EF4-FFF2-40B4-BE49-F238E27FC236}">
                <a16:creationId xmlns:a16="http://schemas.microsoft.com/office/drawing/2014/main" id="{EF712E79-059E-1E4E-B09A-82B05C068FA6}"/>
              </a:ext>
            </a:extLst>
          </p:cNvPr>
          <p:cNvSpPr>
            <a:spLocks noGrp="1"/>
          </p:cNvSpPr>
          <p:nvPr>
            <p:ph type="body" sz="quarter" idx="13" hasCustomPrompt="1"/>
          </p:nvPr>
        </p:nvSpPr>
        <p:spPr>
          <a:xfrm>
            <a:off x="371891" y="2845016"/>
            <a:ext cx="4124954" cy="970261"/>
          </a:xfrm>
        </p:spPr>
        <p:txBody>
          <a:bodyPr lIns="0" tIns="0" rIns="0" bIns="0"/>
          <a:lstStyle>
            <a:lvl1pPr marL="0" indent="0">
              <a:lnSpc>
                <a:spcPts val="4700"/>
              </a:lnSpc>
              <a:spcBef>
                <a:spcPts val="0"/>
              </a:spcBef>
              <a:buNone/>
              <a:defRPr sz="5000" b="0" i="0" baseline="0">
                <a:solidFill>
                  <a:schemeClr val="bg1"/>
                </a:solidFill>
                <a:latin typeface="Franklin Gothic Demi Cond" panose="020B0706030402020204" pitchFamily="34" charset="0"/>
              </a:defRPr>
            </a:lvl1pPr>
            <a:lvl2pPr>
              <a:buNone/>
              <a:defRPr sz="5000">
                <a:solidFill>
                  <a:schemeClr val="bg1"/>
                </a:solidFill>
                <a:latin typeface="Oswald" pitchFamily="2" charset="77"/>
              </a:defRPr>
            </a:lvl2pPr>
            <a:lvl3pPr>
              <a:buNone/>
              <a:defRPr sz="5000">
                <a:solidFill>
                  <a:schemeClr val="bg1"/>
                </a:solidFill>
                <a:latin typeface="Oswald" pitchFamily="2" charset="77"/>
              </a:defRPr>
            </a:lvl3pPr>
            <a:lvl4pPr>
              <a:buNone/>
              <a:defRPr sz="5000">
                <a:solidFill>
                  <a:schemeClr val="bg1"/>
                </a:solidFill>
                <a:latin typeface="Oswald" pitchFamily="2" charset="77"/>
              </a:defRPr>
            </a:lvl4pPr>
            <a:lvl5pPr>
              <a:buNone/>
              <a:defRPr sz="5000">
                <a:solidFill>
                  <a:schemeClr val="bg1"/>
                </a:solidFill>
                <a:latin typeface="Oswald" pitchFamily="2" charset="77"/>
              </a:defRPr>
            </a:lvl5pPr>
          </a:lstStyle>
          <a:p>
            <a:pPr lvl="0"/>
            <a:r>
              <a:rPr lang="en-US"/>
              <a:t>THANK YOU</a:t>
            </a:r>
          </a:p>
        </p:txBody>
      </p:sp>
      <p:sp>
        <p:nvSpPr>
          <p:cNvPr id="15" name="TextBox 14">
            <a:extLst>
              <a:ext uri="{FF2B5EF4-FFF2-40B4-BE49-F238E27FC236}">
                <a16:creationId xmlns:a16="http://schemas.microsoft.com/office/drawing/2014/main" id="{1F3AC02C-8B20-9842-A3D6-80C6CA6FCBFD}"/>
              </a:ext>
            </a:extLst>
          </p:cNvPr>
          <p:cNvSpPr txBox="1"/>
          <p:nvPr userDrawn="1"/>
        </p:nvSpPr>
        <p:spPr>
          <a:xfrm>
            <a:off x="10256037" y="6528243"/>
            <a:ext cx="1370222" cy="200055"/>
          </a:xfrm>
          <a:prstGeom prst="rect">
            <a:avLst/>
          </a:prstGeom>
          <a:noFill/>
        </p:spPr>
        <p:txBody>
          <a:bodyPr wrap="square" lIns="0" tIns="0" rIns="0" bIns="0" rtlCol="0">
            <a:spAutoFit/>
          </a:bodyPr>
          <a:lstStyle/>
          <a:p>
            <a:r>
              <a:rPr lang="en-US" sz="1300">
                <a:solidFill>
                  <a:schemeClr val="bg1"/>
                </a:solidFill>
                <a:latin typeface="Oswald Medium" pitchFamily="2" charset="0"/>
              </a:rPr>
              <a:t>rarediseases.org</a:t>
            </a:r>
          </a:p>
        </p:txBody>
      </p:sp>
    </p:spTree>
    <p:extLst>
      <p:ext uri="{BB962C8B-B14F-4D97-AF65-F5344CB8AC3E}">
        <p14:creationId xmlns:p14="http://schemas.microsoft.com/office/powerpoint/2010/main" val="16524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6E37-81E5-EB4F-B67A-E975986D77D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951B7F2-F9B0-8C4B-999F-12CF65E67D90}"/>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055941A7-CBAF-5548-9DD1-8C7E52CB6A15}"/>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386419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9_Content Slide 2 Column">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1C823BB-AFE8-BC4A-0292-6EF1C85F3056}"/>
              </a:ext>
            </a:extLst>
          </p:cNvPr>
          <p:cNvPicPr>
            <a:picLocks noChangeAspect="1"/>
          </p:cNvPicPr>
          <p:nvPr userDrawn="1"/>
        </p:nvPicPr>
        <p:blipFill rotWithShape="1">
          <a:blip r:embed="rId2"/>
          <a:srcRect l="48620" t="38828"/>
          <a:stretch/>
        </p:blipFill>
        <p:spPr>
          <a:xfrm>
            <a:off x="-1" y="0"/>
            <a:ext cx="3993403" cy="3617258"/>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885253" y="752252"/>
            <a:ext cx="9478618" cy="532699"/>
          </a:xfrm>
          <a:prstGeom prst="rect">
            <a:avLst/>
          </a:prstGeom>
        </p:spPr>
        <p:txBody>
          <a:bodyPr/>
          <a:lstStyle>
            <a:lvl1pPr>
              <a:defRPr sz="3200" b="0" i="0">
                <a:solidFill>
                  <a:srgbClr val="278ABD"/>
                </a:solidFill>
                <a:latin typeface="Calibri" panose="020F0502020204030204" pitchFamily="34" charset="0"/>
                <a:cs typeface="Calibri" panose="020F0502020204030204" pitchFamily="34" charset="0"/>
              </a:defRPr>
            </a:lvl1pPr>
          </a:lstStyle>
          <a:p>
            <a:r>
              <a:rPr lang="en-US" dirty="0"/>
              <a:t>Content slide bulleted text</a:t>
            </a:r>
          </a:p>
        </p:txBody>
      </p:sp>
      <p:sp>
        <p:nvSpPr>
          <p:cNvPr id="4" name="TextBox 3">
            <a:extLst>
              <a:ext uri="{FF2B5EF4-FFF2-40B4-BE49-F238E27FC236}">
                <a16:creationId xmlns:a16="http://schemas.microsoft.com/office/drawing/2014/main" id="{BA0A3F2E-DC90-C8DB-17EB-254185A2DB74}"/>
              </a:ext>
            </a:extLst>
          </p:cNvPr>
          <p:cNvSpPr txBox="1"/>
          <p:nvPr userDrawn="1"/>
        </p:nvSpPr>
        <p:spPr>
          <a:xfrm>
            <a:off x="7641357" y="6306207"/>
            <a:ext cx="4372522" cy="276999"/>
          </a:xfrm>
          <a:prstGeom prst="rect">
            <a:avLst/>
          </a:prstGeom>
          <a:noFill/>
        </p:spPr>
        <p:txBody>
          <a:bodyPr wrap="square" rtlCol="0">
            <a:spAutoFit/>
          </a:bodyPr>
          <a:lstStyle/>
          <a:p>
            <a:pPr algn="r"/>
            <a:r>
              <a:rPr lang="en-US" sz="1200">
                <a:solidFill>
                  <a:schemeClr val="accent2"/>
                </a:solidFill>
                <a:latin typeface="Proxima Nova" panose="02000506030000020004" pitchFamily="2" charset="0"/>
              </a:rPr>
              <a:t>Alone we are </a:t>
            </a:r>
            <a:r>
              <a:rPr lang="en-US" sz="1200">
                <a:solidFill>
                  <a:schemeClr val="accent1"/>
                </a:solidFill>
                <a:latin typeface="Proxima Nova" panose="02000506030000020004" pitchFamily="2" charset="0"/>
              </a:rPr>
              <a:t>rare.</a:t>
            </a:r>
            <a:r>
              <a:rPr lang="en-US" sz="1200">
                <a:solidFill>
                  <a:schemeClr val="accent2"/>
                </a:solidFill>
                <a:latin typeface="Proxima Nova" panose="02000506030000020004" pitchFamily="2" charset="0"/>
              </a:rPr>
              <a:t> Together we are strong.</a:t>
            </a:r>
            <a:r>
              <a:rPr lang="en-US" sz="1200" baseline="30000">
                <a:solidFill>
                  <a:schemeClr val="accent2"/>
                </a:solidFill>
                <a:latin typeface="Proxima Nova" panose="02000506030000020004" pitchFamily="2" charset="0"/>
              </a:rPr>
              <a:t>®</a:t>
            </a:r>
          </a:p>
        </p:txBody>
      </p:sp>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885917" y="1695795"/>
            <a:ext cx="5474981"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262589" y="1695795"/>
            <a:ext cx="5474981"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p:nvPr userDrawn="1"/>
        </p:nvCxnSpPr>
        <p:spPr>
          <a:xfrm>
            <a:off x="980902" y="1354975"/>
            <a:ext cx="11227724"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24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 Slide 2 Colum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885253" y="752252"/>
            <a:ext cx="9478618" cy="532699"/>
          </a:xfrm>
          <a:prstGeom prst="rect">
            <a:avLst/>
          </a:prstGeom>
        </p:spPr>
        <p:txBody>
          <a:bodyPr/>
          <a:lstStyle>
            <a:lvl1pPr>
              <a:defRPr sz="3200" b="0" i="0">
                <a:solidFill>
                  <a:schemeClr val="tx1"/>
                </a:solidFill>
                <a:latin typeface="Figtree" pitchFamily="2" charset="0"/>
                <a:cs typeface="Calibri" panose="020F0502020204030204" pitchFamily="34" charset="0"/>
              </a:defRPr>
            </a:lvl1pPr>
          </a:lstStyle>
          <a:p>
            <a:r>
              <a:rPr lang="en-US" dirty="0"/>
              <a:t>Content slide bulleted text</a:t>
            </a:r>
          </a:p>
        </p:txBody>
      </p:sp>
      <p:sp>
        <p:nvSpPr>
          <p:cNvPr id="4" name="TextBox 3">
            <a:extLst>
              <a:ext uri="{FF2B5EF4-FFF2-40B4-BE49-F238E27FC236}">
                <a16:creationId xmlns:a16="http://schemas.microsoft.com/office/drawing/2014/main" id="{BA0A3F2E-DC90-C8DB-17EB-254185A2DB74}"/>
              </a:ext>
            </a:extLst>
          </p:cNvPr>
          <p:cNvSpPr txBox="1"/>
          <p:nvPr userDrawn="1"/>
        </p:nvSpPr>
        <p:spPr>
          <a:xfrm>
            <a:off x="7641357" y="6306207"/>
            <a:ext cx="4372522" cy="276999"/>
          </a:xfrm>
          <a:prstGeom prst="rect">
            <a:avLst/>
          </a:prstGeom>
          <a:noFill/>
        </p:spPr>
        <p:txBody>
          <a:bodyPr wrap="square" rtlCol="0">
            <a:spAutoFit/>
          </a:bodyPr>
          <a:lstStyle/>
          <a:p>
            <a:pPr algn="r"/>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sp>
        <p:nvSpPr>
          <p:cNvPr id="5" name="Content Placeholder 7">
            <a:extLst>
              <a:ext uri="{FF2B5EF4-FFF2-40B4-BE49-F238E27FC236}">
                <a16:creationId xmlns:a16="http://schemas.microsoft.com/office/drawing/2014/main" id="{DA65F5D4-B7E9-85EB-972A-C04051A84749}"/>
              </a:ext>
            </a:extLst>
          </p:cNvPr>
          <p:cNvSpPr>
            <a:spLocks noGrp="1"/>
          </p:cNvSpPr>
          <p:nvPr>
            <p:ph sz="quarter" idx="12"/>
          </p:nvPr>
        </p:nvSpPr>
        <p:spPr>
          <a:xfrm>
            <a:off x="885918" y="1604209"/>
            <a:ext cx="10342914" cy="4305300"/>
          </a:xfrm>
          <a:prstGeom prst="rect">
            <a:avLst/>
          </a:prstGeom>
        </p:spPr>
        <p:txBody>
          <a:bodyPr/>
          <a:lstStyle>
            <a:lvl1pPr>
              <a:buClr>
                <a:schemeClr val="accent1"/>
              </a:buClr>
              <a:defRPr sz="2400">
                <a:latin typeface="Figtree" pitchFamily="2" charset="0"/>
              </a:defRPr>
            </a:lvl1pPr>
            <a:lvl2pPr>
              <a:buClr>
                <a:schemeClr val="accent2"/>
              </a:buClr>
              <a:defRPr sz="2200">
                <a:latin typeface="Figtree" pitchFamily="2" charset="0"/>
              </a:defRPr>
            </a:lvl2pPr>
            <a:lvl3pPr>
              <a:buClr>
                <a:schemeClr val="tx2"/>
              </a:buClr>
              <a:defRPr>
                <a:latin typeface="Figtree" pitchFamily="2" charset="0"/>
              </a:defRPr>
            </a:lvl3pPr>
          </a:lstStyle>
          <a:p>
            <a:pPr lvl="0"/>
            <a:r>
              <a:rPr lang="en-US"/>
              <a:t>Click to edit Master text styles</a:t>
            </a:r>
          </a:p>
          <a:p>
            <a:pPr lvl="1"/>
            <a:r>
              <a:rPr lang="en-US"/>
              <a:t>Second level</a:t>
            </a:r>
          </a:p>
          <a:p>
            <a:pPr lvl="2"/>
            <a:r>
              <a:rPr lang="en-US"/>
              <a:t>Third level</a:t>
            </a:r>
          </a:p>
        </p:txBody>
      </p:sp>
      <p:pic>
        <p:nvPicPr>
          <p:cNvPr id="6" name="Picture 5" descr="A logo with blue and orange dots&#10;&#10;Description automatically generated">
            <a:extLst>
              <a:ext uri="{FF2B5EF4-FFF2-40B4-BE49-F238E27FC236}">
                <a16:creationId xmlns:a16="http://schemas.microsoft.com/office/drawing/2014/main" id="{F345A587-9D16-6634-0E91-D51CAA854DF5}"/>
              </a:ext>
            </a:extLst>
          </p:cNvPr>
          <p:cNvPicPr>
            <a:picLocks noChangeAspect="1"/>
          </p:cNvPicPr>
          <p:nvPr userDrawn="1"/>
        </p:nvPicPr>
        <p:blipFill>
          <a:blip r:embed="rId2"/>
          <a:stretch>
            <a:fillRect/>
          </a:stretch>
        </p:blipFill>
        <p:spPr>
          <a:xfrm>
            <a:off x="220161" y="5985305"/>
            <a:ext cx="1791519" cy="706858"/>
          </a:xfrm>
          <a:prstGeom prst="rect">
            <a:avLst/>
          </a:prstGeom>
        </p:spPr>
      </p:pic>
      <p:pic>
        <p:nvPicPr>
          <p:cNvPr id="2" name="Picture 1" descr="A black and blue background&#10;&#10;Description automatically generated">
            <a:extLst>
              <a:ext uri="{FF2B5EF4-FFF2-40B4-BE49-F238E27FC236}">
                <a16:creationId xmlns:a16="http://schemas.microsoft.com/office/drawing/2014/main" id="{A2B94EB2-0B04-8C2F-7B48-D78D46E133FC}"/>
              </a:ext>
            </a:extLst>
          </p:cNvPr>
          <p:cNvPicPr>
            <a:picLocks noChangeAspect="1"/>
          </p:cNvPicPr>
          <p:nvPr userDrawn="1"/>
        </p:nvPicPr>
        <p:blipFill>
          <a:blip r:embed="rId3"/>
          <a:stretch>
            <a:fillRect/>
          </a:stretch>
        </p:blipFill>
        <p:spPr>
          <a:xfrm>
            <a:off x="1" y="0"/>
            <a:ext cx="2691442" cy="2531870"/>
          </a:xfrm>
          <a:prstGeom prst="rect">
            <a:avLst/>
          </a:prstGeom>
        </p:spPr>
      </p:pic>
    </p:spTree>
    <p:extLst>
      <p:ext uri="{BB962C8B-B14F-4D97-AF65-F5344CB8AC3E}">
        <p14:creationId xmlns:p14="http://schemas.microsoft.com/office/powerpoint/2010/main" val="1305977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ransis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038E3-8560-FEBF-2821-89E944D60FCD}"/>
              </a:ext>
            </a:extLst>
          </p:cNvPr>
          <p:cNvSpPr/>
          <p:nvPr userDrawn="1"/>
        </p:nvSpPr>
        <p:spPr>
          <a:xfrm>
            <a:off x="3004457" y="4819963"/>
            <a:ext cx="9187543" cy="2038037"/>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165663-829A-6E67-375C-5B5E366D79D2}"/>
              </a:ext>
            </a:extLst>
          </p:cNvPr>
          <p:cNvSpPr>
            <a:spLocks noGrp="1"/>
          </p:cNvSpPr>
          <p:nvPr>
            <p:ph type="ctrTitle" hasCustomPrompt="1"/>
          </p:nvPr>
        </p:nvSpPr>
        <p:spPr>
          <a:xfrm>
            <a:off x="5647314" y="3163857"/>
            <a:ext cx="4999382" cy="526774"/>
          </a:xfrm>
          <a:prstGeom prst="rect">
            <a:avLst/>
          </a:prstGeom>
        </p:spPr>
        <p:txBody>
          <a:bodyPr anchor="b">
            <a:normAutofit/>
          </a:bodyPr>
          <a:lstStyle>
            <a:lvl1pPr algn="l">
              <a:defRPr sz="3200" b="1" i="0">
                <a:solidFill>
                  <a:srgbClr val="278ABD"/>
                </a:solidFill>
                <a:latin typeface="Calibri" panose="020F0502020204030204" pitchFamily="34" charset="0"/>
                <a:cs typeface="Calibri" panose="020F0502020204030204" pitchFamily="34" charset="0"/>
              </a:defRPr>
            </a:lvl1pPr>
          </a:lstStyle>
          <a:p>
            <a:r>
              <a:rPr lang="en-US" dirty="0"/>
              <a:t>SECTION SLIDE HEADLINE</a:t>
            </a:r>
          </a:p>
        </p:txBody>
      </p:sp>
      <p:sp>
        <p:nvSpPr>
          <p:cNvPr id="6" name="Subtitle 2">
            <a:extLst>
              <a:ext uri="{FF2B5EF4-FFF2-40B4-BE49-F238E27FC236}">
                <a16:creationId xmlns:a16="http://schemas.microsoft.com/office/drawing/2014/main" id="{7B488056-2855-6111-5E24-3015A6E8913A}"/>
              </a:ext>
            </a:extLst>
          </p:cNvPr>
          <p:cNvSpPr>
            <a:spLocks noGrp="1"/>
          </p:cNvSpPr>
          <p:nvPr>
            <p:ph type="subTitle" idx="1" hasCustomPrompt="1"/>
          </p:nvPr>
        </p:nvSpPr>
        <p:spPr>
          <a:xfrm>
            <a:off x="5647314" y="3829951"/>
            <a:ext cx="4999382" cy="393492"/>
          </a:xfrm>
          <a:prstGeom prst="rect">
            <a:avLst/>
          </a:prstGeom>
        </p:spPr>
        <p:txBody>
          <a:bodyPr/>
          <a:lstStyle>
            <a:lvl1pPr marL="0" indent="0" algn="l">
              <a:buNone/>
              <a:defRPr sz="2400" b="0" i="0">
                <a:solidFill>
                  <a:srgbClr val="FC4C0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cxnSp>
        <p:nvCxnSpPr>
          <p:cNvPr id="11" name="Straight Connector 10">
            <a:extLst>
              <a:ext uri="{FF2B5EF4-FFF2-40B4-BE49-F238E27FC236}">
                <a16:creationId xmlns:a16="http://schemas.microsoft.com/office/drawing/2014/main" id="{6C776E8F-F59D-8BCD-40E1-3A557701AB30}"/>
              </a:ext>
            </a:extLst>
          </p:cNvPr>
          <p:cNvCxnSpPr>
            <a:cxnSpLocks/>
          </p:cNvCxnSpPr>
          <p:nvPr userDrawn="1"/>
        </p:nvCxnSpPr>
        <p:spPr>
          <a:xfrm>
            <a:off x="8124497" y="6053957"/>
            <a:ext cx="0" cy="52849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21DFAC-2D7D-E604-E9BC-309507855969}"/>
              </a:ext>
            </a:extLst>
          </p:cNvPr>
          <p:cNvSpPr txBox="1"/>
          <p:nvPr userDrawn="1"/>
        </p:nvSpPr>
        <p:spPr>
          <a:xfrm>
            <a:off x="8261466" y="6201104"/>
            <a:ext cx="4372522" cy="276999"/>
          </a:xfrm>
          <a:prstGeom prst="rect">
            <a:avLst/>
          </a:prstGeom>
          <a:noFill/>
        </p:spPr>
        <p:txBody>
          <a:bodyPr wrap="square" rtlCol="0">
            <a:spAutoFit/>
          </a:bodyPr>
          <a:lstStyle/>
          <a:p>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pic>
        <p:nvPicPr>
          <p:cNvPr id="4" name="Picture 3" descr="A logo with blue and orange dots&#10;&#10;Description automatically generated">
            <a:extLst>
              <a:ext uri="{FF2B5EF4-FFF2-40B4-BE49-F238E27FC236}">
                <a16:creationId xmlns:a16="http://schemas.microsoft.com/office/drawing/2014/main" id="{C3D29F0B-D61C-0E79-3AFF-7C7BE66D6D2E}"/>
              </a:ext>
            </a:extLst>
          </p:cNvPr>
          <p:cNvPicPr>
            <a:picLocks noChangeAspect="1"/>
          </p:cNvPicPr>
          <p:nvPr userDrawn="1"/>
        </p:nvPicPr>
        <p:blipFill>
          <a:blip r:embed="rId2"/>
          <a:stretch>
            <a:fillRect/>
          </a:stretch>
        </p:blipFill>
        <p:spPr>
          <a:xfrm>
            <a:off x="5803672" y="5838981"/>
            <a:ext cx="2183857" cy="861658"/>
          </a:xfrm>
          <a:prstGeom prst="rect">
            <a:avLst/>
          </a:prstGeom>
        </p:spPr>
      </p:pic>
      <p:pic>
        <p:nvPicPr>
          <p:cNvPr id="9" name="Picture 8" descr="A blue and black background&#10;&#10;Description automatically generated">
            <a:extLst>
              <a:ext uri="{FF2B5EF4-FFF2-40B4-BE49-F238E27FC236}">
                <a16:creationId xmlns:a16="http://schemas.microsoft.com/office/drawing/2014/main" id="{E2B70B28-5370-4DEC-2405-ABBF11EC2543}"/>
              </a:ext>
            </a:extLst>
          </p:cNvPr>
          <p:cNvPicPr>
            <a:picLocks noChangeAspect="1"/>
          </p:cNvPicPr>
          <p:nvPr userDrawn="1"/>
        </p:nvPicPr>
        <p:blipFill rotWithShape="1">
          <a:blip r:embed="rId3"/>
          <a:srcRect l="16885" t="21063" r="11856" b="4587"/>
          <a:stretch/>
        </p:blipFill>
        <p:spPr>
          <a:xfrm>
            <a:off x="-201706" y="-188260"/>
            <a:ext cx="12586447" cy="7180731"/>
          </a:xfrm>
          <a:prstGeom prst="rect">
            <a:avLst/>
          </a:prstGeom>
        </p:spPr>
      </p:pic>
    </p:spTree>
    <p:extLst>
      <p:ext uri="{BB962C8B-B14F-4D97-AF65-F5344CB8AC3E}">
        <p14:creationId xmlns:p14="http://schemas.microsoft.com/office/powerpoint/2010/main" val="2531478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46910F-DD4B-2913-277E-61048EFD1F9A}"/>
              </a:ext>
            </a:extLst>
          </p:cNvPr>
          <p:cNvSpPr/>
          <p:nvPr userDrawn="1"/>
        </p:nvSpPr>
        <p:spPr>
          <a:xfrm>
            <a:off x="2280745" y="4819963"/>
            <a:ext cx="9911255" cy="2038037"/>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63AD8-0D5A-3951-3D27-402A5E7AD4F4}"/>
              </a:ext>
            </a:extLst>
          </p:cNvPr>
          <p:cNvSpPr>
            <a:spLocks noGrp="1"/>
          </p:cNvSpPr>
          <p:nvPr>
            <p:ph type="ctrTitle" hasCustomPrompt="1"/>
          </p:nvPr>
        </p:nvSpPr>
        <p:spPr>
          <a:xfrm>
            <a:off x="5720884" y="3163857"/>
            <a:ext cx="4925811" cy="526774"/>
          </a:xfrm>
          <a:prstGeom prst="rect">
            <a:avLst/>
          </a:prstGeom>
        </p:spPr>
        <p:txBody>
          <a:bodyPr anchor="b">
            <a:normAutofit/>
          </a:bodyPr>
          <a:lstStyle>
            <a:lvl1pPr algn="l">
              <a:defRPr sz="3200" b="1" i="0">
                <a:solidFill>
                  <a:srgbClr val="278ABD"/>
                </a:solidFill>
                <a:latin typeface="Calibri" panose="020F0502020204030204" pitchFamily="34" charset="0"/>
                <a:cs typeface="Calibri" panose="020F0502020204030204" pitchFamily="34" charset="0"/>
              </a:defRPr>
            </a:lvl1pPr>
          </a:lstStyle>
          <a:p>
            <a:r>
              <a:rPr lang="en-US" dirty="0"/>
              <a:t>TITLE SLIDE HEADLINE</a:t>
            </a:r>
          </a:p>
        </p:txBody>
      </p:sp>
      <p:sp>
        <p:nvSpPr>
          <p:cNvPr id="3" name="Subtitle 2">
            <a:extLst>
              <a:ext uri="{FF2B5EF4-FFF2-40B4-BE49-F238E27FC236}">
                <a16:creationId xmlns:a16="http://schemas.microsoft.com/office/drawing/2014/main" id="{A4C3E707-E9D8-85DA-82CB-D3323B5A9E9A}"/>
              </a:ext>
            </a:extLst>
          </p:cNvPr>
          <p:cNvSpPr>
            <a:spLocks noGrp="1"/>
          </p:cNvSpPr>
          <p:nvPr>
            <p:ph type="subTitle" idx="1" hasCustomPrompt="1"/>
          </p:nvPr>
        </p:nvSpPr>
        <p:spPr>
          <a:xfrm>
            <a:off x="5720884" y="3829951"/>
            <a:ext cx="4925811" cy="393492"/>
          </a:xfrm>
          <a:prstGeom prst="rect">
            <a:avLst/>
          </a:prstGeom>
        </p:spPr>
        <p:txBody>
          <a:bodyPr/>
          <a:lstStyle>
            <a:lvl1pPr marL="0" indent="0" algn="l">
              <a:buNone/>
              <a:defRPr sz="2400" b="0" i="0">
                <a:solidFill>
                  <a:srgbClr val="FC4C0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7" name="Text Placeholder 42">
            <a:extLst>
              <a:ext uri="{FF2B5EF4-FFF2-40B4-BE49-F238E27FC236}">
                <a16:creationId xmlns:a16="http://schemas.microsoft.com/office/drawing/2014/main" id="{A1900D4B-75DD-2501-0FAD-98211AA7B7BF}"/>
              </a:ext>
            </a:extLst>
          </p:cNvPr>
          <p:cNvSpPr>
            <a:spLocks noGrp="1"/>
          </p:cNvSpPr>
          <p:nvPr>
            <p:ph type="body" sz="quarter" idx="10" hasCustomPrompt="1"/>
          </p:nvPr>
        </p:nvSpPr>
        <p:spPr>
          <a:xfrm>
            <a:off x="5720884" y="4362763"/>
            <a:ext cx="4925811" cy="317880"/>
          </a:xfrm>
          <a:prstGeom prst="rect">
            <a:avLst/>
          </a:prstGeom>
        </p:spPr>
        <p:txBody>
          <a:bodyPr anchor="ctr" anchorCtr="0"/>
          <a:lstStyle>
            <a:lvl1pPr marL="0" indent="0" algn="l">
              <a:lnSpc>
                <a:spcPct val="100000"/>
              </a:lnSpc>
              <a:buNone/>
              <a:defRPr sz="1800" b="0" i="0">
                <a:solidFill>
                  <a:srgbClr val="FC4C02"/>
                </a:solidFill>
                <a:latin typeface="Calibri" panose="020F0502020204030204" pitchFamily="34" charset="0"/>
                <a:cs typeface="Calibri" panose="020F0502020204030204" pitchFamily="34" charset="0"/>
              </a:defRPr>
            </a:lvl1pPr>
          </a:lstStyle>
          <a:p>
            <a:pPr lvl="0"/>
            <a:r>
              <a:rPr lang="en-US"/>
              <a:t>—Author Information</a:t>
            </a:r>
          </a:p>
        </p:txBody>
      </p:sp>
      <p:cxnSp>
        <p:nvCxnSpPr>
          <p:cNvPr id="9" name="Straight Connector 8">
            <a:extLst>
              <a:ext uri="{FF2B5EF4-FFF2-40B4-BE49-F238E27FC236}">
                <a16:creationId xmlns:a16="http://schemas.microsoft.com/office/drawing/2014/main" id="{6BBFF9DC-80D9-E9A7-1206-45A7BD5963F5}"/>
              </a:ext>
            </a:extLst>
          </p:cNvPr>
          <p:cNvCxnSpPr>
            <a:cxnSpLocks/>
          </p:cNvCxnSpPr>
          <p:nvPr userDrawn="1"/>
        </p:nvCxnSpPr>
        <p:spPr>
          <a:xfrm>
            <a:off x="8614188" y="5960525"/>
            <a:ext cx="0" cy="52849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6D750B-CE74-2F5A-B4C5-0CB100813A21}"/>
              </a:ext>
            </a:extLst>
          </p:cNvPr>
          <p:cNvSpPr txBox="1"/>
          <p:nvPr userDrawn="1"/>
        </p:nvSpPr>
        <p:spPr>
          <a:xfrm>
            <a:off x="8751157" y="6107672"/>
            <a:ext cx="4372522" cy="276999"/>
          </a:xfrm>
          <a:prstGeom prst="rect">
            <a:avLst/>
          </a:prstGeom>
          <a:noFill/>
        </p:spPr>
        <p:txBody>
          <a:bodyPr wrap="square" rtlCol="0">
            <a:spAutoFit/>
          </a:bodyPr>
          <a:lstStyle/>
          <a:p>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pic>
        <p:nvPicPr>
          <p:cNvPr id="5" name="Picture 4" descr="A logo with blue and orange dots&#10;&#10;Description automatically generated">
            <a:extLst>
              <a:ext uri="{FF2B5EF4-FFF2-40B4-BE49-F238E27FC236}">
                <a16:creationId xmlns:a16="http://schemas.microsoft.com/office/drawing/2014/main" id="{6B86728B-F364-4361-DCF6-92A2BE75E7E2}"/>
              </a:ext>
            </a:extLst>
          </p:cNvPr>
          <p:cNvPicPr>
            <a:picLocks noChangeAspect="1"/>
          </p:cNvPicPr>
          <p:nvPr userDrawn="1"/>
        </p:nvPicPr>
        <p:blipFill>
          <a:blip r:embed="rId2"/>
          <a:stretch>
            <a:fillRect/>
          </a:stretch>
        </p:blipFill>
        <p:spPr>
          <a:xfrm>
            <a:off x="6351581" y="5779733"/>
            <a:ext cx="2133659" cy="841852"/>
          </a:xfrm>
          <a:prstGeom prst="rect">
            <a:avLst/>
          </a:prstGeom>
        </p:spPr>
      </p:pic>
      <p:pic>
        <p:nvPicPr>
          <p:cNvPr id="10" name="Picture 9">
            <a:extLst>
              <a:ext uri="{FF2B5EF4-FFF2-40B4-BE49-F238E27FC236}">
                <a16:creationId xmlns:a16="http://schemas.microsoft.com/office/drawing/2014/main" id="{024E5B3E-D7E9-7B6C-5CA4-399C1E3D7E9F}"/>
              </a:ext>
            </a:extLst>
          </p:cNvPr>
          <p:cNvPicPr>
            <a:picLocks noChangeAspect="1"/>
          </p:cNvPicPr>
          <p:nvPr userDrawn="1"/>
        </p:nvPicPr>
        <p:blipFill>
          <a:blip r:embed="rId3"/>
          <a:srcRect/>
          <a:stretch/>
        </p:blipFill>
        <p:spPr>
          <a:xfrm>
            <a:off x="3048" y="-1756"/>
            <a:ext cx="12188952" cy="6857999"/>
          </a:xfrm>
          <a:prstGeom prst="rect">
            <a:avLst/>
          </a:prstGeom>
        </p:spPr>
      </p:pic>
    </p:spTree>
    <p:extLst>
      <p:ext uri="{BB962C8B-B14F-4D97-AF65-F5344CB8AC3E}">
        <p14:creationId xmlns:p14="http://schemas.microsoft.com/office/powerpoint/2010/main" val="3651744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Content Slide 2 Colum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p:nvPr>
        </p:nvSpPr>
        <p:spPr>
          <a:xfrm>
            <a:off x="885253" y="752252"/>
            <a:ext cx="9478618" cy="532699"/>
          </a:xfrm>
          <a:prstGeom prst="rect">
            <a:avLst/>
          </a:prstGeom>
        </p:spPr>
        <p:txBody>
          <a:bodyPr/>
          <a:lstStyle>
            <a:lvl1pPr>
              <a:defRPr sz="3200" b="0" i="0">
                <a:solidFill>
                  <a:srgbClr val="33A8C9"/>
                </a:solidFill>
                <a:latin typeface="Figtree" pitchFamily="2" charset="0"/>
                <a:cs typeface="Calibri" panose="020F0502020204030204" pitchFamily="34" charset="0"/>
              </a:defRPr>
            </a:lvl1pPr>
          </a:lstStyle>
          <a:p>
            <a:endParaRPr lang="en-US" dirty="0"/>
          </a:p>
        </p:txBody>
      </p:sp>
      <p:sp>
        <p:nvSpPr>
          <p:cNvPr id="4" name="TextBox 3">
            <a:extLst>
              <a:ext uri="{FF2B5EF4-FFF2-40B4-BE49-F238E27FC236}">
                <a16:creationId xmlns:a16="http://schemas.microsoft.com/office/drawing/2014/main" id="{BA0A3F2E-DC90-C8DB-17EB-254185A2DB74}"/>
              </a:ext>
            </a:extLst>
          </p:cNvPr>
          <p:cNvSpPr txBox="1"/>
          <p:nvPr userDrawn="1"/>
        </p:nvSpPr>
        <p:spPr>
          <a:xfrm>
            <a:off x="7641357" y="6306207"/>
            <a:ext cx="4372522" cy="276999"/>
          </a:xfrm>
          <a:prstGeom prst="rect">
            <a:avLst/>
          </a:prstGeom>
          <a:noFill/>
        </p:spPr>
        <p:txBody>
          <a:bodyPr wrap="square" rtlCol="0">
            <a:spAutoFit/>
          </a:bodyPr>
          <a:lstStyle/>
          <a:p>
            <a:pPr algn="r"/>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sp>
        <p:nvSpPr>
          <p:cNvPr id="5" name="Content Placeholder 7">
            <a:extLst>
              <a:ext uri="{FF2B5EF4-FFF2-40B4-BE49-F238E27FC236}">
                <a16:creationId xmlns:a16="http://schemas.microsoft.com/office/drawing/2014/main" id="{DA65F5D4-B7E9-85EB-972A-C04051A84749}"/>
              </a:ext>
            </a:extLst>
          </p:cNvPr>
          <p:cNvSpPr>
            <a:spLocks noGrp="1"/>
          </p:cNvSpPr>
          <p:nvPr>
            <p:ph sz="quarter" idx="12"/>
          </p:nvPr>
        </p:nvSpPr>
        <p:spPr>
          <a:xfrm>
            <a:off x="885918" y="1604209"/>
            <a:ext cx="10342914" cy="4305300"/>
          </a:xfrm>
          <a:prstGeom prst="rect">
            <a:avLst/>
          </a:prstGeom>
        </p:spPr>
        <p:txBody>
          <a:bodyPr/>
          <a:lstStyle>
            <a:lvl1pPr>
              <a:buClr>
                <a:schemeClr val="accent1"/>
              </a:buClr>
              <a:defRPr sz="2400">
                <a:latin typeface="Figtree" pitchFamily="2" charset="0"/>
              </a:defRPr>
            </a:lvl1pPr>
            <a:lvl2pPr>
              <a:buClr>
                <a:schemeClr val="accent2"/>
              </a:buClr>
              <a:defRPr sz="2200">
                <a:latin typeface="Figtree" pitchFamily="2" charset="0"/>
              </a:defRPr>
            </a:lvl2pPr>
            <a:lvl3pPr>
              <a:buClr>
                <a:schemeClr val="tx2"/>
              </a:buClr>
              <a:defRPr>
                <a:latin typeface="Figtree" pitchFamily="2" charset="0"/>
              </a:defRPr>
            </a:lvl3pPr>
          </a:lstStyle>
          <a:p>
            <a:pPr lvl="0"/>
            <a:r>
              <a:rPr lang="en-US" dirty="0"/>
              <a:t>Click to edit Master text styles</a:t>
            </a:r>
          </a:p>
          <a:p>
            <a:pPr lvl="1"/>
            <a:r>
              <a:rPr lang="en-US" dirty="0"/>
              <a:t>Second level</a:t>
            </a:r>
          </a:p>
          <a:p>
            <a:pPr lvl="2"/>
            <a:r>
              <a:rPr lang="en-US" dirty="0"/>
              <a:t>Third level</a:t>
            </a:r>
          </a:p>
        </p:txBody>
      </p:sp>
      <p:pic>
        <p:nvPicPr>
          <p:cNvPr id="6" name="Picture 5" descr="A logo with blue and orange dots&#10;&#10;Description automatically generated">
            <a:extLst>
              <a:ext uri="{FF2B5EF4-FFF2-40B4-BE49-F238E27FC236}">
                <a16:creationId xmlns:a16="http://schemas.microsoft.com/office/drawing/2014/main" id="{9AFA3926-9BA6-C6C3-BFD5-9C21D2AC1600}"/>
              </a:ext>
            </a:extLst>
          </p:cNvPr>
          <p:cNvPicPr>
            <a:picLocks noChangeAspect="1"/>
          </p:cNvPicPr>
          <p:nvPr userDrawn="1"/>
        </p:nvPicPr>
        <p:blipFill>
          <a:blip r:embed="rId2"/>
          <a:stretch>
            <a:fillRect/>
          </a:stretch>
        </p:blipFill>
        <p:spPr>
          <a:xfrm>
            <a:off x="220161" y="6025239"/>
            <a:ext cx="1716704" cy="677339"/>
          </a:xfrm>
          <a:prstGeom prst="rect">
            <a:avLst/>
          </a:prstGeom>
        </p:spPr>
      </p:pic>
      <p:pic>
        <p:nvPicPr>
          <p:cNvPr id="2" name="Picture 1" descr="A black and blue background&#10;&#10;Description automatically generated">
            <a:extLst>
              <a:ext uri="{FF2B5EF4-FFF2-40B4-BE49-F238E27FC236}">
                <a16:creationId xmlns:a16="http://schemas.microsoft.com/office/drawing/2014/main" id="{CCE551F7-E0AE-7AC1-A942-1B237D9055C0}"/>
              </a:ext>
            </a:extLst>
          </p:cNvPr>
          <p:cNvPicPr>
            <a:picLocks noChangeAspect="1"/>
          </p:cNvPicPr>
          <p:nvPr userDrawn="1"/>
        </p:nvPicPr>
        <p:blipFill>
          <a:blip r:embed="rId3"/>
          <a:stretch>
            <a:fillRect/>
          </a:stretch>
        </p:blipFill>
        <p:spPr>
          <a:xfrm>
            <a:off x="1" y="0"/>
            <a:ext cx="2691442" cy="2531870"/>
          </a:xfrm>
          <a:prstGeom prst="rect">
            <a:avLst/>
          </a:prstGeom>
        </p:spPr>
      </p:pic>
    </p:spTree>
    <p:extLst>
      <p:ext uri="{BB962C8B-B14F-4D97-AF65-F5344CB8AC3E}">
        <p14:creationId xmlns:p14="http://schemas.microsoft.com/office/powerpoint/2010/main" val="104755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E8A6AFF-ACAF-3846-96A8-1A991E277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586409" y="436563"/>
            <a:ext cx="723568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586409" y="2916238"/>
            <a:ext cx="7235687" cy="6320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5346798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Content Slide 2 Colum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885253" y="752252"/>
            <a:ext cx="9478618" cy="532699"/>
          </a:xfrm>
          <a:prstGeom prst="rect">
            <a:avLst/>
          </a:prstGeom>
        </p:spPr>
        <p:txBody>
          <a:bodyPr/>
          <a:lstStyle>
            <a:lvl1pPr>
              <a:defRPr sz="3200" b="0" i="0">
                <a:solidFill>
                  <a:schemeClr val="tx1"/>
                </a:solidFill>
                <a:latin typeface="Figtree" pitchFamily="2" charset="0"/>
                <a:cs typeface="Calibri" panose="020F0502020204030204" pitchFamily="34" charset="0"/>
              </a:defRPr>
            </a:lvl1pPr>
          </a:lstStyle>
          <a:p>
            <a:r>
              <a:rPr lang="en-US" dirty="0"/>
              <a:t>Content slide bulleted text</a:t>
            </a:r>
          </a:p>
        </p:txBody>
      </p:sp>
      <p:sp>
        <p:nvSpPr>
          <p:cNvPr id="4" name="TextBox 3">
            <a:extLst>
              <a:ext uri="{FF2B5EF4-FFF2-40B4-BE49-F238E27FC236}">
                <a16:creationId xmlns:a16="http://schemas.microsoft.com/office/drawing/2014/main" id="{BA0A3F2E-DC90-C8DB-17EB-254185A2DB74}"/>
              </a:ext>
            </a:extLst>
          </p:cNvPr>
          <p:cNvSpPr txBox="1"/>
          <p:nvPr userDrawn="1"/>
        </p:nvSpPr>
        <p:spPr>
          <a:xfrm>
            <a:off x="7641357" y="6306207"/>
            <a:ext cx="4372522" cy="276999"/>
          </a:xfrm>
          <a:prstGeom prst="rect">
            <a:avLst/>
          </a:prstGeom>
          <a:noFill/>
        </p:spPr>
        <p:txBody>
          <a:bodyPr wrap="square" rtlCol="0">
            <a:spAutoFit/>
          </a:bodyPr>
          <a:lstStyle/>
          <a:p>
            <a:pPr algn="r"/>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885918" y="1604209"/>
            <a:ext cx="5037138" cy="4305300"/>
          </a:xfrm>
          <a:prstGeom prst="rect">
            <a:avLst/>
          </a:prstGeom>
        </p:spPr>
        <p:txBody>
          <a:bodyPr/>
          <a:lstStyle>
            <a:lvl1pPr>
              <a:buClr>
                <a:schemeClr val="accent1"/>
              </a:buClr>
              <a:defRPr sz="2400">
                <a:latin typeface="Figtree" pitchFamily="2" charset="0"/>
              </a:defRPr>
            </a:lvl1pPr>
            <a:lvl2pPr>
              <a:buClr>
                <a:schemeClr val="accent2"/>
              </a:buClr>
              <a:defRPr sz="2200">
                <a:latin typeface="Figtree" pitchFamily="2" charset="0"/>
              </a:defRPr>
            </a:lvl2pPr>
            <a:lvl3pPr>
              <a:buClr>
                <a:schemeClr val="tx2"/>
              </a:buClr>
              <a:defRPr>
                <a:latin typeface="Figtree"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262590" y="1604209"/>
            <a:ext cx="5037138" cy="4305300"/>
          </a:xfrm>
          <a:prstGeom prst="rect">
            <a:avLst/>
          </a:prstGeom>
        </p:spPr>
        <p:txBody>
          <a:bodyPr/>
          <a:lstStyle>
            <a:lvl1pPr>
              <a:buClr>
                <a:schemeClr val="accent1"/>
              </a:buClr>
              <a:defRPr sz="2400">
                <a:latin typeface="Figtree" pitchFamily="2" charset="0"/>
              </a:defRPr>
            </a:lvl1pPr>
            <a:lvl2pPr>
              <a:buClr>
                <a:schemeClr val="accent2"/>
              </a:buClr>
              <a:defRPr sz="2200">
                <a:latin typeface="Figtree" pitchFamily="2" charset="0"/>
              </a:defRPr>
            </a:lvl2pPr>
            <a:lvl3pPr>
              <a:buClr>
                <a:schemeClr val="tx2"/>
              </a:buClr>
              <a:defRPr>
                <a:latin typeface="Figtree" pitchFamily="2" charset="0"/>
              </a:defRPr>
            </a:lvl3pPr>
          </a:lstStyle>
          <a:p>
            <a:pPr lvl="0"/>
            <a:r>
              <a:rPr lang="en-US"/>
              <a:t>Click to edit Master text styles</a:t>
            </a:r>
          </a:p>
          <a:p>
            <a:pPr lvl="1"/>
            <a:r>
              <a:rPr lang="en-US"/>
              <a:t>Second level</a:t>
            </a:r>
          </a:p>
          <a:p>
            <a:pPr lvl="2"/>
            <a:r>
              <a:rPr lang="en-US"/>
              <a:t>Third level</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2"/>
          <a:stretch>
            <a:fillRect/>
          </a:stretch>
        </p:blipFill>
        <p:spPr>
          <a:xfrm>
            <a:off x="220161" y="6025239"/>
            <a:ext cx="1716704" cy="677339"/>
          </a:xfrm>
          <a:prstGeom prst="rect">
            <a:avLst/>
          </a:prstGeom>
        </p:spPr>
      </p:pic>
      <p:pic>
        <p:nvPicPr>
          <p:cNvPr id="5" name="Picture 4" descr="A black and blue background&#10;&#10;Description automatically generated">
            <a:extLst>
              <a:ext uri="{FF2B5EF4-FFF2-40B4-BE49-F238E27FC236}">
                <a16:creationId xmlns:a16="http://schemas.microsoft.com/office/drawing/2014/main" id="{59F0A9E3-AC3F-9554-A0FD-01163AB5A007}"/>
              </a:ext>
            </a:extLst>
          </p:cNvPr>
          <p:cNvPicPr>
            <a:picLocks noChangeAspect="1"/>
          </p:cNvPicPr>
          <p:nvPr userDrawn="1"/>
        </p:nvPicPr>
        <p:blipFill>
          <a:blip r:embed="rId3"/>
          <a:stretch>
            <a:fillRect/>
          </a:stretch>
        </p:blipFill>
        <p:spPr>
          <a:xfrm>
            <a:off x="1" y="0"/>
            <a:ext cx="2691442" cy="2531870"/>
          </a:xfrm>
          <a:prstGeom prst="rect">
            <a:avLst/>
          </a:prstGeom>
        </p:spPr>
      </p:pic>
    </p:spTree>
    <p:extLst>
      <p:ext uri="{BB962C8B-B14F-4D97-AF65-F5344CB8AC3E}">
        <p14:creationId xmlns:p14="http://schemas.microsoft.com/office/powerpoint/2010/main" val="2915004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8A1463-51D4-9ACE-2120-745F8EF025D2}"/>
              </a:ext>
            </a:extLst>
          </p:cNvPr>
          <p:cNvSpPr/>
          <p:nvPr userDrawn="1"/>
        </p:nvSpPr>
        <p:spPr>
          <a:xfrm>
            <a:off x="2280745" y="4819963"/>
            <a:ext cx="9911255" cy="2038037"/>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16AD09A-81E6-25B9-D1BB-C91B57D33ABC}"/>
              </a:ext>
            </a:extLst>
          </p:cNvPr>
          <p:cNvCxnSpPr>
            <a:cxnSpLocks/>
          </p:cNvCxnSpPr>
          <p:nvPr userDrawn="1"/>
        </p:nvCxnSpPr>
        <p:spPr>
          <a:xfrm>
            <a:off x="3022653" y="6053957"/>
            <a:ext cx="0" cy="52849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5AD6E8-61FD-B53E-85DE-46CEA0B88159}"/>
              </a:ext>
            </a:extLst>
          </p:cNvPr>
          <p:cNvSpPr txBox="1"/>
          <p:nvPr userDrawn="1"/>
        </p:nvSpPr>
        <p:spPr>
          <a:xfrm>
            <a:off x="3159622" y="6201104"/>
            <a:ext cx="4372522" cy="276999"/>
          </a:xfrm>
          <a:prstGeom prst="rect">
            <a:avLst/>
          </a:prstGeom>
          <a:noFill/>
        </p:spPr>
        <p:txBody>
          <a:bodyPr wrap="square" rtlCol="0">
            <a:spAutoFit/>
          </a:bodyPr>
          <a:lstStyle/>
          <a:p>
            <a:r>
              <a:rPr lang="en-US" sz="1200" dirty="0">
                <a:solidFill>
                  <a:schemeClr val="accent2"/>
                </a:solidFill>
                <a:latin typeface="Proxima Nova" panose="02000506030000020004" pitchFamily="2" charset="0"/>
              </a:rPr>
              <a:t>Alone we are </a:t>
            </a:r>
            <a:r>
              <a:rPr lang="en-US" sz="1200" dirty="0">
                <a:solidFill>
                  <a:schemeClr val="accent1"/>
                </a:solidFill>
                <a:latin typeface="Proxima Nova" panose="02000506030000020004" pitchFamily="2" charset="0"/>
              </a:rPr>
              <a:t>rare.</a:t>
            </a:r>
            <a:r>
              <a:rPr lang="en-US" sz="1200" dirty="0">
                <a:solidFill>
                  <a:schemeClr val="accent2"/>
                </a:solidFill>
                <a:latin typeface="Proxima Nova" panose="02000506030000020004" pitchFamily="2" charset="0"/>
              </a:rPr>
              <a:t> Together we are </a:t>
            </a:r>
            <a:r>
              <a:rPr lang="en-US" sz="1200" dirty="0">
                <a:solidFill>
                  <a:srgbClr val="FC4C02"/>
                </a:solidFill>
                <a:latin typeface="Proxima Nova" panose="02000506030000020004" pitchFamily="2" charset="0"/>
              </a:rPr>
              <a:t>strong.</a:t>
            </a:r>
            <a:r>
              <a:rPr lang="en-US" sz="1200" baseline="30000" dirty="0">
                <a:solidFill>
                  <a:srgbClr val="FC4C02"/>
                </a:solidFill>
                <a:latin typeface="Proxima Nova" panose="02000506030000020004" pitchFamily="2" charset="0"/>
              </a:rPr>
              <a:t>®</a:t>
            </a:r>
          </a:p>
        </p:txBody>
      </p:sp>
      <p:sp>
        <p:nvSpPr>
          <p:cNvPr id="10" name="Title 1">
            <a:extLst>
              <a:ext uri="{FF2B5EF4-FFF2-40B4-BE49-F238E27FC236}">
                <a16:creationId xmlns:a16="http://schemas.microsoft.com/office/drawing/2014/main" id="{6805E6DD-44C0-E985-5560-CAF1149A5A35}"/>
              </a:ext>
            </a:extLst>
          </p:cNvPr>
          <p:cNvSpPr>
            <a:spLocks noGrp="1"/>
          </p:cNvSpPr>
          <p:nvPr>
            <p:ph type="ctrTitle" hasCustomPrompt="1"/>
          </p:nvPr>
        </p:nvSpPr>
        <p:spPr>
          <a:xfrm>
            <a:off x="667645" y="2370227"/>
            <a:ext cx="4999382" cy="526774"/>
          </a:xfrm>
          <a:prstGeom prst="rect">
            <a:avLst/>
          </a:prstGeom>
        </p:spPr>
        <p:txBody>
          <a:bodyPr anchor="b">
            <a:normAutofit/>
          </a:bodyPr>
          <a:lstStyle>
            <a:lvl1pPr algn="l">
              <a:defRPr sz="3200" b="1" i="0">
                <a:solidFill>
                  <a:srgbClr val="278ABD"/>
                </a:solidFill>
                <a:latin typeface="Calibri" panose="020F0502020204030204" pitchFamily="34" charset="0"/>
                <a:cs typeface="Calibri" panose="020F0502020204030204" pitchFamily="34" charset="0"/>
              </a:defRPr>
            </a:lvl1pPr>
          </a:lstStyle>
          <a:p>
            <a:r>
              <a:rPr lang="en-US" dirty="0"/>
              <a:t>Thank You</a:t>
            </a:r>
          </a:p>
        </p:txBody>
      </p:sp>
      <p:sp>
        <p:nvSpPr>
          <p:cNvPr id="11" name="Subtitle 2">
            <a:extLst>
              <a:ext uri="{FF2B5EF4-FFF2-40B4-BE49-F238E27FC236}">
                <a16:creationId xmlns:a16="http://schemas.microsoft.com/office/drawing/2014/main" id="{02A8DBEF-0983-370B-ECD2-6F73F5827A32}"/>
              </a:ext>
            </a:extLst>
          </p:cNvPr>
          <p:cNvSpPr>
            <a:spLocks noGrp="1"/>
          </p:cNvSpPr>
          <p:nvPr>
            <p:ph type="subTitle" idx="1" hasCustomPrompt="1"/>
          </p:nvPr>
        </p:nvSpPr>
        <p:spPr>
          <a:xfrm>
            <a:off x="667645" y="3036321"/>
            <a:ext cx="4999382" cy="393492"/>
          </a:xfrm>
          <a:prstGeom prst="rect">
            <a:avLst/>
          </a:prstGeom>
        </p:spPr>
        <p:txBody>
          <a:bodyPr/>
          <a:lstStyle>
            <a:lvl1pPr marL="0" indent="0" algn="l">
              <a:buNone/>
              <a:defRPr sz="2400" b="0" i="0">
                <a:solidFill>
                  <a:srgbClr val="FC4C0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12" name="Text Placeholder 42">
            <a:extLst>
              <a:ext uri="{FF2B5EF4-FFF2-40B4-BE49-F238E27FC236}">
                <a16:creationId xmlns:a16="http://schemas.microsoft.com/office/drawing/2014/main" id="{17F250E6-BB0B-4266-165D-3ABA6787A167}"/>
              </a:ext>
            </a:extLst>
          </p:cNvPr>
          <p:cNvSpPr>
            <a:spLocks noGrp="1"/>
          </p:cNvSpPr>
          <p:nvPr>
            <p:ph type="body" sz="quarter" idx="10" hasCustomPrompt="1"/>
          </p:nvPr>
        </p:nvSpPr>
        <p:spPr>
          <a:xfrm>
            <a:off x="667645" y="3569133"/>
            <a:ext cx="4999382" cy="317880"/>
          </a:xfrm>
          <a:prstGeom prst="rect">
            <a:avLst/>
          </a:prstGeom>
        </p:spPr>
        <p:txBody>
          <a:bodyPr anchor="ctr" anchorCtr="0"/>
          <a:lstStyle>
            <a:lvl1pPr marL="0" indent="0" algn="l">
              <a:lnSpc>
                <a:spcPct val="100000"/>
              </a:lnSpc>
              <a:buNone/>
              <a:defRPr sz="1800" b="0" i="0">
                <a:solidFill>
                  <a:srgbClr val="FC4C02"/>
                </a:solidFill>
                <a:latin typeface="Calibri" panose="020F0502020204030204" pitchFamily="34" charset="0"/>
                <a:cs typeface="Calibri" panose="020F0502020204030204" pitchFamily="34" charset="0"/>
              </a:defRPr>
            </a:lvl1pPr>
          </a:lstStyle>
          <a:p>
            <a:pPr lvl="0"/>
            <a:r>
              <a:rPr lang="en-US"/>
              <a:t>—Author Information</a:t>
            </a:r>
          </a:p>
        </p:txBody>
      </p:sp>
      <p:pic>
        <p:nvPicPr>
          <p:cNvPr id="2" name="Picture 1" descr="A logo with blue and orange dots&#10;&#10;Description automatically generated">
            <a:extLst>
              <a:ext uri="{FF2B5EF4-FFF2-40B4-BE49-F238E27FC236}">
                <a16:creationId xmlns:a16="http://schemas.microsoft.com/office/drawing/2014/main" id="{B187947D-FE58-0DFD-4E6B-9EFC1A83A784}"/>
              </a:ext>
            </a:extLst>
          </p:cNvPr>
          <p:cNvPicPr>
            <a:picLocks noChangeAspect="1"/>
          </p:cNvPicPr>
          <p:nvPr userDrawn="1"/>
        </p:nvPicPr>
        <p:blipFill>
          <a:blip r:embed="rId2"/>
          <a:stretch>
            <a:fillRect/>
          </a:stretch>
        </p:blipFill>
        <p:spPr>
          <a:xfrm>
            <a:off x="667645" y="5847312"/>
            <a:ext cx="2183857" cy="861658"/>
          </a:xfrm>
          <a:prstGeom prst="rect">
            <a:avLst/>
          </a:prstGeom>
        </p:spPr>
      </p:pic>
      <p:pic>
        <p:nvPicPr>
          <p:cNvPr id="6" name="Picture 5" descr="A person sitting in a wheelchair&#10;&#10;Description automatically generated">
            <a:extLst>
              <a:ext uri="{FF2B5EF4-FFF2-40B4-BE49-F238E27FC236}">
                <a16:creationId xmlns:a16="http://schemas.microsoft.com/office/drawing/2014/main" id="{C40D0CFB-5906-0313-7DC7-AA3C2FEE5BE8}"/>
              </a:ext>
            </a:extLst>
          </p:cNvPr>
          <p:cNvPicPr>
            <a:picLocks noChangeAspect="1"/>
          </p:cNvPicPr>
          <p:nvPr userDrawn="1"/>
        </p:nvPicPr>
        <p:blipFill rotWithShape="1">
          <a:blip r:embed="rId3"/>
          <a:srcRect l="14847"/>
          <a:stretch/>
        </p:blipFill>
        <p:spPr>
          <a:xfrm>
            <a:off x="1751888" y="-18848"/>
            <a:ext cx="10440112" cy="6898180"/>
          </a:xfrm>
          <a:prstGeom prst="rect">
            <a:avLst/>
          </a:prstGeom>
        </p:spPr>
      </p:pic>
    </p:spTree>
    <p:extLst>
      <p:ext uri="{BB962C8B-B14F-4D97-AF65-F5344CB8AC3E}">
        <p14:creationId xmlns:p14="http://schemas.microsoft.com/office/powerpoint/2010/main" val="4246039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picture containing text, weapon, missile&#10;&#10;Description automatically generated">
            <a:extLst>
              <a:ext uri="{FF2B5EF4-FFF2-40B4-BE49-F238E27FC236}">
                <a16:creationId xmlns:a16="http://schemas.microsoft.com/office/drawing/2014/main" id="{8F37F017-8554-E4EE-5BDC-F6AD7346834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B863AD8-0D5A-3951-3D27-402A5E7AD4F4}"/>
              </a:ext>
            </a:extLst>
          </p:cNvPr>
          <p:cNvSpPr>
            <a:spLocks noGrp="1"/>
          </p:cNvSpPr>
          <p:nvPr>
            <p:ph type="ctrTitle" hasCustomPrompt="1"/>
          </p:nvPr>
        </p:nvSpPr>
        <p:spPr>
          <a:xfrm>
            <a:off x="6689035" y="2544417"/>
            <a:ext cx="4999382" cy="526774"/>
          </a:xfrm>
          <a:prstGeom prst="rect">
            <a:avLst/>
          </a:prstGeom>
        </p:spPr>
        <p:txBody>
          <a:bodyPr anchor="b">
            <a:normAutofit/>
          </a:bodyPr>
          <a:lstStyle>
            <a:lvl1pPr algn="r">
              <a:defRPr sz="3200" b="1">
                <a:solidFill>
                  <a:srgbClr val="33A8C9"/>
                </a:solidFill>
                <a:latin typeface="Arial" panose="020B0604020202020204" pitchFamily="34" charset="0"/>
                <a:cs typeface="Arial" panose="020B0604020202020204" pitchFamily="34" charset="0"/>
              </a:defRPr>
            </a:lvl1pPr>
          </a:lstStyle>
          <a:p>
            <a:r>
              <a:rPr lang="en-US" dirty="0"/>
              <a:t>TITLE SLIDE HEADLINE</a:t>
            </a:r>
          </a:p>
        </p:txBody>
      </p:sp>
      <p:sp>
        <p:nvSpPr>
          <p:cNvPr id="3" name="Subtitle 2">
            <a:extLst>
              <a:ext uri="{FF2B5EF4-FFF2-40B4-BE49-F238E27FC236}">
                <a16:creationId xmlns:a16="http://schemas.microsoft.com/office/drawing/2014/main" id="{A4C3E707-E9D8-85DA-82CB-D3323B5A9E9A}"/>
              </a:ext>
            </a:extLst>
          </p:cNvPr>
          <p:cNvSpPr>
            <a:spLocks noGrp="1"/>
          </p:cNvSpPr>
          <p:nvPr>
            <p:ph type="subTitle" idx="1" hasCustomPrompt="1"/>
          </p:nvPr>
        </p:nvSpPr>
        <p:spPr>
          <a:xfrm>
            <a:off x="6689035" y="3210511"/>
            <a:ext cx="4999382" cy="393492"/>
          </a:xfrm>
          <a:prstGeom prst="rect">
            <a:avLst/>
          </a:prstGeom>
        </p:spPr>
        <p:txBody>
          <a:bodyPr/>
          <a:lstStyle>
            <a:lvl1pPr marL="0" indent="0" algn="r">
              <a:buNone/>
              <a:defRPr sz="2400" b="1">
                <a:solidFill>
                  <a:srgbClr val="FD6D3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7" name="Text Placeholder 42">
            <a:extLst>
              <a:ext uri="{FF2B5EF4-FFF2-40B4-BE49-F238E27FC236}">
                <a16:creationId xmlns:a16="http://schemas.microsoft.com/office/drawing/2014/main" id="{A1900D4B-75DD-2501-0FAD-98211AA7B7BF}"/>
              </a:ext>
            </a:extLst>
          </p:cNvPr>
          <p:cNvSpPr>
            <a:spLocks noGrp="1"/>
          </p:cNvSpPr>
          <p:nvPr>
            <p:ph type="body" sz="quarter" idx="10" hasCustomPrompt="1"/>
          </p:nvPr>
        </p:nvSpPr>
        <p:spPr>
          <a:xfrm>
            <a:off x="6689035" y="3743323"/>
            <a:ext cx="4999382" cy="317880"/>
          </a:xfrm>
          <a:prstGeom prst="rect">
            <a:avLst/>
          </a:prstGeom>
        </p:spPr>
        <p:txBody>
          <a:bodyPr anchor="ctr" anchorCtr="0"/>
          <a:lstStyle>
            <a:lvl1pPr marL="0" indent="0" algn="r">
              <a:lnSpc>
                <a:spcPct val="100000"/>
              </a:lnSpc>
              <a:buNone/>
              <a:defRPr sz="1800" b="0" i="1">
                <a:solidFill>
                  <a:srgbClr val="FD6D38"/>
                </a:solidFill>
                <a:latin typeface="Arial" panose="020B0604020202020204" pitchFamily="34" charset="0"/>
                <a:cs typeface="Arial" panose="020B0604020202020204" pitchFamily="34" charset="0"/>
              </a:defRPr>
            </a:lvl1pPr>
          </a:lstStyle>
          <a:p>
            <a:pPr lvl="0"/>
            <a:r>
              <a:rPr lang="en-US" dirty="0"/>
              <a:t>—Author Information</a:t>
            </a:r>
          </a:p>
        </p:txBody>
      </p:sp>
    </p:spTree>
    <p:extLst>
      <p:ext uri="{BB962C8B-B14F-4D97-AF65-F5344CB8AC3E}">
        <p14:creationId xmlns:p14="http://schemas.microsoft.com/office/powerpoint/2010/main" val="1920128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ansistion Slide">
    <p:spTree>
      <p:nvGrpSpPr>
        <p:cNvPr id="1" name=""/>
        <p:cNvGrpSpPr/>
        <p:nvPr/>
      </p:nvGrpSpPr>
      <p:grpSpPr>
        <a:xfrm>
          <a:off x="0" y="0"/>
          <a:ext cx="0" cy="0"/>
          <a:chOff x="0" y="0"/>
          <a:chExt cx="0" cy="0"/>
        </a:xfrm>
      </p:grpSpPr>
      <p:pic>
        <p:nvPicPr>
          <p:cNvPr id="8" name="Picture 7" descr="A map of the world&#10;&#10;Description automatically generated with medium confidence">
            <a:extLst>
              <a:ext uri="{FF2B5EF4-FFF2-40B4-BE49-F238E27FC236}">
                <a16:creationId xmlns:a16="http://schemas.microsoft.com/office/drawing/2014/main" id="{80FE8DE9-882C-13BA-E525-5619DAE32038}"/>
              </a:ext>
            </a:extLst>
          </p:cNvPr>
          <p:cNvPicPr>
            <a:picLocks/>
          </p:cNvPicPr>
          <p:nvPr userDrawn="1"/>
        </p:nvPicPr>
        <p:blipFill>
          <a:blip r:embed="rId2"/>
          <a:stretch>
            <a:fillRect/>
          </a:stretch>
        </p:blipFill>
        <p:spPr>
          <a:xfrm>
            <a:off x="0" y="0"/>
            <a:ext cx="12188952" cy="6858000"/>
          </a:xfrm>
          <a:prstGeom prst="rect">
            <a:avLst/>
          </a:prstGeom>
        </p:spPr>
      </p:pic>
      <p:sp>
        <p:nvSpPr>
          <p:cNvPr id="9" name="Title 1">
            <a:extLst>
              <a:ext uri="{FF2B5EF4-FFF2-40B4-BE49-F238E27FC236}">
                <a16:creationId xmlns:a16="http://schemas.microsoft.com/office/drawing/2014/main" id="{F6A0C7B6-BE5D-492B-2EC6-1DAA5B658CD2}"/>
              </a:ext>
            </a:extLst>
          </p:cNvPr>
          <p:cNvSpPr>
            <a:spLocks noGrp="1"/>
          </p:cNvSpPr>
          <p:nvPr>
            <p:ph type="ctrTitle" hasCustomPrompt="1"/>
          </p:nvPr>
        </p:nvSpPr>
        <p:spPr>
          <a:xfrm>
            <a:off x="6520070" y="2534478"/>
            <a:ext cx="5168347" cy="924339"/>
          </a:xfrm>
          <a:prstGeom prst="rect">
            <a:avLst/>
          </a:prstGeom>
        </p:spPr>
        <p:txBody>
          <a:bodyPr anchor="b">
            <a:normAutofit/>
          </a:bodyPr>
          <a:lstStyle>
            <a:lvl1pPr algn="r">
              <a:defRPr sz="3200" b="1">
                <a:solidFill>
                  <a:srgbClr val="33A8C9"/>
                </a:solidFill>
                <a:latin typeface="Arial" panose="020B0604020202020204" pitchFamily="34" charset="0"/>
                <a:cs typeface="Arial" panose="020B0604020202020204" pitchFamily="34" charset="0"/>
              </a:defRPr>
            </a:lvl1pPr>
          </a:lstStyle>
          <a:p>
            <a:r>
              <a:rPr lang="en-US" dirty="0"/>
              <a:t>TRANSITION SLIDE</a:t>
            </a:r>
            <a:br>
              <a:rPr lang="en-US" dirty="0"/>
            </a:br>
            <a:r>
              <a:rPr lang="en-US" dirty="0"/>
              <a:t>HEADLINE </a:t>
            </a:r>
          </a:p>
        </p:txBody>
      </p:sp>
      <p:sp>
        <p:nvSpPr>
          <p:cNvPr id="14" name="Subtitle 2">
            <a:extLst>
              <a:ext uri="{FF2B5EF4-FFF2-40B4-BE49-F238E27FC236}">
                <a16:creationId xmlns:a16="http://schemas.microsoft.com/office/drawing/2014/main" id="{33EC980E-67E6-8D1B-3D59-B2BCDB10D416}"/>
              </a:ext>
            </a:extLst>
          </p:cNvPr>
          <p:cNvSpPr>
            <a:spLocks noGrp="1"/>
          </p:cNvSpPr>
          <p:nvPr>
            <p:ph type="subTitle" idx="1" hasCustomPrompt="1"/>
          </p:nvPr>
        </p:nvSpPr>
        <p:spPr>
          <a:xfrm>
            <a:off x="6520070" y="3618016"/>
            <a:ext cx="5168347" cy="393492"/>
          </a:xfrm>
          <a:prstGeom prst="rect">
            <a:avLst/>
          </a:prstGeom>
        </p:spPr>
        <p:txBody>
          <a:bodyPr/>
          <a:lstStyle>
            <a:lvl1pPr marL="0" indent="0" algn="r">
              <a:buNone/>
              <a:defRPr sz="2400" b="1">
                <a:solidFill>
                  <a:srgbClr val="FD6D3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Tree>
    <p:extLst>
      <p:ext uri="{BB962C8B-B14F-4D97-AF65-F5344CB8AC3E}">
        <p14:creationId xmlns:p14="http://schemas.microsoft.com/office/powerpoint/2010/main" val="531179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ission Statement Opt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37F017-8554-E4EE-5BDC-F6AD73468340}"/>
              </a:ext>
            </a:extLst>
          </p:cNvPr>
          <p:cNvPicPr>
            <a:picLocks noChangeAspect="1"/>
          </p:cNvPicPr>
          <p:nvPr userDrawn="1"/>
        </p:nvPicPr>
        <p:blipFill>
          <a:blip r:embed="rId2"/>
          <a:srcRect/>
          <a:stretch/>
        </p:blipFill>
        <p:spPr>
          <a:xfrm>
            <a:off x="0" y="-1"/>
            <a:ext cx="12192000" cy="6858000"/>
          </a:xfrm>
          <a:prstGeom prst="rect">
            <a:avLst/>
          </a:prstGeom>
        </p:spPr>
      </p:pic>
      <p:pic>
        <p:nvPicPr>
          <p:cNvPr id="32" name="Picture 31">
            <a:extLst>
              <a:ext uri="{FF2B5EF4-FFF2-40B4-BE49-F238E27FC236}">
                <a16:creationId xmlns:a16="http://schemas.microsoft.com/office/drawing/2014/main" id="{02984EC4-A227-9F3A-3CAF-C410B3D789DF}"/>
              </a:ext>
            </a:extLst>
          </p:cNvPr>
          <p:cNvPicPr>
            <a:picLocks noChangeAspect="1"/>
          </p:cNvPicPr>
          <p:nvPr userDrawn="1"/>
        </p:nvPicPr>
        <p:blipFill rotWithShape="1">
          <a:blip r:embed="rId3"/>
          <a:srcRect t="4888" b="13324"/>
          <a:stretch/>
        </p:blipFill>
        <p:spPr>
          <a:xfrm rot="5400000">
            <a:off x="6779315" y="1445313"/>
            <a:ext cx="6858000" cy="3967371"/>
          </a:xfrm>
          <a:prstGeom prst="rect">
            <a:avLst/>
          </a:prstGeom>
        </p:spPr>
      </p:pic>
      <p:sp>
        <p:nvSpPr>
          <p:cNvPr id="21" name="Subtitle 2">
            <a:extLst>
              <a:ext uri="{FF2B5EF4-FFF2-40B4-BE49-F238E27FC236}">
                <a16:creationId xmlns:a16="http://schemas.microsoft.com/office/drawing/2014/main" id="{916AF12C-E677-8705-1052-B84602320246}"/>
              </a:ext>
            </a:extLst>
          </p:cNvPr>
          <p:cNvSpPr>
            <a:spLocks noGrp="1"/>
          </p:cNvSpPr>
          <p:nvPr>
            <p:ph type="subTitle" idx="1" hasCustomPrompt="1"/>
          </p:nvPr>
        </p:nvSpPr>
        <p:spPr>
          <a:xfrm>
            <a:off x="8442699" y="3023186"/>
            <a:ext cx="3110949" cy="3081763"/>
          </a:xfrm>
          <a:prstGeom prst="rect">
            <a:avLst/>
          </a:prstGeom>
        </p:spPr>
        <p:txBody>
          <a:bodyPr/>
          <a:lstStyle>
            <a:lvl1pPr marL="0" indent="0" algn="ctr">
              <a:buNone/>
              <a:defRPr sz="20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Body copy</a:t>
            </a:r>
          </a:p>
        </p:txBody>
      </p:sp>
      <p:pic>
        <p:nvPicPr>
          <p:cNvPr id="30" name="Picture 29" descr="A picture containing background pattern&#10;&#10;Description automatically generated">
            <a:extLst>
              <a:ext uri="{FF2B5EF4-FFF2-40B4-BE49-F238E27FC236}">
                <a16:creationId xmlns:a16="http://schemas.microsoft.com/office/drawing/2014/main" id="{03DFAD82-9CCF-7BA5-4DD0-064A953E6FCD}"/>
              </a:ext>
            </a:extLst>
          </p:cNvPr>
          <p:cNvPicPr>
            <a:picLocks noChangeAspect="1"/>
          </p:cNvPicPr>
          <p:nvPr userDrawn="1"/>
        </p:nvPicPr>
        <p:blipFill>
          <a:blip r:embed="rId4"/>
          <a:stretch>
            <a:fillRect/>
          </a:stretch>
        </p:blipFill>
        <p:spPr>
          <a:xfrm>
            <a:off x="9346004" y="569652"/>
            <a:ext cx="1315459" cy="1382574"/>
          </a:xfrm>
          <a:prstGeom prst="rect">
            <a:avLst/>
          </a:prstGeom>
        </p:spPr>
      </p:pic>
      <p:cxnSp>
        <p:nvCxnSpPr>
          <p:cNvPr id="34" name="Straight Connector 33">
            <a:extLst>
              <a:ext uri="{FF2B5EF4-FFF2-40B4-BE49-F238E27FC236}">
                <a16:creationId xmlns:a16="http://schemas.microsoft.com/office/drawing/2014/main" id="{F1F1AFDD-43FF-1274-CCF6-170CC02948E4}"/>
              </a:ext>
            </a:extLst>
          </p:cNvPr>
          <p:cNvCxnSpPr/>
          <p:nvPr userDrawn="1"/>
        </p:nvCxnSpPr>
        <p:spPr>
          <a:xfrm>
            <a:off x="8592670" y="2487706"/>
            <a:ext cx="27700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727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ission Statement Opt 2">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326C63A0-9156-5E36-11B2-DEC08D594FA1}"/>
              </a:ext>
            </a:extLst>
          </p:cNvPr>
          <p:cNvPicPr>
            <a:picLocks noChangeAspect="1"/>
          </p:cNvPicPr>
          <p:nvPr userDrawn="1"/>
        </p:nvPicPr>
        <p:blipFill rotWithShape="1">
          <a:blip r:embed="rId2"/>
          <a:srcRect b="84310"/>
          <a:stretch/>
        </p:blipFill>
        <p:spPr>
          <a:xfrm>
            <a:off x="3048" y="0"/>
            <a:ext cx="12188952" cy="1075765"/>
          </a:xfrm>
          <a:prstGeom prst="rect">
            <a:avLst/>
          </a:prstGeom>
        </p:spPr>
      </p:pic>
      <p:pic>
        <p:nvPicPr>
          <p:cNvPr id="3" name="Picture 2" descr="A group of birds flying in the sky&#10;&#10;Description automatically generated with low confidence">
            <a:extLst>
              <a:ext uri="{FF2B5EF4-FFF2-40B4-BE49-F238E27FC236}">
                <a16:creationId xmlns:a16="http://schemas.microsoft.com/office/drawing/2014/main" id="{1B41C2AD-F660-9CBC-D3CE-95655B0E3174}"/>
              </a:ext>
            </a:extLst>
          </p:cNvPr>
          <p:cNvPicPr>
            <a:picLocks noChangeAspect="1"/>
          </p:cNvPicPr>
          <p:nvPr userDrawn="1"/>
        </p:nvPicPr>
        <p:blipFill rotWithShape="1">
          <a:blip r:embed="rId3"/>
          <a:srcRect b="17200"/>
          <a:stretch/>
        </p:blipFill>
        <p:spPr>
          <a:xfrm>
            <a:off x="-61319" y="-214002"/>
            <a:ext cx="12250271" cy="7072002"/>
          </a:xfrm>
          <a:prstGeom prst="rect">
            <a:avLst/>
          </a:prstGeom>
        </p:spPr>
      </p:pic>
      <p:pic>
        <p:nvPicPr>
          <p:cNvPr id="5" name="Picture 4" descr="A person and a child posing for a picture&#10;&#10;Description automatically generated with medium confidence">
            <a:extLst>
              <a:ext uri="{FF2B5EF4-FFF2-40B4-BE49-F238E27FC236}">
                <a16:creationId xmlns:a16="http://schemas.microsoft.com/office/drawing/2014/main" id="{172954AF-D7E5-A594-E69D-64339D8BFBF5}"/>
              </a:ext>
            </a:extLst>
          </p:cNvPr>
          <p:cNvPicPr>
            <a:picLocks noChangeAspect="1"/>
          </p:cNvPicPr>
          <p:nvPr userDrawn="1"/>
        </p:nvPicPr>
        <p:blipFill rotWithShape="1">
          <a:blip r:embed="rId4"/>
          <a:srcRect b="3642"/>
          <a:stretch/>
        </p:blipFill>
        <p:spPr>
          <a:xfrm>
            <a:off x="6793752" y="1195637"/>
            <a:ext cx="4677703" cy="5662363"/>
          </a:xfrm>
          <a:prstGeom prst="rect">
            <a:avLst/>
          </a:prstGeom>
        </p:spPr>
      </p:pic>
      <p:sp>
        <p:nvSpPr>
          <p:cNvPr id="6" name="Subtitle 2">
            <a:extLst>
              <a:ext uri="{FF2B5EF4-FFF2-40B4-BE49-F238E27FC236}">
                <a16:creationId xmlns:a16="http://schemas.microsoft.com/office/drawing/2014/main" id="{4E7137F9-6A92-C7CE-AD3F-23D0824D36B3}"/>
              </a:ext>
            </a:extLst>
          </p:cNvPr>
          <p:cNvSpPr>
            <a:spLocks noGrp="1"/>
          </p:cNvSpPr>
          <p:nvPr>
            <p:ph type="subTitle" idx="1" hasCustomPrompt="1"/>
          </p:nvPr>
        </p:nvSpPr>
        <p:spPr>
          <a:xfrm>
            <a:off x="555617" y="3919817"/>
            <a:ext cx="5710711" cy="2319618"/>
          </a:xfrm>
          <a:prstGeom prst="rect">
            <a:avLst/>
          </a:prstGeom>
        </p:spPr>
        <p:txBody>
          <a:bodyPr/>
          <a:lstStyle>
            <a:lvl1pPr marL="0" indent="0" algn="l">
              <a:lnSpc>
                <a:spcPct val="100000"/>
              </a:lnSpc>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Body copy </a:t>
            </a:r>
          </a:p>
        </p:txBody>
      </p:sp>
      <p:sp>
        <p:nvSpPr>
          <p:cNvPr id="12" name="Title 1">
            <a:extLst>
              <a:ext uri="{FF2B5EF4-FFF2-40B4-BE49-F238E27FC236}">
                <a16:creationId xmlns:a16="http://schemas.microsoft.com/office/drawing/2014/main" id="{F6A32C68-1A14-4829-97DB-7EA9FDB2FDC5}"/>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dirty="0"/>
              <a:t>HEADLINE</a:t>
            </a:r>
          </a:p>
        </p:txBody>
      </p:sp>
      <p:sp>
        <p:nvSpPr>
          <p:cNvPr id="14" name="Slide Number Placeholder 5">
            <a:extLst>
              <a:ext uri="{FF2B5EF4-FFF2-40B4-BE49-F238E27FC236}">
                <a16:creationId xmlns:a16="http://schemas.microsoft.com/office/drawing/2014/main" id="{1D05B834-8BAF-E356-FAD9-22DEFA2E349F}"/>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chemeClr val="bg1"/>
                </a:solidFill>
                <a:latin typeface="Arial" panose="020B0604020202020204" pitchFamily="34" charset="0"/>
                <a:cs typeface="Arial" panose="020B0604020202020204" pitchFamily="34" charset="0"/>
              </a:rPr>
              <a:pPr algn="r"/>
              <a:t>‹#›</a:t>
            </a:fld>
            <a:endParaRPr lang="en-US" sz="12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4293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932EE9A-664C-4228-C2E4-71EB46184FCF}"/>
              </a:ext>
            </a:extLst>
          </p:cNvPr>
          <p:cNvPicPr>
            <a:picLocks noChangeAspect="1"/>
          </p:cNvPicPr>
          <p:nvPr userDrawn="1"/>
        </p:nvPicPr>
        <p:blipFill>
          <a:blip r:embed="rId2"/>
          <a:stretch>
            <a:fillRect/>
          </a:stretch>
        </p:blipFill>
        <p:spPr>
          <a:xfrm>
            <a:off x="3048" y="0"/>
            <a:ext cx="12188952" cy="6856286"/>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dirty="0"/>
              <a:t>CONTENT SLIDE BULLETED TEXT</a:t>
            </a:r>
          </a:p>
        </p:txBody>
      </p:sp>
      <p:sp>
        <p:nvSpPr>
          <p:cNvPr id="3" name="Slide Number Placeholder 5">
            <a:extLst>
              <a:ext uri="{FF2B5EF4-FFF2-40B4-BE49-F238E27FC236}">
                <a16:creationId xmlns:a16="http://schemas.microsoft.com/office/drawing/2014/main" id="{99CEF595-FB71-E13E-E300-FF815AC47600}"/>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rgbClr val="5B6670"/>
                </a:solidFill>
                <a:latin typeface="Arial" panose="020B0604020202020204" pitchFamily="34" charset="0"/>
                <a:cs typeface="Arial" panose="020B0604020202020204" pitchFamily="34" charset="0"/>
              </a:rPr>
              <a:pPr algn="r"/>
              <a:t>‹#›</a:t>
            </a:fld>
            <a:endParaRPr lang="en-US" sz="1200" b="0" dirty="0">
              <a:solidFill>
                <a:srgbClr val="5B667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35F7D3C-F460-DDC6-38D7-45596F7BD1F5}"/>
              </a:ext>
            </a:extLst>
          </p:cNvPr>
          <p:cNvSpPr>
            <a:spLocks noGrp="1"/>
          </p:cNvSpPr>
          <p:nvPr>
            <p:ph type="body" sz="quarter" idx="10" hasCustomPrompt="1"/>
          </p:nvPr>
        </p:nvSpPr>
        <p:spPr>
          <a:xfrm>
            <a:off x="341312" y="1318226"/>
            <a:ext cx="11524673" cy="1161363"/>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
        <p:nvSpPr>
          <p:cNvPr id="12" name="Text Placeholder 8">
            <a:extLst>
              <a:ext uri="{FF2B5EF4-FFF2-40B4-BE49-F238E27FC236}">
                <a16:creationId xmlns:a16="http://schemas.microsoft.com/office/drawing/2014/main" id="{08B9CC74-6394-BE16-F3A4-FA3033B8E3C6}"/>
              </a:ext>
            </a:extLst>
          </p:cNvPr>
          <p:cNvSpPr>
            <a:spLocks noGrp="1"/>
          </p:cNvSpPr>
          <p:nvPr>
            <p:ph type="body" sz="quarter" idx="11" hasCustomPrompt="1"/>
          </p:nvPr>
        </p:nvSpPr>
        <p:spPr>
          <a:xfrm>
            <a:off x="341313" y="2784561"/>
            <a:ext cx="11524672" cy="1161363"/>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Tree>
    <p:extLst>
      <p:ext uri="{BB962C8B-B14F-4D97-AF65-F5344CB8AC3E}">
        <p14:creationId xmlns:p14="http://schemas.microsoft.com/office/powerpoint/2010/main" val="1216018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2 Colum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932EE9A-664C-4228-C2E4-71EB46184FCF}"/>
              </a:ext>
            </a:extLst>
          </p:cNvPr>
          <p:cNvPicPr>
            <a:picLocks noChangeAspect="1"/>
          </p:cNvPicPr>
          <p:nvPr userDrawn="1"/>
        </p:nvPicPr>
        <p:blipFill>
          <a:blip r:embed="rId2"/>
          <a:stretch>
            <a:fillRect/>
          </a:stretch>
        </p:blipFill>
        <p:spPr>
          <a:xfrm>
            <a:off x="3048" y="0"/>
            <a:ext cx="12188952" cy="6856286"/>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dirty="0"/>
              <a:t>CONTENT SLIDE BULLETED TEXT</a:t>
            </a:r>
          </a:p>
        </p:txBody>
      </p:sp>
      <p:sp>
        <p:nvSpPr>
          <p:cNvPr id="3" name="Slide Number Placeholder 5">
            <a:extLst>
              <a:ext uri="{FF2B5EF4-FFF2-40B4-BE49-F238E27FC236}">
                <a16:creationId xmlns:a16="http://schemas.microsoft.com/office/drawing/2014/main" id="{99CEF595-FB71-E13E-E300-FF815AC47600}"/>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rgbClr val="5B6670"/>
                </a:solidFill>
                <a:latin typeface="Arial" panose="020B0604020202020204" pitchFamily="34" charset="0"/>
                <a:cs typeface="Arial" panose="020B0604020202020204" pitchFamily="34" charset="0"/>
              </a:rPr>
              <a:pPr algn="r"/>
              <a:t>‹#›</a:t>
            </a:fld>
            <a:endParaRPr lang="en-US" sz="1200" b="0" dirty="0">
              <a:solidFill>
                <a:srgbClr val="5B667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35F7D3C-F460-DDC6-38D7-45596F7BD1F5}"/>
              </a:ext>
            </a:extLst>
          </p:cNvPr>
          <p:cNvSpPr>
            <a:spLocks noGrp="1"/>
          </p:cNvSpPr>
          <p:nvPr>
            <p:ph type="body" sz="quarter" idx="10" hasCustomPrompt="1"/>
          </p:nvPr>
        </p:nvSpPr>
        <p:spPr>
          <a:xfrm>
            <a:off x="341313" y="1318226"/>
            <a:ext cx="558240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
        <p:nvSpPr>
          <p:cNvPr id="12" name="Text Placeholder 8">
            <a:extLst>
              <a:ext uri="{FF2B5EF4-FFF2-40B4-BE49-F238E27FC236}">
                <a16:creationId xmlns:a16="http://schemas.microsoft.com/office/drawing/2014/main" id="{08B9CC74-6394-BE16-F3A4-FA3033B8E3C6}"/>
              </a:ext>
            </a:extLst>
          </p:cNvPr>
          <p:cNvSpPr>
            <a:spLocks noGrp="1"/>
          </p:cNvSpPr>
          <p:nvPr>
            <p:ph type="body" sz="quarter" idx="11" hasCustomPrompt="1"/>
          </p:nvPr>
        </p:nvSpPr>
        <p:spPr>
          <a:xfrm>
            <a:off x="6283507" y="1318226"/>
            <a:ext cx="558247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bullet 1</a:t>
            </a:r>
          </a:p>
          <a:p>
            <a:pPr lvl="1"/>
            <a:r>
              <a:rPr lang="en-US" dirty="0"/>
              <a:t>Body copy bullet 2</a:t>
            </a:r>
          </a:p>
          <a:p>
            <a:pPr lvl="2"/>
            <a:r>
              <a:rPr lang="en-US" dirty="0"/>
              <a:t>Body copy bullet 3</a:t>
            </a:r>
          </a:p>
        </p:txBody>
      </p:sp>
    </p:spTree>
    <p:extLst>
      <p:ext uri="{BB962C8B-B14F-4D97-AF65-F5344CB8AC3E}">
        <p14:creationId xmlns:p14="http://schemas.microsoft.com/office/powerpoint/2010/main" val="42663285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6F7F3649-0CDD-58C3-2F31-FD2613E09129}"/>
              </a:ext>
            </a:extLst>
          </p:cNvPr>
          <p:cNvPicPr>
            <a:picLocks noChangeAspect="1"/>
          </p:cNvPicPr>
          <p:nvPr userDrawn="1"/>
        </p:nvPicPr>
        <p:blipFill>
          <a:blip r:embed="rId2"/>
          <a:stretch>
            <a:fillRect/>
          </a:stretch>
        </p:blipFill>
        <p:spPr>
          <a:xfrm>
            <a:off x="0" y="1714"/>
            <a:ext cx="12188952" cy="6856286"/>
          </a:xfrm>
          <a:prstGeom prst="rect">
            <a:avLst/>
          </a:prstGeom>
        </p:spPr>
      </p:pic>
      <p:sp>
        <p:nvSpPr>
          <p:cNvPr id="21" name="Text Placeholder 20">
            <a:extLst>
              <a:ext uri="{FF2B5EF4-FFF2-40B4-BE49-F238E27FC236}">
                <a16:creationId xmlns:a16="http://schemas.microsoft.com/office/drawing/2014/main" id="{64DFC1F2-CB1E-0D2D-7F96-D048AA11CC6D}"/>
              </a:ext>
            </a:extLst>
          </p:cNvPr>
          <p:cNvSpPr>
            <a:spLocks noGrp="1"/>
          </p:cNvSpPr>
          <p:nvPr>
            <p:ph type="body" sz="quarter" idx="10" hasCustomPrompt="1"/>
          </p:nvPr>
        </p:nvSpPr>
        <p:spPr>
          <a:xfrm>
            <a:off x="435884" y="5928066"/>
            <a:ext cx="11317182" cy="242585"/>
          </a:xfrm>
          <a:prstGeom prst="rect">
            <a:avLst/>
          </a:prstGeom>
        </p:spPr>
        <p:txBody>
          <a:bodyPr/>
          <a:lstStyle>
            <a:lvl1pPr marL="0" indent="0" algn="ctr">
              <a:buNone/>
              <a:defRPr sz="1100">
                <a:solidFill>
                  <a:srgbClr val="4D4D4C"/>
                </a:solidFill>
              </a:defRPr>
            </a:lvl1pPr>
          </a:lstStyle>
          <a:p>
            <a:pPr algn="ctr"/>
            <a:r>
              <a:rPr lang="en-US" dirty="0">
                <a:effectLst/>
                <a:latin typeface="Arial" panose="020B0604020202020204" pitchFamily="34" charset="0"/>
              </a:rPr>
              <a:t>Signoff</a:t>
            </a:r>
          </a:p>
          <a:p>
            <a:pPr lvl="4"/>
            <a:endParaRPr lang="en-US" dirty="0"/>
          </a:p>
        </p:txBody>
      </p:sp>
      <p:sp>
        <p:nvSpPr>
          <p:cNvPr id="2" name="Title 1">
            <a:extLst>
              <a:ext uri="{FF2B5EF4-FFF2-40B4-BE49-F238E27FC236}">
                <a16:creationId xmlns:a16="http://schemas.microsoft.com/office/drawing/2014/main" id="{DC6C0DF3-08DD-C261-50CF-D5047C1D7242}"/>
              </a:ext>
            </a:extLst>
          </p:cNvPr>
          <p:cNvSpPr>
            <a:spLocks noGrp="1"/>
          </p:cNvSpPr>
          <p:nvPr>
            <p:ph type="ctrTitle" hasCustomPrompt="1"/>
          </p:nvPr>
        </p:nvSpPr>
        <p:spPr>
          <a:xfrm>
            <a:off x="435883" y="3429002"/>
            <a:ext cx="11317183" cy="477980"/>
          </a:xfrm>
          <a:prstGeom prst="rect">
            <a:avLst/>
          </a:prstGeom>
        </p:spPr>
        <p:txBody>
          <a:bodyPr anchor="t">
            <a:normAutofit/>
          </a:bodyPr>
          <a:lstStyle>
            <a:lvl1pPr algn="ctr">
              <a:defRPr sz="3200" b="1">
                <a:solidFill>
                  <a:srgbClr val="33A8C9"/>
                </a:solidFill>
                <a:latin typeface="Arial" panose="020B0604020202020204" pitchFamily="34" charset="0"/>
                <a:cs typeface="Arial" panose="020B0604020202020204" pitchFamily="34" charset="0"/>
              </a:defRPr>
            </a:lvl1pPr>
          </a:lstStyle>
          <a:p>
            <a:r>
              <a:rPr lang="en-US" dirty="0"/>
              <a:t>TAGLINE</a:t>
            </a:r>
          </a:p>
        </p:txBody>
      </p:sp>
      <p:sp>
        <p:nvSpPr>
          <p:cNvPr id="3" name="Text Placeholder 20">
            <a:extLst>
              <a:ext uri="{FF2B5EF4-FFF2-40B4-BE49-F238E27FC236}">
                <a16:creationId xmlns:a16="http://schemas.microsoft.com/office/drawing/2014/main" id="{390C0FA4-B4B5-8521-CA45-2C45588219BC}"/>
              </a:ext>
            </a:extLst>
          </p:cNvPr>
          <p:cNvSpPr>
            <a:spLocks noGrp="1"/>
          </p:cNvSpPr>
          <p:nvPr>
            <p:ph type="body" sz="quarter" idx="11" hasCustomPrompt="1"/>
          </p:nvPr>
        </p:nvSpPr>
        <p:spPr>
          <a:xfrm>
            <a:off x="435884" y="4921742"/>
            <a:ext cx="11317182" cy="242585"/>
          </a:xfrm>
          <a:prstGeom prst="rect">
            <a:avLst/>
          </a:prstGeom>
        </p:spPr>
        <p:txBody>
          <a:bodyPr/>
          <a:lstStyle>
            <a:lvl1pPr marL="0" indent="0" algn="ctr">
              <a:buNone/>
              <a:defRPr sz="1400">
                <a:solidFill>
                  <a:srgbClr val="FD6D38"/>
                </a:solidFill>
              </a:defRPr>
            </a:lvl1pPr>
          </a:lstStyle>
          <a:p>
            <a:pPr algn="ctr"/>
            <a:r>
              <a:rPr lang="en-US" dirty="0">
                <a:effectLst/>
                <a:latin typeface="Arial" panose="020B0604020202020204" pitchFamily="34" charset="0"/>
              </a:rPr>
              <a:t>Contact Information 1</a:t>
            </a:r>
          </a:p>
          <a:p>
            <a:pPr lvl="4"/>
            <a:endParaRPr lang="en-US" dirty="0"/>
          </a:p>
        </p:txBody>
      </p:sp>
      <p:sp>
        <p:nvSpPr>
          <p:cNvPr id="5" name="Text Placeholder 20">
            <a:extLst>
              <a:ext uri="{FF2B5EF4-FFF2-40B4-BE49-F238E27FC236}">
                <a16:creationId xmlns:a16="http://schemas.microsoft.com/office/drawing/2014/main" id="{BE04E95D-9E2E-4B3D-4072-CAE680D30AF1}"/>
              </a:ext>
            </a:extLst>
          </p:cNvPr>
          <p:cNvSpPr>
            <a:spLocks noGrp="1"/>
          </p:cNvSpPr>
          <p:nvPr>
            <p:ph type="body" sz="quarter" idx="12" hasCustomPrompt="1"/>
          </p:nvPr>
        </p:nvSpPr>
        <p:spPr>
          <a:xfrm>
            <a:off x="435884" y="5240718"/>
            <a:ext cx="11317182" cy="242585"/>
          </a:xfrm>
          <a:prstGeom prst="rect">
            <a:avLst/>
          </a:prstGeom>
        </p:spPr>
        <p:txBody>
          <a:bodyPr/>
          <a:lstStyle>
            <a:lvl1pPr marL="0" indent="0" algn="ctr">
              <a:buNone/>
              <a:defRPr sz="1100">
                <a:solidFill>
                  <a:srgbClr val="4D4D4C"/>
                </a:solidFill>
              </a:defRPr>
            </a:lvl1pPr>
          </a:lstStyle>
          <a:p>
            <a:pPr algn="ctr"/>
            <a:r>
              <a:rPr lang="en-US" dirty="0">
                <a:effectLst/>
                <a:latin typeface="Arial" panose="020B0604020202020204" pitchFamily="34" charset="0"/>
              </a:rPr>
              <a:t>Contact Information 2</a:t>
            </a:r>
          </a:p>
          <a:p>
            <a:pPr lvl="4"/>
            <a:endParaRPr lang="en-US" dirty="0"/>
          </a:p>
        </p:txBody>
      </p:sp>
    </p:spTree>
    <p:extLst>
      <p:ext uri="{BB962C8B-B14F-4D97-AF65-F5344CB8AC3E}">
        <p14:creationId xmlns:p14="http://schemas.microsoft.com/office/powerpoint/2010/main" val="2732837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Content Slide 2 Column">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1C823BB-AFE8-BC4A-0292-6EF1C85F3056}"/>
              </a:ext>
            </a:extLst>
          </p:cNvPr>
          <p:cNvPicPr>
            <a:picLocks noChangeAspect="1"/>
          </p:cNvPicPr>
          <p:nvPr userDrawn="1"/>
        </p:nvPicPr>
        <p:blipFill rotWithShape="1">
          <a:blip r:embed="rId2"/>
          <a:srcRect l="48620" t="38828"/>
          <a:stretch/>
        </p:blipFill>
        <p:spPr>
          <a:xfrm>
            <a:off x="-1" y="0"/>
            <a:ext cx="3993403" cy="3617258"/>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885253" y="752252"/>
            <a:ext cx="9478618" cy="532699"/>
          </a:xfrm>
          <a:prstGeom prst="rect">
            <a:avLst/>
          </a:prstGeom>
        </p:spPr>
        <p:txBody>
          <a:bodyPr/>
          <a:lstStyle>
            <a:lvl1pPr>
              <a:defRPr sz="3200" b="0" i="0">
                <a:solidFill>
                  <a:srgbClr val="33A8C9"/>
                </a:solidFill>
                <a:latin typeface="Calibri" panose="020F0502020204030204" pitchFamily="34" charset="0"/>
                <a:cs typeface="Calibri" panose="020F0502020204030204" pitchFamily="34" charset="0"/>
              </a:defRPr>
            </a:lvl1pPr>
          </a:lstStyle>
          <a:p>
            <a:r>
              <a:rPr lang="en-US"/>
              <a:t>Content slide bulleted text</a:t>
            </a:r>
          </a:p>
        </p:txBody>
      </p:sp>
      <p:sp>
        <p:nvSpPr>
          <p:cNvPr id="4" name="TextBox 3">
            <a:extLst>
              <a:ext uri="{FF2B5EF4-FFF2-40B4-BE49-F238E27FC236}">
                <a16:creationId xmlns:a16="http://schemas.microsoft.com/office/drawing/2014/main" id="{BA0A3F2E-DC90-C8DB-17EB-254185A2DB74}"/>
              </a:ext>
            </a:extLst>
          </p:cNvPr>
          <p:cNvSpPr txBox="1"/>
          <p:nvPr userDrawn="1"/>
        </p:nvSpPr>
        <p:spPr>
          <a:xfrm>
            <a:off x="7641357" y="6306207"/>
            <a:ext cx="4372522" cy="276999"/>
          </a:xfrm>
          <a:prstGeom prst="rect">
            <a:avLst/>
          </a:prstGeom>
          <a:noFill/>
        </p:spPr>
        <p:txBody>
          <a:bodyPr wrap="square" rtlCol="0">
            <a:spAutoFit/>
          </a:bodyPr>
          <a:lstStyle/>
          <a:p>
            <a:pPr algn="r"/>
            <a:r>
              <a:rPr lang="en-US" sz="1200">
                <a:solidFill>
                  <a:schemeClr val="accent2"/>
                </a:solidFill>
                <a:latin typeface="Proxima Nova" panose="02000506030000020004" pitchFamily="2" charset="0"/>
              </a:rPr>
              <a:t>Alone we are </a:t>
            </a:r>
            <a:r>
              <a:rPr lang="en-US" sz="1200">
                <a:solidFill>
                  <a:schemeClr val="accent1"/>
                </a:solidFill>
                <a:latin typeface="Proxima Nova" panose="02000506030000020004" pitchFamily="2" charset="0"/>
              </a:rPr>
              <a:t>rare.</a:t>
            </a:r>
            <a:r>
              <a:rPr lang="en-US" sz="1200">
                <a:solidFill>
                  <a:schemeClr val="accent2"/>
                </a:solidFill>
                <a:latin typeface="Proxima Nova" panose="02000506030000020004" pitchFamily="2" charset="0"/>
              </a:rPr>
              <a:t> Together we are strong.</a:t>
            </a:r>
            <a:r>
              <a:rPr lang="en-US" sz="1200" baseline="30000">
                <a:solidFill>
                  <a:schemeClr val="accent2"/>
                </a:solidFill>
                <a:latin typeface="Proxima Nova" panose="02000506030000020004" pitchFamily="2" charset="0"/>
              </a:rPr>
              <a:t>®</a:t>
            </a:r>
          </a:p>
        </p:txBody>
      </p:sp>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885918" y="1604209"/>
            <a:ext cx="5037138" cy="4305300"/>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262590" y="1604209"/>
            <a:ext cx="5037138" cy="4305300"/>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2" name="Picture 1" descr="A logo with blue and orange dots&#10;&#10;Description automatically generated">
            <a:extLst>
              <a:ext uri="{FF2B5EF4-FFF2-40B4-BE49-F238E27FC236}">
                <a16:creationId xmlns:a16="http://schemas.microsoft.com/office/drawing/2014/main" id="{D140435D-BA6B-F8A9-372F-4A888037B33F}"/>
              </a:ext>
            </a:extLst>
          </p:cNvPr>
          <p:cNvPicPr>
            <a:picLocks noChangeAspect="1"/>
          </p:cNvPicPr>
          <p:nvPr userDrawn="1"/>
        </p:nvPicPr>
        <p:blipFill>
          <a:blip r:embed="rId3"/>
          <a:stretch>
            <a:fillRect/>
          </a:stretch>
        </p:blipFill>
        <p:spPr>
          <a:xfrm>
            <a:off x="220161" y="5985305"/>
            <a:ext cx="1791519" cy="706858"/>
          </a:xfrm>
          <a:prstGeom prst="rect">
            <a:avLst/>
          </a:prstGeom>
        </p:spPr>
      </p:pic>
    </p:spTree>
    <p:extLst>
      <p:ext uri="{BB962C8B-B14F-4D97-AF65-F5344CB8AC3E}">
        <p14:creationId xmlns:p14="http://schemas.microsoft.com/office/powerpoint/2010/main" val="41433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AF858A1-DF1A-AB4E-BBAA-573D94453B7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A3C08-53CA-5C4A-BFD0-CBD37E4600F8}"/>
              </a:ext>
            </a:extLst>
          </p:cNvPr>
          <p:cNvSpPr>
            <a:spLocks noGrp="1"/>
          </p:cNvSpPr>
          <p:nvPr>
            <p:ph type="ctrTitle"/>
          </p:nvPr>
        </p:nvSpPr>
        <p:spPr>
          <a:xfrm>
            <a:off x="606287" y="997988"/>
            <a:ext cx="4104861" cy="2387600"/>
          </a:xfrm>
        </p:spPr>
        <p:txBody>
          <a:bodyPr anchor="b">
            <a:noAutofit/>
          </a:bodyPr>
          <a:lstStyle>
            <a:lvl1pPr algn="ctr">
              <a:defRPr sz="4400">
                <a:solidFill>
                  <a:srgbClr val="0092B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CD4E4C-D418-D444-8A59-65986AD33052}"/>
              </a:ext>
            </a:extLst>
          </p:cNvPr>
          <p:cNvSpPr>
            <a:spLocks noGrp="1"/>
          </p:cNvSpPr>
          <p:nvPr>
            <p:ph type="subTitle" idx="1"/>
          </p:nvPr>
        </p:nvSpPr>
        <p:spPr>
          <a:xfrm>
            <a:off x="1540566" y="3472413"/>
            <a:ext cx="4104861" cy="632032"/>
          </a:xfrm>
        </p:spPr>
        <p:txBody>
          <a:bodyPr>
            <a:noAutofit/>
          </a:bodyPr>
          <a:lstStyle>
            <a:lvl1pPr marL="0" indent="0" algn="ctr">
              <a:buNone/>
              <a:defRPr sz="2000">
                <a:solidFill>
                  <a:schemeClr val="tx2">
                    <a:alpha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DAB2BB-762B-214A-BC91-FDBE28FB20CE}"/>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CB10E1D-67F5-0D4E-9AE2-8D9AB84BB63E}"/>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94931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5" name="Picture 4" descr="A picture containing text, envelope&#10;&#10;Description automatically generated">
            <a:extLst>
              <a:ext uri="{FF2B5EF4-FFF2-40B4-BE49-F238E27FC236}">
                <a16:creationId xmlns:a16="http://schemas.microsoft.com/office/drawing/2014/main" id="{CA45278A-7EA6-F84C-B6F0-05614C0D89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E8FC1C69-90F5-EC41-BC4E-14BD40D1277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C1FAF085-8E0E-5944-B569-9465090BA586}"/>
              </a:ext>
            </a:extLst>
          </p:cNvPr>
          <p:cNvSpPr>
            <a:spLocks noGrp="1"/>
          </p:cNvSpPr>
          <p:nvPr>
            <p:ph type="sldNum" sz="quarter" idx="12"/>
          </p:nvPr>
        </p:nvSpPr>
        <p:spPr/>
        <p:txBody>
          <a:bodyPr/>
          <a:lstStyle/>
          <a:p>
            <a:fld id="{4A7E3CB4-26E5-FD47-9FA6-1BCC834D5B3F}" type="slidenum">
              <a:rPr lang="en-US" smtClean="0"/>
              <a:t>‹#›</a:t>
            </a:fld>
            <a:endParaRPr lang="en-US"/>
          </a:p>
        </p:txBody>
      </p:sp>
    </p:spTree>
    <p:extLst>
      <p:ext uri="{BB962C8B-B14F-4D97-AF65-F5344CB8AC3E}">
        <p14:creationId xmlns:p14="http://schemas.microsoft.com/office/powerpoint/2010/main" val="206966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C5C5014-1D77-C54E-973D-4A66CB2B45A1}"/>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A8AC160-523F-284A-81E0-56C7052D0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3C534-83F3-9046-9E8C-993913441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8A840F8-6606-484E-A777-815111EA231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9D1DB21E-FAB7-9747-8BBE-F6EE9DC54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E3CB4-26E5-FD47-9FA6-1BCC834D5B3F}" type="slidenum">
              <a:rPr lang="en-US" smtClean="0"/>
              <a:t>‹#›</a:t>
            </a:fld>
            <a:endParaRPr lang="en-US"/>
          </a:p>
        </p:txBody>
      </p:sp>
    </p:spTree>
    <p:extLst>
      <p:ext uri="{BB962C8B-B14F-4D97-AF65-F5344CB8AC3E}">
        <p14:creationId xmlns:p14="http://schemas.microsoft.com/office/powerpoint/2010/main" val="3688210460"/>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58" r:id="rId3"/>
    <p:sldLayoutId id="2147484037" r:id="rId4"/>
    <p:sldLayoutId id="2147484112" r:id="rId5"/>
    <p:sldLayoutId id="2147484129" r:id="rId6"/>
  </p:sldLayoutIdLst>
  <p:hf hdr="0" dt="0"/>
  <p:txStyles>
    <p:titleStyle>
      <a:lvl1pPr algn="l" defTabSz="914400" rtl="0" eaLnBrk="1" latinLnBrk="0" hangingPunct="1">
        <a:lnSpc>
          <a:spcPct val="90000"/>
        </a:lnSpc>
        <a:spcBef>
          <a:spcPct val="0"/>
        </a:spcBef>
        <a:buNone/>
        <a:defRPr sz="4400" kern="1200">
          <a:solidFill>
            <a:srgbClr val="0092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alpha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2">
              <a:alpha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2000" kern="1200">
          <a:solidFill>
            <a:schemeClr val="tx2">
              <a:alpha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C5C5014-1D77-C54E-973D-4A66CB2B45A1}"/>
              </a:ext>
            </a:extLst>
          </p:cNvPr>
          <p:cNvPicPr>
            <a:picLocks noChangeAspect="1"/>
          </p:cNvPicPr>
          <p:nvPr userDrawn="1"/>
        </p:nvPicPr>
        <p:blipFill>
          <a:blip r:embed="rId2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A8AC160-523F-284A-81E0-56C7052D0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3C534-83F3-9046-9E8C-993913441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8A840F8-6606-484E-A777-815111EA231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9D1DB21E-FAB7-9747-8BBE-F6EE9DC54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E3CB4-26E5-FD47-9FA6-1BCC834D5B3F}" type="slidenum">
              <a:rPr lang="en-US" smtClean="0"/>
              <a:t>‹#›</a:t>
            </a:fld>
            <a:endParaRPr lang="en-US"/>
          </a:p>
        </p:txBody>
      </p:sp>
    </p:spTree>
    <p:extLst>
      <p:ext uri="{BB962C8B-B14F-4D97-AF65-F5344CB8AC3E}">
        <p14:creationId xmlns:p14="http://schemas.microsoft.com/office/powerpoint/2010/main" val="116681845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Lst>
  <p:hf hdr="0" dt="0"/>
  <p:txStyles>
    <p:titleStyle>
      <a:lvl1pPr algn="l" defTabSz="914400" rtl="0" eaLnBrk="1" latinLnBrk="0" hangingPunct="1">
        <a:lnSpc>
          <a:spcPct val="90000"/>
        </a:lnSpc>
        <a:spcBef>
          <a:spcPct val="0"/>
        </a:spcBef>
        <a:buNone/>
        <a:defRPr sz="4400" kern="1200">
          <a:solidFill>
            <a:srgbClr val="0092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alpha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2">
              <a:alpha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2000" kern="1200">
          <a:solidFill>
            <a:schemeClr val="tx2">
              <a:alpha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A5A8C0-D241-1E80-BCD2-206DC3C5F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D0F88-4A5C-AE97-FA12-1DFE185B9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0C5DA-A393-55FA-5A2C-DBD3D7EBD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8E2CB-219F-4FE0-9B1D-0C6984BC80CA}" type="datetimeFigureOut">
              <a:rPr lang="en-US" smtClean="0"/>
              <a:t>10/10/2025</a:t>
            </a:fld>
            <a:endParaRPr lang="en-US"/>
          </a:p>
        </p:txBody>
      </p:sp>
      <p:sp>
        <p:nvSpPr>
          <p:cNvPr id="5" name="Footer Placeholder 4">
            <a:extLst>
              <a:ext uri="{FF2B5EF4-FFF2-40B4-BE49-F238E27FC236}">
                <a16:creationId xmlns:a16="http://schemas.microsoft.com/office/drawing/2014/main" id="{079CEC80-FCED-CAED-966E-18BB886ED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2C801-18FC-67EE-9749-03F16496C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E8AF3-53AD-4A51-8B58-C0C5E19915C1}" type="slidenum">
              <a:rPr lang="en-US" smtClean="0"/>
              <a:t>‹#›</a:t>
            </a:fld>
            <a:endParaRPr lang="en-US"/>
          </a:p>
        </p:txBody>
      </p:sp>
    </p:spTree>
    <p:extLst>
      <p:ext uri="{BB962C8B-B14F-4D97-AF65-F5344CB8AC3E}">
        <p14:creationId xmlns:p14="http://schemas.microsoft.com/office/powerpoint/2010/main" val="87564533"/>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AC160-523F-284A-81E0-56C7052D0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3C534-83F3-9046-9E8C-993913441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8A840F8-6606-484E-A777-815111EA2313}"/>
              </a:ext>
            </a:extLst>
          </p:cNvPr>
          <p:cNvSpPr>
            <a:spLocks noGrp="1"/>
          </p:cNvSpPr>
          <p:nvPr>
            <p:ph type="ftr" sz="quarter" idx="3"/>
          </p:nvPr>
        </p:nvSpPr>
        <p:spPr>
          <a:xfrm>
            <a:off x="67310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9D1DB21E-FAB7-9747-8BBE-F6EE9DC54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E3CB4-26E5-FD47-9FA6-1BCC834D5B3F}" type="slidenum">
              <a:rPr lang="en-US" smtClean="0"/>
              <a:t>‹#›</a:t>
            </a:fld>
            <a:endParaRPr lang="en-US"/>
          </a:p>
        </p:txBody>
      </p:sp>
    </p:spTree>
    <p:extLst>
      <p:ext uri="{BB962C8B-B14F-4D97-AF65-F5344CB8AC3E}">
        <p14:creationId xmlns:p14="http://schemas.microsoft.com/office/powerpoint/2010/main" val="155890506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Lst>
  <p:hf hdr="0" dt="0"/>
  <p:txStyles>
    <p:titleStyle>
      <a:lvl1pPr algn="l" defTabSz="914400" rtl="0" eaLnBrk="1" latinLnBrk="0" hangingPunct="1">
        <a:lnSpc>
          <a:spcPct val="90000"/>
        </a:lnSpc>
        <a:spcBef>
          <a:spcPct val="0"/>
        </a:spcBef>
        <a:buNone/>
        <a:defRPr sz="4400" kern="1200">
          <a:solidFill>
            <a:srgbClr val="0092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alpha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2">
              <a:alpha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2000" kern="1200">
          <a:solidFill>
            <a:schemeClr val="tx2">
              <a:alpha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C5C5014-1D77-C54E-973D-4A66CB2B45A1}"/>
              </a:ext>
            </a:extLst>
          </p:cNvPr>
          <p:cNvPicPr>
            <a:picLocks noChangeAspect="1"/>
          </p:cNvPicPr>
          <p:nvPr userDrawn="1"/>
        </p:nvPicPr>
        <p:blipFill>
          <a:blip r:embed="rId2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A8AC160-523F-284A-81E0-56C7052D0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3C534-83F3-9046-9E8C-993913441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8A840F8-6606-484E-A777-815111EA231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9D1DB21E-FAB7-9747-8BBE-F6EE9DC54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E3CB4-26E5-FD47-9FA6-1BCC834D5B3F}" type="slidenum">
              <a:rPr lang="en-US" smtClean="0"/>
              <a:t>‹#›</a:t>
            </a:fld>
            <a:endParaRPr lang="en-US"/>
          </a:p>
        </p:txBody>
      </p:sp>
    </p:spTree>
    <p:extLst>
      <p:ext uri="{BB962C8B-B14F-4D97-AF65-F5344CB8AC3E}">
        <p14:creationId xmlns:p14="http://schemas.microsoft.com/office/powerpoint/2010/main" val="3073507500"/>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2" r:id="rId18"/>
  </p:sldLayoutIdLst>
  <p:hf hdr="0" dt="0"/>
  <p:txStyles>
    <p:titleStyle>
      <a:lvl1pPr algn="l" defTabSz="914400" rtl="0" eaLnBrk="1" latinLnBrk="0" hangingPunct="1">
        <a:lnSpc>
          <a:spcPct val="90000"/>
        </a:lnSpc>
        <a:spcBef>
          <a:spcPct val="0"/>
        </a:spcBef>
        <a:buNone/>
        <a:defRPr sz="4400" kern="1200">
          <a:solidFill>
            <a:srgbClr val="0092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alpha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2">
              <a:alpha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2000" kern="1200">
          <a:solidFill>
            <a:schemeClr val="tx2">
              <a:alpha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alpha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979AA-7CEE-4C18-9E95-40499CFF293E}" type="datetimeFigureOut">
              <a:rPr lang="en-US" smtClean="0"/>
              <a:t>10/10/2025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A168D-2D24-4467-A489-5DC77421BB5B}" type="slidenum">
              <a:rPr lang="en-US" smtClean="0"/>
              <a:t>‹#›</a:t>
            </a:fld>
            <a:endParaRPr lang="en-US"/>
          </a:p>
        </p:txBody>
      </p:sp>
    </p:spTree>
    <p:extLst>
      <p:ext uri="{BB962C8B-B14F-4D97-AF65-F5344CB8AC3E}">
        <p14:creationId xmlns:p14="http://schemas.microsoft.com/office/powerpoint/2010/main" val="196266245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553399"/>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81722"/>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0.xml"/><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hyperlink" Target="https://freestar.com/?utm_campaign=branding&amp;utm_medium=banner&amp;utm_source=lipsum.com&amp;utm_content=lipsumcom_left_siderail" TargetMode="External"/><Relationship Id="rId2" Type="http://schemas.openxmlformats.org/officeDocument/2006/relationships/notesSlide" Target="../notesSlides/notesSlide10.xml"/><Relationship Id="rId1" Type="http://schemas.openxmlformats.org/officeDocument/2006/relationships/slideLayout" Target="../slideLayouts/slideLayout69.xml"/><Relationship Id="rId5" Type="http://schemas.openxmlformats.org/officeDocument/2006/relationships/image" Target="../media/image53.png"/><Relationship Id="rId4" Type="http://schemas.openxmlformats.org/officeDocument/2006/relationships/hyperlink" Target="https://freestar.com/?utm_campaign=branding&amp;utm_medium=banner&amp;utm_source=lipsum.com&amp;utm_content=lipsumcom_right_siderai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reestar.com/?utm_campaign=branding&amp;utm_medium=banner&amp;utm_source=lipsum.com&amp;utm_content=lipsumcom_left_siderail" TargetMode="External"/><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hyperlink" Target="https://freestar.com/?utm_campaign=branding&amp;utm_medium=banner&amp;utm_source=lipsum.com&amp;utm_content=lipsumcom_right_siderail"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hyperlink" Target="https://rarediseases.org/new-patient-journey-infographic-gives-a-glimpse-into-the-diagnostic-odyssey/" TargetMode="External"/><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F863D2C-92E5-E9F5-C6FA-ADA2D9D75B00}"/>
              </a:ext>
            </a:extLst>
          </p:cNvPr>
          <p:cNvSpPr>
            <a:spLocks noGrp="1"/>
          </p:cNvSpPr>
          <p:nvPr>
            <p:ph sz="quarter" idx="17"/>
          </p:nvPr>
        </p:nvSpPr>
        <p:spPr>
          <a:xfrm>
            <a:off x="237067" y="5232399"/>
            <a:ext cx="11700933" cy="793038"/>
          </a:xfrm>
        </p:spPr>
        <p:txBody>
          <a:bodyPr vert="horz" wrap="square" lIns="0" tIns="0" rIns="0" bIns="0" rtlCol="0" anchor="t">
            <a:spAutoFit/>
          </a:bodyPr>
          <a:lstStyle/>
          <a:p>
            <a:pPr algn="ctr"/>
            <a:r>
              <a:rPr lang="en-US" sz="2800" b="1" dirty="0">
                <a:cs typeface="Calibri"/>
              </a:rPr>
              <a:t>Edward Neilan, </a:t>
            </a:r>
            <a:r>
              <a:rPr lang="en-US" sz="2800" b="1" i="1" dirty="0">
                <a:ea typeface="+mn-lt"/>
                <a:cs typeface="+mn-lt"/>
              </a:rPr>
              <a:t>MD, PhD, Chief Medical and Scientific Officer, NORD</a:t>
            </a:r>
          </a:p>
          <a:p>
            <a:pPr algn="ctr"/>
            <a:r>
              <a:rPr lang="en-US" sz="2000" b="1" i="1" dirty="0">
                <a:ea typeface="+mn-lt"/>
                <a:cs typeface="+mn-lt"/>
              </a:rPr>
              <a:t>NERDS Symposium – Oct 10</a:t>
            </a:r>
            <a:r>
              <a:rPr lang="en-US" sz="2000" b="1" i="1" baseline="30000" dirty="0">
                <a:ea typeface="+mn-lt"/>
                <a:cs typeface="+mn-lt"/>
              </a:rPr>
              <a:t>th</a:t>
            </a:r>
            <a:r>
              <a:rPr lang="en-US" sz="2000" b="1" i="1" dirty="0">
                <a:ea typeface="+mn-lt"/>
                <a:cs typeface="+mn-lt"/>
              </a:rPr>
              <a:t>, 2025</a:t>
            </a:r>
          </a:p>
        </p:txBody>
      </p:sp>
      <p:sp>
        <p:nvSpPr>
          <p:cNvPr id="6" name="TextBox 5">
            <a:extLst>
              <a:ext uri="{FF2B5EF4-FFF2-40B4-BE49-F238E27FC236}">
                <a16:creationId xmlns:a16="http://schemas.microsoft.com/office/drawing/2014/main" id="{C3F3C70A-B9BF-EF40-9051-9C46D01E7951}"/>
              </a:ext>
            </a:extLst>
          </p:cNvPr>
          <p:cNvSpPr txBox="1"/>
          <p:nvPr/>
        </p:nvSpPr>
        <p:spPr>
          <a:xfrm>
            <a:off x="423333" y="3725335"/>
            <a:ext cx="11328400" cy="1297791"/>
          </a:xfrm>
          <a:prstGeom prst="rect">
            <a:avLst/>
          </a:prstGeom>
          <a:noFill/>
        </p:spPr>
        <p:txBody>
          <a:bodyPr wrap="square">
            <a:spAutoFit/>
          </a:bodyPr>
          <a:lstStyle/>
          <a:p>
            <a:pPr marL="0" marR="0" lvl="0" indent="0" algn="ctr" defTabSz="914400" rtl="0" eaLnBrk="1" fontAlgn="auto" latinLnBrk="0" hangingPunct="1">
              <a:lnSpc>
                <a:spcPts val="47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Franklin Gothic Demi Cond"/>
                <a:ea typeface="+mn-ea"/>
                <a:cs typeface="+mn-cs"/>
              </a:rPr>
              <a:t>Patient-Centric Drug Development: Perspectives from</a:t>
            </a:r>
          </a:p>
          <a:p>
            <a:pPr marL="0" marR="0" lvl="0" indent="0" algn="ctr" defTabSz="914400" rtl="0" eaLnBrk="1" fontAlgn="auto" latinLnBrk="0" hangingPunct="1">
              <a:lnSpc>
                <a:spcPts val="47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Franklin Gothic Demi Cond"/>
                <a:ea typeface="+mn-ea"/>
                <a:cs typeface="+mn-cs"/>
              </a:rPr>
              <a:t>the</a:t>
            </a:r>
            <a:r>
              <a:rPr lang="en-US" sz="4000" dirty="0">
                <a:solidFill>
                  <a:prstClr val="white"/>
                </a:solidFill>
                <a:latin typeface="Franklin Gothic Demi Cond"/>
              </a:rPr>
              <a:t> National Organization for Rare Disorders (NORD)</a:t>
            </a:r>
            <a:endParaRPr kumimoji="0" lang="en-US" sz="3600" b="0" i="0" u="none" strike="noStrike" kern="1200" cap="none" spc="0" normalizeH="0" baseline="0" noProof="0" dirty="0">
              <a:ln>
                <a:noFill/>
              </a:ln>
              <a:solidFill>
                <a:prstClr val="white"/>
              </a:solidFill>
              <a:effectLst/>
              <a:uLnTx/>
              <a:uFillTx/>
              <a:latin typeface="Franklin Gothic Demi Cond"/>
              <a:ea typeface="+mn-ea"/>
              <a:cs typeface="+mn-cs"/>
            </a:endParaRPr>
          </a:p>
        </p:txBody>
      </p:sp>
    </p:spTree>
    <p:extLst>
      <p:ext uri="{BB962C8B-B14F-4D97-AF65-F5344CB8AC3E}">
        <p14:creationId xmlns:p14="http://schemas.microsoft.com/office/powerpoint/2010/main" val="348438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2D10E-B304-F1D6-01C3-1B7B5962B3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652384-7627-F542-A82B-839E595D60B3}"/>
              </a:ext>
            </a:extLst>
          </p:cNvPr>
          <p:cNvSpPr>
            <a:spLocks noGrp="1"/>
          </p:cNvSpPr>
          <p:nvPr>
            <p:ph type="body" sz="quarter" idx="19"/>
          </p:nvPr>
        </p:nvSpPr>
        <p:spPr>
          <a:xfrm>
            <a:off x="101601" y="372532"/>
            <a:ext cx="11921066" cy="609398"/>
          </a:xfrm>
        </p:spPr>
        <p:txBody>
          <a:bodyPr vert="horz" wrap="square" lIns="0" tIns="0" rIns="0" bIns="0" rtlCol="0" anchor="t">
            <a:spAutoFit/>
          </a:bodyPr>
          <a:lstStyle/>
          <a:p>
            <a:r>
              <a:rPr lang="en-US" sz="4400" dirty="0">
                <a:latin typeface="Franklin Gothic Demi Cond"/>
              </a:rPr>
              <a:t>Rare Disease Patient Perspectives on Clinical Research:</a:t>
            </a:r>
            <a:endParaRPr lang="en-US" sz="4400" dirty="0"/>
          </a:p>
        </p:txBody>
      </p:sp>
      <p:sp>
        <p:nvSpPr>
          <p:cNvPr id="5" name="Content Placeholder 2">
            <a:extLst>
              <a:ext uri="{FF2B5EF4-FFF2-40B4-BE49-F238E27FC236}">
                <a16:creationId xmlns:a16="http://schemas.microsoft.com/office/drawing/2014/main" id="{4F2CC3D0-D62A-D845-1F0F-000B39366C5D}"/>
              </a:ext>
            </a:extLst>
          </p:cNvPr>
          <p:cNvSpPr>
            <a:spLocks noGrp="1"/>
          </p:cNvSpPr>
          <p:nvPr>
            <p:ph sz="quarter" idx="17"/>
          </p:nvPr>
        </p:nvSpPr>
        <p:spPr>
          <a:xfrm>
            <a:off x="135468" y="1608666"/>
            <a:ext cx="5689600" cy="4401205"/>
          </a:xfrm>
        </p:spPr>
        <p:txBody>
          <a:bodyPr/>
          <a:lstStyle/>
          <a:p>
            <a:pPr>
              <a:lnSpc>
                <a:spcPct val="100000"/>
              </a:lnSpc>
              <a:spcBef>
                <a:spcPts val="1800"/>
              </a:spcBef>
            </a:pPr>
            <a:r>
              <a:rPr lang="en-US" sz="2800" dirty="0"/>
              <a:t>Very strong sense of Urgency</a:t>
            </a:r>
          </a:p>
          <a:p>
            <a:pPr>
              <a:lnSpc>
                <a:spcPct val="100000"/>
              </a:lnSpc>
              <a:spcBef>
                <a:spcPts val="1800"/>
              </a:spcBef>
            </a:pPr>
            <a:r>
              <a:rPr lang="en-US" sz="2800" dirty="0"/>
              <a:t>Fear of being forgotten</a:t>
            </a:r>
          </a:p>
          <a:p>
            <a:pPr>
              <a:lnSpc>
                <a:spcPct val="100000"/>
              </a:lnSpc>
              <a:spcBef>
                <a:spcPts val="1800"/>
              </a:spcBef>
            </a:pPr>
            <a:r>
              <a:rPr lang="en-US" sz="2800" dirty="0"/>
              <a:t>Eager to participate</a:t>
            </a:r>
          </a:p>
          <a:p>
            <a:pPr>
              <a:lnSpc>
                <a:spcPct val="100000"/>
              </a:lnSpc>
              <a:spcBef>
                <a:spcPts val="1800"/>
              </a:spcBef>
            </a:pPr>
            <a:r>
              <a:rPr lang="en-US" sz="2800" dirty="0"/>
              <a:t>Eager to be listened to</a:t>
            </a:r>
          </a:p>
          <a:p>
            <a:pPr>
              <a:lnSpc>
                <a:spcPct val="100000"/>
              </a:lnSpc>
              <a:spcBef>
                <a:spcPts val="1800"/>
              </a:spcBef>
            </a:pPr>
            <a:r>
              <a:rPr lang="en-US" sz="2800" dirty="0"/>
              <a:t>Concerns regarding endpoints</a:t>
            </a:r>
          </a:p>
          <a:p>
            <a:pPr>
              <a:lnSpc>
                <a:spcPct val="100000"/>
              </a:lnSpc>
              <a:spcBef>
                <a:spcPts val="1800"/>
              </a:spcBef>
            </a:pPr>
            <a:r>
              <a:rPr lang="en-US" sz="2800" dirty="0"/>
              <a:t>Concerns regarding study burdens</a:t>
            </a:r>
          </a:p>
          <a:p>
            <a:pPr>
              <a:lnSpc>
                <a:spcPct val="100000"/>
              </a:lnSpc>
              <a:spcBef>
                <a:spcPts val="1800"/>
              </a:spcBef>
            </a:pPr>
            <a:r>
              <a:rPr lang="en-US" sz="2800" dirty="0"/>
              <a:t>Want to maximize use of their data</a:t>
            </a:r>
          </a:p>
        </p:txBody>
      </p:sp>
      <p:sp>
        <p:nvSpPr>
          <p:cNvPr id="3" name="Content Placeholder 2">
            <a:extLst>
              <a:ext uri="{FF2B5EF4-FFF2-40B4-BE49-F238E27FC236}">
                <a16:creationId xmlns:a16="http://schemas.microsoft.com/office/drawing/2014/main" id="{2366176C-B23E-AB60-2986-9541503AE595}"/>
              </a:ext>
            </a:extLst>
          </p:cNvPr>
          <p:cNvSpPr txBox="1">
            <a:spLocks/>
          </p:cNvSpPr>
          <p:nvPr/>
        </p:nvSpPr>
        <p:spPr>
          <a:xfrm>
            <a:off x="5774269" y="1608669"/>
            <a:ext cx="6248398" cy="440120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8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8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buFont typeface="Wingdings" panose="05000000000000000000" pitchFamily="2" charset="2"/>
              <a:buChar char="Ø"/>
            </a:pPr>
            <a:r>
              <a:rPr lang="en-US" sz="2800" dirty="0">
                <a:solidFill>
                  <a:srgbClr val="0070C0"/>
                </a:solidFill>
              </a:rPr>
              <a:t>Patient view: RD urgency &gt;/= COVID-19 </a:t>
            </a:r>
          </a:p>
          <a:p>
            <a:pPr>
              <a:lnSpc>
                <a:spcPct val="100000"/>
              </a:lnSpc>
              <a:spcBef>
                <a:spcPts val="1800"/>
              </a:spcBef>
              <a:buFont typeface="Wingdings" panose="05000000000000000000" pitchFamily="2" charset="2"/>
              <a:buChar char="Ø"/>
            </a:pPr>
            <a:r>
              <a:rPr lang="en-US" sz="2800" dirty="0">
                <a:solidFill>
                  <a:srgbClr val="0070C0"/>
                </a:solidFill>
              </a:rPr>
              <a:t>Many rare diseases have ~0 research</a:t>
            </a:r>
          </a:p>
          <a:p>
            <a:pPr>
              <a:lnSpc>
                <a:spcPct val="100000"/>
              </a:lnSpc>
              <a:spcBef>
                <a:spcPts val="1800"/>
              </a:spcBef>
              <a:buFont typeface="Wingdings" panose="05000000000000000000" pitchFamily="2" charset="2"/>
              <a:buChar char="Ø"/>
            </a:pPr>
            <a:r>
              <a:rPr lang="en-US" sz="2800" dirty="0">
                <a:solidFill>
                  <a:srgbClr val="0070C0"/>
                </a:solidFill>
              </a:rPr>
              <a:t>Few drugs; so Trials often the best hope</a:t>
            </a:r>
          </a:p>
          <a:p>
            <a:pPr>
              <a:lnSpc>
                <a:spcPct val="100000"/>
              </a:lnSpc>
              <a:spcBef>
                <a:spcPts val="1800"/>
              </a:spcBef>
              <a:buFont typeface="Wingdings" panose="05000000000000000000" pitchFamily="2" charset="2"/>
              <a:buChar char="Ø"/>
            </a:pPr>
            <a:r>
              <a:rPr lang="en-US" sz="2800" dirty="0">
                <a:solidFill>
                  <a:srgbClr val="0070C0"/>
                </a:solidFill>
              </a:rPr>
              <a:t>Patient knowledge in some ways &gt; MD’s </a:t>
            </a:r>
          </a:p>
          <a:p>
            <a:pPr>
              <a:lnSpc>
                <a:spcPct val="100000"/>
              </a:lnSpc>
              <a:spcBef>
                <a:spcPts val="1800"/>
              </a:spcBef>
              <a:buFont typeface="Wingdings" panose="05000000000000000000" pitchFamily="2" charset="2"/>
              <a:buChar char="Ø"/>
            </a:pPr>
            <a:r>
              <a:rPr lang="en-US" sz="2800" dirty="0">
                <a:solidFill>
                  <a:srgbClr val="0070C0"/>
                </a:solidFill>
              </a:rPr>
              <a:t>Meaningfulness? Approvability?</a:t>
            </a:r>
          </a:p>
          <a:p>
            <a:pPr>
              <a:lnSpc>
                <a:spcPct val="100000"/>
              </a:lnSpc>
              <a:spcBef>
                <a:spcPts val="1800"/>
              </a:spcBef>
              <a:buFont typeface="Wingdings" panose="05000000000000000000" pitchFamily="2" charset="2"/>
              <a:buChar char="Ø"/>
            </a:pPr>
            <a:r>
              <a:rPr lang="en-US" sz="2800" dirty="0">
                <a:solidFill>
                  <a:srgbClr val="0070C0"/>
                </a:solidFill>
              </a:rPr>
              <a:t>Hard life; added trial burden, benefit/risk</a:t>
            </a:r>
          </a:p>
          <a:p>
            <a:pPr>
              <a:lnSpc>
                <a:spcPct val="100000"/>
              </a:lnSpc>
              <a:spcBef>
                <a:spcPts val="1800"/>
              </a:spcBef>
              <a:buFont typeface="Wingdings" panose="05000000000000000000" pitchFamily="2" charset="2"/>
              <a:buChar char="Ø"/>
            </a:pPr>
            <a:r>
              <a:rPr lang="en-US" sz="2800" dirty="0">
                <a:solidFill>
                  <a:srgbClr val="0070C0"/>
                </a:solidFill>
              </a:rPr>
              <a:t>They want data shared widely, not siloed </a:t>
            </a:r>
          </a:p>
        </p:txBody>
      </p:sp>
    </p:spTree>
    <p:extLst>
      <p:ext uri="{BB962C8B-B14F-4D97-AF65-F5344CB8AC3E}">
        <p14:creationId xmlns:p14="http://schemas.microsoft.com/office/powerpoint/2010/main" val="26449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C609-A9DC-48D7-8E82-EB47E9ED0DFC}"/>
              </a:ext>
            </a:extLst>
          </p:cNvPr>
          <p:cNvSpPr>
            <a:spLocks noGrp="1"/>
          </p:cNvSpPr>
          <p:nvPr>
            <p:ph type="title"/>
          </p:nvPr>
        </p:nvSpPr>
        <p:spPr>
          <a:xfrm>
            <a:off x="838199" y="96942"/>
            <a:ext cx="9794631" cy="1325563"/>
          </a:xfrm>
        </p:spPr>
        <p:txBody>
          <a:bodyPr/>
          <a:lstStyle/>
          <a:p>
            <a:r>
              <a:rPr lang="en-US" b="1" dirty="0">
                <a:latin typeface="+mn-lt"/>
              </a:rPr>
              <a:t>NORD’s Role Today</a:t>
            </a:r>
          </a:p>
        </p:txBody>
      </p:sp>
      <p:sp>
        <p:nvSpPr>
          <p:cNvPr id="4" name="Slide Number Placeholder 3">
            <a:extLst>
              <a:ext uri="{FF2B5EF4-FFF2-40B4-BE49-F238E27FC236}">
                <a16:creationId xmlns:a16="http://schemas.microsoft.com/office/drawing/2014/main" id="{C3862A9D-3E43-438B-A963-64A2498F9DB8}"/>
              </a:ext>
            </a:extLst>
          </p:cNvPr>
          <p:cNvSpPr>
            <a:spLocks noGrp="1"/>
          </p:cNvSpPr>
          <p:nvPr>
            <p:ph type="sldNum" sz="quarter" idx="12"/>
          </p:nvPr>
        </p:nvSpPr>
        <p:spPr>
          <a:xfrm>
            <a:off x="8782610" y="632013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E3CB4-26E5-FD47-9FA6-1BCC834D5B3F}"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DE39844-DF1A-B64C-BBAC-72A9418DE985}"/>
              </a:ext>
            </a:extLst>
          </p:cNvPr>
          <p:cNvSpPr txBox="1"/>
          <p:nvPr/>
        </p:nvSpPr>
        <p:spPr>
          <a:xfrm>
            <a:off x="838201" y="1422505"/>
            <a:ext cx="10652184"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An umbrella organization working with and helping to represent its ~340 Member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Driving collaboration and progress by creating unique networks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Rare Disease Advisory Councils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Centers of 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Understanding community needs and delivering solutions through those networks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Generating data insights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Driving public policies and fostering collaborations to solve challenges across diagnosis, research and patient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4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4D5B615-BEBA-4001-89F4-508A010BCA76}"/>
              </a:ext>
            </a:extLst>
          </p:cNvPr>
          <p:cNvGraphicFramePr/>
          <p:nvPr/>
        </p:nvGraphicFramePr>
        <p:xfrm>
          <a:off x="0" y="1330036"/>
          <a:ext cx="12192000" cy="3595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1E96A64-2D37-775C-5857-7CC60F90BC51}"/>
              </a:ext>
            </a:extLst>
          </p:cNvPr>
          <p:cNvSpPr>
            <a:spLocks noGrp="1"/>
          </p:cNvSpPr>
          <p:nvPr>
            <p:ph type="sldNum" sz="quarter" idx="12"/>
          </p:nvPr>
        </p:nvSpPr>
        <p:spPr>
          <a:xfrm>
            <a:off x="8714965" y="62553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E3CB4-26E5-FD47-9FA6-1BCC834D5B3F}"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5">
            <a:extLst>
              <a:ext uri="{FF2B5EF4-FFF2-40B4-BE49-F238E27FC236}">
                <a16:creationId xmlns:a16="http://schemas.microsoft.com/office/drawing/2014/main" id="{1CC15DF9-B4BA-7FB2-2183-51F07B5E5BC4}"/>
              </a:ext>
            </a:extLst>
          </p:cNvPr>
          <p:cNvSpPr txBox="1">
            <a:spLocks/>
          </p:cNvSpPr>
          <p:nvPr/>
        </p:nvSpPr>
        <p:spPr>
          <a:xfrm>
            <a:off x="270897" y="336885"/>
            <a:ext cx="7551298" cy="7078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0092BC"/>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92BC"/>
                </a:solidFill>
                <a:effectLst/>
                <a:uLnTx/>
                <a:uFillTx/>
                <a:latin typeface="Calibri" panose="020F0502020204030204"/>
                <a:ea typeface="+mj-ea"/>
                <a:cs typeface="Arial"/>
              </a:rPr>
              <a:t>NORD Programs &amp; Services</a:t>
            </a:r>
          </a:p>
        </p:txBody>
      </p:sp>
    </p:spTree>
    <p:extLst>
      <p:ext uri="{BB962C8B-B14F-4D97-AF65-F5344CB8AC3E}">
        <p14:creationId xmlns:p14="http://schemas.microsoft.com/office/powerpoint/2010/main" val="165277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854F0-48FC-43BF-0D2A-E80D64558D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AA200C-FD45-5C35-3DC8-F6A266426889}"/>
              </a:ext>
            </a:extLst>
          </p:cNvPr>
          <p:cNvSpPr/>
          <p:nvPr/>
        </p:nvSpPr>
        <p:spPr>
          <a:xfrm>
            <a:off x="0" y="0"/>
            <a:ext cx="12192000" cy="6858000"/>
          </a:xfrm>
          <a:prstGeom prst="rect">
            <a:avLst/>
          </a:prstGeom>
          <a:solidFill>
            <a:schemeClr val="accent2"/>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EA5DF42-DCFF-1B5D-B6F4-71D519813EC4}"/>
              </a:ext>
            </a:extLst>
          </p:cNvPr>
          <p:cNvSpPr/>
          <p:nvPr/>
        </p:nvSpPr>
        <p:spPr>
          <a:xfrm>
            <a:off x="2585884" y="3429000"/>
            <a:ext cx="3136489" cy="756653"/>
          </a:xfrm>
          <a:prstGeom prst="rect">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DA2F367-60AD-C959-F5A4-971CBEFCD6E8}"/>
              </a:ext>
            </a:extLst>
          </p:cNvPr>
          <p:cNvSpPr/>
          <p:nvPr/>
        </p:nvSpPr>
        <p:spPr>
          <a:xfrm>
            <a:off x="6766562" y="3421452"/>
            <a:ext cx="2721567" cy="756653"/>
          </a:xfrm>
          <a:prstGeom prst="rect">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8297FAE9-47F5-4E18-D182-BA3EEA70C59A}"/>
              </a:ext>
            </a:extLst>
          </p:cNvPr>
          <p:cNvSpPr>
            <a:spLocks noGrp="1"/>
          </p:cNvSpPr>
          <p:nvPr>
            <p:ph type="title"/>
          </p:nvPr>
        </p:nvSpPr>
        <p:spPr>
          <a:xfrm>
            <a:off x="1278167" y="1072629"/>
            <a:ext cx="9635666" cy="3806455"/>
          </a:xfrm>
        </p:spPr>
        <p:txBody>
          <a:bodyPr lIns="91440" tIns="45720" rIns="91440" bIns="45720" anchor="ctr"/>
          <a:lstStyle/>
          <a:p>
            <a:pPr algn="ctr">
              <a:lnSpc>
                <a:spcPts val="6200"/>
              </a:lnSpc>
            </a:pPr>
            <a:r>
              <a:rPr lang="en-US" sz="4800" dirty="0">
                <a:solidFill>
                  <a:schemeClr val="bg1"/>
                </a:solidFill>
                <a:cs typeface="Calibri"/>
              </a:rPr>
              <a:t>Historically, the system for rare disease care and research has been fragmented and inefficient. </a:t>
            </a:r>
            <a:endParaRPr lang="en-US" sz="4800" dirty="0">
              <a:solidFill>
                <a:schemeClr val="bg1"/>
              </a:solidFill>
            </a:endParaRPr>
          </a:p>
        </p:txBody>
      </p:sp>
      <p:sp>
        <p:nvSpPr>
          <p:cNvPr id="17" name="TextBox 16">
            <a:extLst>
              <a:ext uri="{FF2B5EF4-FFF2-40B4-BE49-F238E27FC236}">
                <a16:creationId xmlns:a16="http://schemas.microsoft.com/office/drawing/2014/main" id="{D49EE6D8-9D51-7E45-6B4E-E6BFB6097FB6}"/>
              </a:ext>
            </a:extLst>
          </p:cNvPr>
          <p:cNvSpPr txBox="1"/>
          <p:nvPr/>
        </p:nvSpPr>
        <p:spPr>
          <a:xfrm>
            <a:off x="4307149" y="6317932"/>
            <a:ext cx="3577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igtree" pitchFamily="2" charset="0"/>
                <a:ea typeface="+mn-ea"/>
                <a:cs typeface="+mn-cs"/>
              </a:rPr>
              <a:t>CONFIDENTIAL AND PROPRIETARY​</a:t>
            </a:r>
          </a:p>
        </p:txBody>
      </p:sp>
      <p:pic>
        <p:nvPicPr>
          <p:cNvPr id="4" name="Picture 3">
            <a:extLst>
              <a:ext uri="{FF2B5EF4-FFF2-40B4-BE49-F238E27FC236}">
                <a16:creationId xmlns:a16="http://schemas.microsoft.com/office/drawing/2014/main" id="{138AA382-BD7B-C1DD-3C7E-BE7E1ABBD998}"/>
              </a:ext>
            </a:extLst>
          </p:cNvPr>
          <p:cNvPicPr>
            <a:picLocks noChangeAspect="1"/>
          </p:cNvPicPr>
          <p:nvPr/>
        </p:nvPicPr>
        <p:blipFill>
          <a:blip r:embed="rId3"/>
          <a:srcRect/>
          <a:stretch/>
        </p:blipFill>
        <p:spPr>
          <a:xfrm>
            <a:off x="188890" y="5949970"/>
            <a:ext cx="1917724" cy="756653"/>
          </a:xfrm>
          <a:prstGeom prst="rect">
            <a:avLst/>
          </a:prstGeom>
        </p:spPr>
      </p:pic>
      <p:sp>
        <p:nvSpPr>
          <p:cNvPr id="5" name="TextBox 4">
            <a:extLst>
              <a:ext uri="{FF2B5EF4-FFF2-40B4-BE49-F238E27FC236}">
                <a16:creationId xmlns:a16="http://schemas.microsoft.com/office/drawing/2014/main" id="{857FB9E3-7F4A-4E5D-FA16-C98015EADF86}"/>
              </a:ext>
            </a:extLst>
          </p:cNvPr>
          <p:cNvSpPr txBox="1"/>
          <p:nvPr/>
        </p:nvSpPr>
        <p:spPr>
          <a:xfrm>
            <a:off x="7641357" y="6306207"/>
            <a:ext cx="437252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Proxima Nova" panose="02000506030000020004" pitchFamily="2" charset="0"/>
                <a:ea typeface="+mn-ea"/>
                <a:cs typeface="+mn-cs"/>
              </a:rPr>
              <a:t>Alone we are rare. Together we are strong.</a:t>
            </a:r>
            <a:r>
              <a:rPr kumimoji="0" lang="en-US" sz="1200" b="0" i="0" u="none" strike="noStrike" kern="1200" cap="none" spc="0" normalizeH="0" baseline="30000" noProof="0" dirty="0">
                <a:ln>
                  <a:noFill/>
                </a:ln>
                <a:solidFill>
                  <a:srgbClr val="FFFFFF"/>
                </a:solidFill>
                <a:effectLst/>
                <a:uLnTx/>
                <a:uFillTx/>
                <a:latin typeface="Proxima Nova" panose="02000506030000020004" pitchFamily="2" charset="0"/>
                <a:ea typeface="+mn-ea"/>
                <a:cs typeface="+mn-cs"/>
              </a:rPr>
              <a:t>®</a:t>
            </a:r>
          </a:p>
        </p:txBody>
      </p:sp>
      <p:pic>
        <p:nvPicPr>
          <p:cNvPr id="9" name="Graphic 8" descr="Warning outline">
            <a:extLst>
              <a:ext uri="{FF2B5EF4-FFF2-40B4-BE49-F238E27FC236}">
                <a16:creationId xmlns:a16="http://schemas.microsoft.com/office/drawing/2014/main" id="{6F318F03-C6ED-EF6A-BAD6-017970E29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857864"/>
            <a:ext cx="914400" cy="914400"/>
          </a:xfrm>
          <a:prstGeom prst="rect">
            <a:avLst/>
          </a:prstGeom>
        </p:spPr>
      </p:pic>
    </p:spTree>
    <p:extLst>
      <p:ext uri="{BB962C8B-B14F-4D97-AF65-F5344CB8AC3E}">
        <p14:creationId xmlns:p14="http://schemas.microsoft.com/office/powerpoint/2010/main" val="350186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92D907-598A-A068-6DC9-0942B8682211}"/>
              </a:ext>
            </a:extLst>
          </p:cNvPr>
          <p:cNvSpPr>
            <a:spLocks noGrp="1"/>
          </p:cNvSpPr>
          <p:nvPr>
            <p:ph type="body" sz="quarter" idx="19"/>
          </p:nvPr>
        </p:nvSpPr>
        <p:spPr>
          <a:xfrm>
            <a:off x="101601" y="372532"/>
            <a:ext cx="11921066" cy="609398"/>
          </a:xfrm>
        </p:spPr>
        <p:txBody>
          <a:bodyPr vert="horz" wrap="square" lIns="0" tIns="0" rIns="0" bIns="0" rtlCol="0" anchor="t">
            <a:spAutoFit/>
          </a:bodyPr>
          <a:lstStyle/>
          <a:p>
            <a:r>
              <a:rPr lang="en-US" sz="4400" dirty="0">
                <a:latin typeface="Franklin Gothic Demi Cond"/>
              </a:rPr>
              <a:t>Some Specific NORD activities related to RD Research</a:t>
            </a:r>
            <a:endParaRPr lang="en-US" sz="4400" dirty="0"/>
          </a:p>
        </p:txBody>
      </p:sp>
      <p:sp>
        <p:nvSpPr>
          <p:cNvPr id="5" name="Content Placeholder 2">
            <a:extLst>
              <a:ext uri="{FF2B5EF4-FFF2-40B4-BE49-F238E27FC236}">
                <a16:creationId xmlns:a16="http://schemas.microsoft.com/office/drawing/2014/main" id="{35B592C8-7E85-59F1-75FA-FDA8DFB7103E}"/>
              </a:ext>
            </a:extLst>
          </p:cNvPr>
          <p:cNvSpPr>
            <a:spLocks noGrp="1"/>
          </p:cNvSpPr>
          <p:nvPr>
            <p:ph sz="quarter" idx="17"/>
          </p:nvPr>
        </p:nvSpPr>
        <p:spPr>
          <a:xfrm>
            <a:off x="135467" y="1388678"/>
            <a:ext cx="12056533" cy="5257850"/>
          </a:xfrm>
        </p:spPr>
        <p:txBody>
          <a:bodyPr/>
          <a:lstStyle/>
          <a:p>
            <a:pPr>
              <a:lnSpc>
                <a:spcPct val="100000"/>
              </a:lnSpc>
              <a:spcBef>
                <a:spcPts val="800"/>
              </a:spcBef>
            </a:pPr>
            <a:r>
              <a:rPr lang="en-US" sz="2800" dirty="0"/>
              <a:t>US Federal &amp; State public policy initiatives and advocacy (40 years)</a:t>
            </a:r>
          </a:p>
          <a:p>
            <a:pPr>
              <a:lnSpc>
                <a:spcPct val="100000"/>
              </a:lnSpc>
              <a:spcBef>
                <a:spcPts val="800"/>
              </a:spcBef>
            </a:pPr>
            <a:r>
              <a:rPr lang="en-US" sz="2800" dirty="0"/>
              <a:t>NORD Pilot Grant Program (&gt;30 years; but limited &amp; disease specific funding)</a:t>
            </a:r>
          </a:p>
          <a:p>
            <a:pPr>
              <a:lnSpc>
                <a:spcPct val="100000"/>
              </a:lnSpc>
              <a:spcBef>
                <a:spcPts val="800"/>
              </a:spcBef>
            </a:pPr>
            <a:r>
              <a:rPr lang="en-US" sz="2800" dirty="0"/>
              <a:t>&gt;50 NORD “IAMRARE” Registries &amp; Patient-reported natural history studies</a:t>
            </a:r>
          </a:p>
          <a:p>
            <a:pPr>
              <a:lnSpc>
                <a:spcPct val="100000"/>
              </a:lnSpc>
              <a:spcBef>
                <a:spcPts val="800"/>
              </a:spcBef>
            </a:pPr>
            <a:r>
              <a:rPr lang="en-US" sz="2800" dirty="0"/>
              <a:t>Decentralized NORD “HOME Study” of MLD natural history/current outcomes</a:t>
            </a:r>
          </a:p>
          <a:p>
            <a:pPr>
              <a:lnSpc>
                <a:spcPct val="100000"/>
              </a:lnSpc>
              <a:spcBef>
                <a:spcPts val="800"/>
              </a:spcBef>
            </a:pPr>
            <a:r>
              <a:rPr lang="en-US" sz="2800" dirty="0"/>
              <a:t>Rare Disease Clinical Outcome Assessment (COA) Consortium (with C-Path)</a:t>
            </a:r>
          </a:p>
          <a:p>
            <a:pPr>
              <a:lnSpc>
                <a:spcPct val="100000"/>
              </a:lnSpc>
              <a:spcBef>
                <a:spcPts val="800"/>
              </a:spcBef>
            </a:pPr>
            <a:r>
              <a:rPr lang="en-US" sz="2800" dirty="0"/>
              <a:t>“NUCOAT” project, developing new COA’s (with Northwestern University)</a:t>
            </a:r>
          </a:p>
          <a:p>
            <a:pPr>
              <a:lnSpc>
                <a:spcPct val="100000"/>
              </a:lnSpc>
              <a:spcBef>
                <a:spcPts val="800"/>
              </a:spcBef>
            </a:pPr>
            <a:r>
              <a:rPr lang="en-US" sz="2800" dirty="0"/>
              <a:t>Rare Disease Cures Accelerator Data Analytics Platform (with C-Path)</a:t>
            </a:r>
          </a:p>
          <a:p>
            <a:pPr>
              <a:lnSpc>
                <a:spcPct val="100000"/>
              </a:lnSpc>
              <a:spcBef>
                <a:spcPts val="800"/>
              </a:spcBef>
            </a:pPr>
            <a:r>
              <a:rPr lang="en-US" sz="2800" dirty="0"/>
              <a:t>CDISC (Clinical Data Interchange Standards Consortium) Rare Disease Therapeutic Area User Guide (Supported by NORD)</a:t>
            </a:r>
          </a:p>
          <a:p>
            <a:pPr marL="0" indent="0">
              <a:lnSpc>
                <a:spcPct val="100000"/>
              </a:lnSpc>
              <a:spcBef>
                <a:spcPts val="1800"/>
              </a:spcBef>
              <a:buNone/>
            </a:pPr>
            <a:endParaRPr lang="en-US" sz="2800" dirty="0"/>
          </a:p>
        </p:txBody>
      </p:sp>
    </p:spTree>
    <p:extLst>
      <p:ext uri="{BB962C8B-B14F-4D97-AF65-F5344CB8AC3E}">
        <p14:creationId xmlns:p14="http://schemas.microsoft.com/office/powerpoint/2010/main" val="209278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9252E-C21C-AE10-79AD-7B12CDCE5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194D2-5BEC-DE30-4383-4C51D35D9778}"/>
              </a:ext>
            </a:extLst>
          </p:cNvPr>
          <p:cNvSpPr>
            <a:spLocks noGrp="1"/>
          </p:cNvSpPr>
          <p:nvPr>
            <p:ph type="title"/>
          </p:nvPr>
        </p:nvSpPr>
        <p:spPr/>
        <p:txBody>
          <a:bodyPr/>
          <a:lstStyle/>
          <a:p>
            <a:r>
              <a:rPr lang="en-US" dirty="0"/>
              <a:t>NORD’S “IAMRARE” REGISTRY PROGRAM</a:t>
            </a:r>
          </a:p>
        </p:txBody>
      </p:sp>
      <p:sp>
        <p:nvSpPr>
          <p:cNvPr id="3" name="Text Placeholder 2">
            <a:extLst>
              <a:ext uri="{FF2B5EF4-FFF2-40B4-BE49-F238E27FC236}">
                <a16:creationId xmlns:a16="http://schemas.microsoft.com/office/drawing/2014/main" id="{CB08BE95-C110-2E4B-7BF9-7FE8AE3DDC58}"/>
              </a:ext>
            </a:extLst>
          </p:cNvPr>
          <p:cNvSpPr>
            <a:spLocks noGrp="1"/>
          </p:cNvSpPr>
          <p:nvPr>
            <p:ph type="body" sz="quarter" idx="10"/>
          </p:nvPr>
        </p:nvSpPr>
        <p:spPr>
          <a:xfrm>
            <a:off x="232062" y="1055448"/>
            <a:ext cx="6810186" cy="4499191"/>
          </a:xfrm>
        </p:spPr>
        <p:txBody>
          <a:bodyPr/>
          <a:lstStyle/>
          <a:p>
            <a:r>
              <a:rPr lang="en-US" sz="2200" b="0" dirty="0"/>
              <a:t>Developed to empower patient advocacy groups to build patient registries and collect patient/caregiver-reported natural history data on their diseases</a:t>
            </a:r>
          </a:p>
          <a:p>
            <a:r>
              <a:rPr lang="en-US" sz="2200" b="0" dirty="0"/>
              <a:t>Proprietary, secure, mobile-friendly, online data collection platform, developed by NORD</a:t>
            </a:r>
          </a:p>
          <a:p>
            <a:r>
              <a:rPr lang="en-US" sz="2200" b="0" dirty="0"/>
              <a:t>First study launched in 2014, with support from FDA</a:t>
            </a:r>
          </a:p>
          <a:p>
            <a:r>
              <a:rPr lang="en-US" sz="2200" b="0" dirty="0"/>
              <a:t>IAMRARE core data dictionary includes validated assessments and other standardized data elements</a:t>
            </a:r>
          </a:p>
          <a:p>
            <a:r>
              <a:rPr lang="en-US" sz="2200" b="0" dirty="0"/>
              <a:t>Each IAMRARE registry is also includes surveys customized for its patient advocacy group (PAG)</a:t>
            </a:r>
          </a:p>
          <a:p>
            <a:r>
              <a:rPr lang="en-US" sz="2200" b="0" dirty="0"/>
              <a:t>Now includes ~50 registry studies and data on ~18,000 patients representing ~75 rare diseases</a:t>
            </a:r>
          </a:p>
          <a:p>
            <a:endParaRPr lang="en-US" sz="2200" b="0" dirty="0"/>
          </a:p>
          <a:p>
            <a:endParaRPr lang="en-US" sz="2200" b="0" dirty="0"/>
          </a:p>
        </p:txBody>
      </p:sp>
      <p:pic>
        <p:nvPicPr>
          <p:cNvPr id="1028" name="Picture 4" descr="Nrd 2083 eoy registry press release logos 01 1 1">
            <a:extLst>
              <a:ext uri="{FF2B5EF4-FFF2-40B4-BE49-F238E27FC236}">
                <a16:creationId xmlns:a16="http://schemas.microsoft.com/office/drawing/2014/main" id="{2C39F71F-89A8-5C90-2708-005B892AF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248" y="1010006"/>
            <a:ext cx="5067887" cy="55091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0EC38D-F3B2-32CA-ECA4-E37F80AD8E92}"/>
              </a:ext>
            </a:extLst>
          </p:cNvPr>
          <p:cNvSpPr txBox="1"/>
          <p:nvPr/>
        </p:nvSpPr>
        <p:spPr>
          <a:xfrm>
            <a:off x="232061" y="5302830"/>
            <a:ext cx="6701005" cy="120032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ABD"/>
                </a:solidFill>
                <a:effectLst/>
                <a:uLnTx/>
                <a:uFillTx/>
                <a:latin typeface="Figtree Light"/>
                <a:ea typeface="+mn-ea"/>
                <a:cs typeface="+mn-cs"/>
              </a:rPr>
              <a:t>What Others Are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11D1E"/>
                </a:solidFill>
                <a:effectLst/>
                <a:uLnTx/>
                <a:uFillTx/>
                <a:latin typeface="Figtree Light"/>
                <a:ea typeface="+mn-ea"/>
                <a:cs typeface="+mn-cs"/>
              </a:rPr>
              <a:t>“Our IAMRARE registry currently contains seven surveys, 2,000 registered users and became the anchor of PDSA’s research program.” - Caroline Kruse, President &amp; CEO, Platelet Disorder Support Association (PDSA)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20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AB265-0916-7F98-4A9C-C3ACC90165B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0996241E-9E63-74E0-E23A-0662DDE7AC61}"/>
              </a:ext>
            </a:extLst>
          </p:cNvPr>
          <p:cNvSpPr>
            <a:spLocks noGrp="1"/>
          </p:cNvSpPr>
          <p:nvPr>
            <p:ph type="title"/>
          </p:nvPr>
        </p:nvSpPr>
        <p:spPr>
          <a:xfrm>
            <a:off x="1024650" y="556692"/>
            <a:ext cx="10206498" cy="532699"/>
          </a:xfrm>
        </p:spPr>
        <p:txBody>
          <a:bodyPr lIns="91440" tIns="45720" rIns="91440" bIns="45720" anchor="t"/>
          <a:lstStyle/>
          <a:p>
            <a:r>
              <a:rPr lang="en-US" sz="3400" dirty="0">
                <a:cs typeface="Calibri"/>
              </a:rPr>
              <a:t>Progress is accelerated by a </a:t>
            </a:r>
            <a:r>
              <a:rPr lang="en-US" sz="3400">
                <a:cs typeface="Calibri"/>
              </a:rPr>
              <a:t>collaborative approach</a:t>
            </a:r>
            <a:endParaRPr lang="en-US" sz="3400" dirty="0"/>
          </a:p>
        </p:txBody>
      </p:sp>
      <p:sp>
        <p:nvSpPr>
          <p:cNvPr id="17" name="TextBox 16">
            <a:extLst>
              <a:ext uri="{FF2B5EF4-FFF2-40B4-BE49-F238E27FC236}">
                <a16:creationId xmlns:a16="http://schemas.microsoft.com/office/drawing/2014/main" id="{01442E0C-FDD5-5F50-8830-D7190F9CA433}"/>
              </a:ext>
            </a:extLst>
          </p:cNvPr>
          <p:cNvSpPr txBox="1"/>
          <p:nvPr/>
        </p:nvSpPr>
        <p:spPr>
          <a:xfrm>
            <a:off x="4307149" y="6149974"/>
            <a:ext cx="3577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CONFIDENTIAL AND PROPRIETARY​</a:t>
            </a:r>
          </a:p>
        </p:txBody>
      </p:sp>
      <p:sp>
        <p:nvSpPr>
          <p:cNvPr id="12" name="Content Placeholder 19">
            <a:extLst>
              <a:ext uri="{FF2B5EF4-FFF2-40B4-BE49-F238E27FC236}">
                <a16:creationId xmlns:a16="http://schemas.microsoft.com/office/drawing/2014/main" id="{B4868113-789E-0F19-5506-D28DAC39035F}"/>
              </a:ext>
            </a:extLst>
          </p:cNvPr>
          <p:cNvSpPr txBox="1">
            <a:spLocks/>
          </p:cNvSpPr>
          <p:nvPr/>
        </p:nvSpPr>
        <p:spPr>
          <a:xfrm>
            <a:off x="6340718" y="4717983"/>
            <a:ext cx="2508320" cy="1330420"/>
          </a:xfrm>
          <a:prstGeom prst="roundRect">
            <a:avLst/>
          </a:prstGeom>
          <a:ln w="38100"/>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Improve access to appropriate care and treatments</a:t>
            </a:r>
            <a:endParaRPr kumimoji="0" lang="en-US" sz="2200" b="0" i="0" u="none" strike="noStrike" kern="1200" cap="none" spc="0" normalizeH="0" baseline="0" noProof="0" dirty="0">
              <a:ln>
                <a:noFill/>
              </a:ln>
              <a:solidFill>
                <a:srgbClr val="000000"/>
              </a:solidFill>
              <a:effectLst/>
              <a:uLnTx/>
              <a:uFillTx/>
              <a:latin typeface="Figtree" pitchFamily="2" charset="0"/>
              <a:ea typeface="+mn-ea"/>
              <a:cs typeface="+mn-cs"/>
            </a:endParaRPr>
          </a:p>
        </p:txBody>
      </p:sp>
      <p:sp>
        <p:nvSpPr>
          <p:cNvPr id="14" name="Content Placeholder 19">
            <a:extLst>
              <a:ext uri="{FF2B5EF4-FFF2-40B4-BE49-F238E27FC236}">
                <a16:creationId xmlns:a16="http://schemas.microsoft.com/office/drawing/2014/main" id="{E6FEB665-90F0-C03B-2100-D5F1CC8F6E45}"/>
              </a:ext>
            </a:extLst>
          </p:cNvPr>
          <p:cNvSpPr txBox="1">
            <a:spLocks/>
          </p:cNvSpPr>
          <p:nvPr/>
        </p:nvSpPr>
        <p:spPr>
          <a:xfrm>
            <a:off x="9361033" y="3534013"/>
            <a:ext cx="2508320" cy="1330418"/>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endParaRPr kumimoji="0" lang="en-US" sz="2200" b="0" i="0" u="none" strike="noStrike" kern="1200" cap="none" spc="0" normalizeH="0" baseline="0" noProof="0" dirty="0">
              <a:ln>
                <a:noFill/>
              </a:ln>
              <a:solidFill>
                <a:srgbClr val="000000"/>
              </a:solidFill>
              <a:effectLst/>
              <a:uLnTx/>
              <a:uFillTx/>
              <a:latin typeface="Figtree" pitchFamily="2" charset="0"/>
              <a:ea typeface="+mn-ea"/>
              <a:cs typeface="+mn-cs"/>
            </a:endParaRPr>
          </a:p>
        </p:txBody>
      </p:sp>
      <p:cxnSp>
        <p:nvCxnSpPr>
          <p:cNvPr id="3" name="Straight Connector 2">
            <a:extLst>
              <a:ext uri="{FF2B5EF4-FFF2-40B4-BE49-F238E27FC236}">
                <a16:creationId xmlns:a16="http://schemas.microsoft.com/office/drawing/2014/main" id="{A0239936-40F7-DCC3-D31F-A6F48179975B}"/>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9">
            <a:extLst>
              <a:ext uri="{FF2B5EF4-FFF2-40B4-BE49-F238E27FC236}">
                <a16:creationId xmlns:a16="http://schemas.microsoft.com/office/drawing/2014/main" id="{DCDF13F0-6E62-494E-F79E-18C705178463}"/>
              </a:ext>
            </a:extLst>
          </p:cNvPr>
          <p:cNvSpPr txBox="1">
            <a:spLocks/>
          </p:cNvSpPr>
          <p:nvPr/>
        </p:nvSpPr>
        <p:spPr>
          <a:xfrm>
            <a:off x="6340718" y="1478973"/>
            <a:ext cx="2508320" cy="1330420"/>
          </a:xfrm>
          <a:prstGeom prst="roundRect">
            <a:avLst/>
          </a:prstGeom>
          <a:ln w="38100"/>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Accelerate</a:t>
            </a:r>
          </a:p>
          <a:p>
            <a:pPr marL="0" marR="0" lvl="0" indent="0" algn="ctr" defTabSz="914400" rtl="0" eaLnBrk="1" fontAlgn="auto" latinLnBrk="0" hangingPunct="1">
              <a:lnSpc>
                <a:spcPct val="90000"/>
              </a:lnSpc>
              <a:spcBef>
                <a:spcPts val="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mn-cs"/>
              </a:rPr>
              <a:t>diagnosis</a:t>
            </a:r>
          </a:p>
        </p:txBody>
      </p:sp>
      <p:sp>
        <p:nvSpPr>
          <p:cNvPr id="5" name="Content Placeholder 19">
            <a:extLst>
              <a:ext uri="{FF2B5EF4-FFF2-40B4-BE49-F238E27FC236}">
                <a16:creationId xmlns:a16="http://schemas.microsoft.com/office/drawing/2014/main" id="{D9014950-C1FB-427D-878D-A311D6418965}"/>
              </a:ext>
            </a:extLst>
          </p:cNvPr>
          <p:cNvSpPr txBox="1">
            <a:spLocks/>
          </p:cNvSpPr>
          <p:nvPr/>
        </p:nvSpPr>
        <p:spPr>
          <a:xfrm>
            <a:off x="6340718" y="3098478"/>
            <a:ext cx="2508320" cy="1330420"/>
          </a:xfrm>
          <a:prstGeom prst="roundRect">
            <a:avLst/>
          </a:prstGeom>
          <a:ln w="38100"/>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mn-cs"/>
              </a:rPr>
              <a:t>Accelerate translational and clinical research</a:t>
            </a:r>
          </a:p>
        </p:txBody>
      </p:sp>
      <p:sp>
        <p:nvSpPr>
          <p:cNvPr id="6" name="Content Placeholder 19">
            <a:extLst>
              <a:ext uri="{FF2B5EF4-FFF2-40B4-BE49-F238E27FC236}">
                <a16:creationId xmlns:a16="http://schemas.microsoft.com/office/drawing/2014/main" id="{865D5247-324B-3F11-4290-6796F6811B33}"/>
              </a:ext>
            </a:extLst>
          </p:cNvPr>
          <p:cNvSpPr txBox="1">
            <a:spLocks/>
          </p:cNvSpPr>
          <p:nvPr/>
        </p:nvSpPr>
        <p:spPr>
          <a:xfrm>
            <a:off x="9491427" y="2742309"/>
            <a:ext cx="2508320" cy="2042759"/>
          </a:xfrm>
          <a:prstGeom prst="roundRect">
            <a:avLst/>
          </a:prstGeom>
          <a:ln w="38100"/>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Figtree" pitchFamily="2" charset="0"/>
                <a:ea typeface="+mn-ea"/>
                <a:cs typeface="Calibri"/>
              </a:rPr>
              <a:t>Improve health and quality of life for people with rare diseases</a:t>
            </a:r>
            <a:endParaRPr kumimoji="0" lang="en-US" sz="2000" b="0" i="0" u="none" strike="noStrike" kern="1200" cap="none" spc="0" normalizeH="0" baseline="0" noProof="0" dirty="0">
              <a:ln>
                <a:noFill/>
              </a:ln>
              <a:solidFill>
                <a:srgbClr val="000000"/>
              </a:solidFill>
              <a:effectLst/>
              <a:uLnTx/>
              <a:uFillTx/>
              <a:latin typeface="Figtree" pitchFamily="2" charset="0"/>
              <a:ea typeface="+mn-ea"/>
              <a:cs typeface="+mn-cs"/>
            </a:endParaRPr>
          </a:p>
        </p:txBody>
      </p:sp>
      <p:sp>
        <p:nvSpPr>
          <p:cNvPr id="8" name="Content Placeholder 19">
            <a:extLst>
              <a:ext uri="{FF2B5EF4-FFF2-40B4-BE49-F238E27FC236}">
                <a16:creationId xmlns:a16="http://schemas.microsoft.com/office/drawing/2014/main" id="{9EC9806A-9F68-CDE8-850D-DAE44D1E0C1C}"/>
              </a:ext>
            </a:extLst>
          </p:cNvPr>
          <p:cNvSpPr txBox="1">
            <a:spLocks/>
          </p:cNvSpPr>
          <p:nvPr/>
        </p:nvSpPr>
        <p:spPr>
          <a:xfrm>
            <a:off x="309644" y="3959520"/>
            <a:ext cx="2508320" cy="1330420"/>
          </a:xfrm>
          <a:prstGeom prst="round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Industry partners</a:t>
            </a:r>
          </a:p>
        </p:txBody>
      </p:sp>
      <p:sp>
        <p:nvSpPr>
          <p:cNvPr id="9" name="Content Placeholder 19">
            <a:extLst>
              <a:ext uri="{FF2B5EF4-FFF2-40B4-BE49-F238E27FC236}">
                <a16:creationId xmlns:a16="http://schemas.microsoft.com/office/drawing/2014/main" id="{269974C3-34AC-0FE4-6E61-A35A3E1D93E8}"/>
              </a:ext>
            </a:extLst>
          </p:cNvPr>
          <p:cNvSpPr txBox="1">
            <a:spLocks/>
          </p:cNvSpPr>
          <p:nvPr/>
        </p:nvSpPr>
        <p:spPr>
          <a:xfrm>
            <a:off x="3112501" y="2387972"/>
            <a:ext cx="2508320" cy="1330420"/>
          </a:xfrm>
          <a:prstGeom prst="round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Academic researchers and clinicians</a:t>
            </a:r>
          </a:p>
        </p:txBody>
      </p:sp>
      <p:sp>
        <p:nvSpPr>
          <p:cNvPr id="19" name="Content Placeholder 19">
            <a:extLst>
              <a:ext uri="{FF2B5EF4-FFF2-40B4-BE49-F238E27FC236}">
                <a16:creationId xmlns:a16="http://schemas.microsoft.com/office/drawing/2014/main" id="{94435F69-0625-0BFF-D279-2C5060C2F789}"/>
              </a:ext>
            </a:extLst>
          </p:cNvPr>
          <p:cNvSpPr txBox="1">
            <a:spLocks/>
          </p:cNvSpPr>
          <p:nvPr/>
        </p:nvSpPr>
        <p:spPr>
          <a:xfrm>
            <a:off x="309644" y="2419438"/>
            <a:ext cx="2508320" cy="1330420"/>
          </a:xfrm>
          <a:prstGeom prst="round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Patients and families </a:t>
            </a:r>
          </a:p>
        </p:txBody>
      </p:sp>
      <p:sp>
        <p:nvSpPr>
          <p:cNvPr id="20" name="Content Placeholder 19">
            <a:extLst>
              <a:ext uri="{FF2B5EF4-FFF2-40B4-BE49-F238E27FC236}">
                <a16:creationId xmlns:a16="http://schemas.microsoft.com/office/drawing/2014/main" id="{185C3887-3FC5-C690-5856-A3137A055E1F}"/>
              </a:ext>
            </a:extLst>
          </p:cNvPr>
          <p:cNvSpPr txBox="1">
            <a:spLocks/>
          </p:cNvSpPr>
          <p:nvPr/>
        </p:nvSpPr>
        <p:spPr>
          <a:xfrm>
            <a:off x="3135397" y="3959520"/>
            <a:ext cx="2508320" cy="1330420"/>
          </a:xfrm>
          <a:prstGeom prst="round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54C02"/>
              </a:buClr>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a:rPr>
              <a:t>Policymakers</a:t>
            </a:r>
          </a:p>
        </p:txBody>
      </p:sp>
      <p:sp>
        <p:nvSpPr>
          <p:cNvPr id="21" name="Arrow: Right 20">
            <a:extLst>
              <a:ext uri="{FF2B5EF4-FFF2-40B4-BE49-F238E27FC236}">
                <a16:creationId xmlns:a16="http://schemas.microsoft.com/office/drawing/2014/main" id="{3BBA7E5D-15D2-4CF6-B811-12DCE1639B6E}"/>
              </a:ext>
            </a:extLst>
          </p:cNvPr>
          <p:cNvSpPr/>
          <p:nvPr/>
        </p:nvSpPr>
        <p:spPr>
          <a:xfrm>
            <a:off x="5791200" y="3584568"/>
            <a:ext cx="379139" cy="413163"/>
          </a:xfrm>
          <a:prstGeom prst="rightArrow">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Arrow: Right 29">
            <a:extLst>
              <a:ext uri="{FF2B5EF4-FFF2-40B4-BE49-F238E27FC236}">
                <a16:creationId xmlns:a16="http://schemas.microsoft.com/office/drawing/2014/main" id="{C2813641-AF1C-63AC-D295-4777EA758C5D}"/>
              </a:ext>
            </a:extLst>
          </p:cNvPr>
          <p:cNvSpPr/>
          <p:nvPr/>
        </p:nvSpPr>
        <p:spPr>
          <a:xfrm>
            <a:off x="9066067" y="3584568"/>
            <a:ext cx="379139" cy="413163"/>
          </a:xfrm>
          <a:prstGeom prst="rightArrow">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11F1F7B0-2EC1-9079-31AE-BC443C1CE6EB}"/>
              </a:ext>
            </a:extLst>
          </p:cNvPr>
          <p:cNvPicPr>
            <a:picLocks noChangeAspect="1"/>
          </p:cNvPicPr>
          <p:nvPr/>
        </p:nvPicPr>
        <p:blipFill>
          <a:blip r:embed="rId3"/>
          <a:srcRect/>
          <a:stretch/>
        </p:blipFill>
        <p:spPr>
          <a:xfrm>
            <a:off x="5025001" y="2251474"/>
            <a:ext cx="642041" cy="583313"/>
          </a:xfrm>
          <a:prstGeom prst="rect">
            <a:avLst/>
          </a:prstGeom>
        </p:spPr>
      </p:pic>
      <p:pic>
        <p:nvPicPr>
          <p:cNvPr id="2050" name="Picture 2" descr="NORD logo with tag for website.">
            <a:extLst>
              <a:ext uri="{FF2B5EF4-FFF2-40B4-BE49-F238E27FC236}">
                <a16:creationId xmlns:a16="http://schemas.microsoft.com/office/drawing/2014/main" id="{BB518046-1AEB-3D3D-5FCD-D9E311FAE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148" y="1243876"/>
            <a:ext cx="2508320" cy="98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04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8A97-791A-7FBC-DE78-AB48F51168A3}"/>
              </a:ext>
            </a:extLst>
          </p:cNvPr>
          <p:cNvSpPr>
            <a:spLocks noGrp="1"/>
          </p:cNvSpPr>
          <p:nvPr>
            <p:ph type="title"/>
          </p:nvPr>
        </p:nvSpPr>
        <p:spPr>
          <a:xfrm>
            <a:off x="1010093" y="571185"/>
            <a:ext cx="9353778" cy="532699"/>
          </a:xfrm>
        </p:spPr>
        <p:txBody>
          <a:bodyPr/>
          <a:lstStyle/>
          <a:p>
            <a:r>
              <a:rPr lang="en-US" dirty="0">
                <a:solidFill>
                  <a:schemeClr val="tx1"/>
                </a:solidFill>
              </a:rPr>
              <a:t>NORD RD </a:t>
            </a:r>
            <a:r>
              <a:rPr lang="en-US" dirty="0" err="1">
                <a:solidFill>
                  <a:schemeClr val="tx1"/>
                </a:solidFill>
              </a:rPr>
              <a:t>CoEs</a:t>
            </a:r>
            <a:r>
              <a:rPr lang="en-US" dirty="0">
                <a:solidFill>
                  <a:schemeClr val="tx1"/>
                </a:solidFill>
              </a:rPr>
              <a:t> – 40 Centers, 60+ Institutions</a:t>
            </a:r>
          </a:p>
        </p:txBody>
      </p:sp>
      <p:sp>
        <p:nvSpPr>
          <p:cNvPr id="13" name="Content Placeholder 19">
            <a:extLst>
              <a:ext uri="{FF2B5EF4-FFF2-40B4-BE49-F238E27FC236}">
                <a16:creationId xmlns:a16="http://schemas.microsoft.com/office/drawing/2014/main" id="{F98681C0-C3FE-173D-8185-FD3A503069FE}"/>
              </a:ext>
            </a:extLst>
          </p:cNvPr>
          <p:cNvSpPr>
            <a:spLocks noGrp="1"/>
          </p:cNvSpPr>
          <p:nvPr>
            <p:ph sz="quarter" idx="12"/>
          </p:nvPr>
        </p:nvSpPr>
        <p:spPr>
          <a:xfrm>
            <a:off x="1010092" y="1357680"/>
            <a:ext cx="3329489" cy="4439771"/>
          </a:xfrm>
        </p:spPr>
        <p:txBody>
          <a:bodyPr lIns="91440" tIns="45720" rIns="91440" bIns="45720" anchor="t"/>
          <a:lstStyle/>
          <a:p>
            <a:pPr>
              <a:lnSpc>
                <a:spcPct val="100000"/>
              </a:lnSpc>
              <a:spcBef>
                <a:spcPts val="400"/>
              </a:spcBef>
            </a:pPr>
            <a:r>
              <a:rPr lang="en-US" sz="1200" dirty="0"/>
              <a:t>Baylor College of Medicine/</a:t>
            </a:r>
            <a:br>
              <a:rPr lang="en-US" sz="1200" dirty="0"/>
            </a:br>
            <a:r>
              <a:rPr lang="en-US" sz="1200" dirty="0"/>
              <a:t>Texas Children’s Hospital</a:t>
            </a:r>
          </a:p>
          <a:p>
            <a:pPr>
              <a:lnSpc>
                <a:spcPct val="100000"/>
              </a:lnSpc>
              <a:spcBef>
                <a:spcPts val="400"/>
              </a:spcBef>
            </a:pPr>
            <a:r>
              <a:rPr lang="en-US" sz="1200" dirty="0"/>
              <a:t>Children's Hospital of Orange County/University of California Irvine</a:t>
            </a:r>
          </a:p>
          <a:p>
            <a:pPr>
              <a:lnSpc>
                <a:spcPct val="100000"/>
              </a:lnSpc>
              <a:spcBef>
                <a:spcPts val="400"/>
              </a:spcBef>
            </a:pPr>
            <a:r>
              <a:rPr lang="en-US" sz="1200" dirty="0"/>
              <a:t>Children's National Hospital</a:t>
            </a:r>
          </a:p>
          <a:p>
            <a:pPr>
              <a:lnSpc>
                <a:spcPct val="100000"/>
              </a:lnSpc>
              <a:spcBef>
                <a:spcPts val="400"/>
              </a:spcBef>
            </a:pPr>
            <a:r>
              <a:rPr lang="en-US" sz="1200" dirty="0"/>
              <a:t>Cincinnati Children's Hospital Medical Center/University of Cincinnati</a:t>
            </a:r>
          </a:p>
          <a:p>
            <a:pPr>
              <a:lnSpc>
                <a:spcPct val="100000"/>
              </a:lnSpc>
              <a:spcBef>
                <a:spcPts val="400"/>
              </a:spcBef>
            </a:pPr>
            <a:r>
              <a:rPr lang="en-US" sz="1200" dirty="0"/>
              <a:t>Cleveland Clinic</a:t>
            </a:r>
          </a:p>
          <a:p>
            <a:pPr>
              <a:lnSpc>
                <a:spcPct val="100000"/>
              </a:lnSpc>
              <a:spcBef>
                <a:spcPts val="400"/>
              </a:spcBef>
            </a:pPr>
            <a:r>
              <a:rPr lang="en-US" sz="1200" dirty="0"/>
              <a:t>Columbia University Irving Medical Center</a:t>
            </a:r>
          </a:p>
          <a:p>
            <a:pPr>
              <a:lnSpc>
                <a:spcPct val="100000"/>
              </a:lnSpc>
              <a:spcBef>
                <a:spcPts val="400"/>
              </a:spcBef>
            </a:pPr>
            <a:r>
              <a:rPr lang="en-US" sz="1200" dirty="0"/>
              <a:t>Duke University</a:t>
            </a:r>
          </a:p>
          <a:p>
            <a:pPr>
              <a:lnSpc>
                <a:spcPct val="100000"/>
              </a:lnSpc>
              <a:spcBef>
                <a:spcPts val="400"/>
              </a:spcBef>
            </a:pPr>
            <a:r>
              <a:rPr lang="en-US" sz="1200" dirty="0"/>
              <a:t>Emory University</a:t>
            </a:r>
          </a:p>
          <a:p>
            <a:pPr>
              <a:lnSpc>
                <a:spcPct val="100000"/>
              </a:lnSpc>
              <a:spcBef>
                <a:spcPts val="400"/>
              </a:spcBef>
            </a:pPr>
            <a:r>
              <a:rPr lang="en-US" sz="1200" dirty="0"/>
              <a:t>Harvard Medical School Affiliated Hospitals (Boston Children’s Hospital/Massachusetts General Hospital/Brigham and Women’s Hospital)</a:t>
            </a:r>
          </a:p>
          <a:p>
            <a:pPr>
              <a:lnSpc>
                <a:spcPct val="100000"/>
              </a:lnSpc>
              <a:spcBef>
                <a:spcPts val="400"/>
              </a:spcBef>
            </a:pPr>
            <a:r>
              <a:rPr lang="en-US" sz="1200" dirty="0"/>
              <a:t>Indiana University</a:t>
            </a:r>
          </a:p>
          <a:p>
            <a:pPr>
              <a:lnSpc>
                <a:spcPct val="100000"/>
              </a:lnSpc>
              <a:spcBef>
                <a:spcPts val="400"/>
              </a:spcBef>
            </a:pPr>
            <a:r>
              <a:rPr lang="en-US" sz="1200" dirty="0"/>
              <a:t>Johns Hopkins Medical Center/Kennedy Krieger Institute</a:t>
            </a:r>
          </a:p>
          <a:p>
            <a:pPr>
              <a:lnSpc>
                <a:spcPct val="100000"/>
              </a:lnSpc>
              <a:spcBef>
                <a:spcPts val="400"/>
              </a:spcBef>
            </a:pPr>
            <a:r>
              <a:rPr lang="en-US" sz="1200" dirty="0"/>
              <a:t>Lurie Children’s Hospital of Chicago/Northwestern University</a:t>
            </a:r>
          </a:p>
        </p:txBody>
      </p:sp>
      <p:sp>
        <p:nvSpPr>
          <p:cNvPr id="8" name="AutoShape 2" descr="freestar">
            <a:hlinkClick r:id="rId3"/>
            <a:extLst>
              <a:ext uri="{FF2B5EF4-FFF2-40B4-BE49-F238E27FC236}">
                <a16:creationId xmlns:a16="http://schemas.microsoft.com/office/drawing/2014/main" id="{EF358DEF-78EA-6940-DE0E-0987E00FEACA}"/>
              </a:ext>
            </a:extLst>
          </p:cNvPr>
          <p:cNvSpPr>
            <a:spLocks noChangeAspect="1" noChangeArrowheads="1"/>
          </p:cNvSpPr>
          <p:nvPr/>
        </p:nvSpPr>
        <p:spPr bwMode="auto">
          <a:xfrm>
            <a:off x="-57150" y="-144463"/>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AutoShape 4" descr="freestar">
            <a:hlinkClick r:id="rId4"/>
            <a:extLst>
              <a:ext uri="{FF2B5EF4-FFF2-40B4-BE49-F238E27FC236}">
                <a16:creationId xmlns:a16="http://schemas.microsoft.com/office/drawing/2014/main" id="{00050A98-1F5F-01B0-0A1A-3E749D24088E}"/>
              </a:ext>
            </a:extLst>
          </p:cNvPr>
          <p:cNvSpPr>
            <a:spLocks noChangeAspect="1" noChangeArrowheads="1"/>
          </p:cNvSpPr>
          <p:nvPr/>
        </p:nvSpPr>
        <p:spPr bwMode="auto">
          <a:xfrm>
            <a:off x="-57150" y="-160338"/>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AutoShape 6" descr="freestar">
            <a:hlinkClick r:id="rId3"/>
            <a:extLst>
              <a:ext uri="{FF2B5EF4-FFF2-40B4-BE49-F238E27FC236}">
                <a16:creationId xmlns:a16="http://schemas.microsoft.com/office/drawing/2014/main" id="{3377045B-024C-5D9F-D5E0-4A4AC3BBD2EA}"/>
              </a:ext>
            </a:extLst>
          </p:cNvPr>
          <p:cNvSpPr>
            <a:spLocks noChangeAspect="1" noChangeArrowheads="1"/>
          </p:cNvSpPr>
          <p:nvPr/>
        </p:nvSpPr>
        <p:spPr bwMode="auto">
          <a:xfrm>
            <a:off x="95250" y="7937"/>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AutoShape 8" descr="freestar">
            <a:hlinkClick r:id="rId4"/>
            <a:extLst>
              <a:ext uri="{FF2B5EF4-FFF2-40B4-BE49-F238E27FC236}">
                <a16:creationId xmlns:a16="http://schemas.microsoft.com/office/drawing/2014/main" id="{EC32D371-B648-E7BC-EAE7-E3077725F5D2}"/>
              </a:ext>
            </a:extLst>
          </p:cNvPr>
          <p:cNvSpPr>
            <a:spLocks noChangeAspect="1" noChangeArrowheads="1"/>
          </p:cNvSpPr>
          <p:nvPr/>
        </p:nvSpPr>
        <p:spPr bwMode="auto">
          <a:xfrm>
            <a:off x="95250" y="-7938"/>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Content Placeholder 19">
            <a:extLst>
              <a:ext uri="{FF2B5EF4-FFF2-40B4-BE49-F238E27FC236}">
                <a16:creationId xmlns:a16="http://schemas.microsoft.com/office/drawing/2014/main" id="{201ACBB0-FC92-4955-89D5-757CF28C9F00}"/>
              </a:ext>
            </a:extLst>
          </p:cNvPr>
          <p:cNvSpPr txBox="1">
            <a:spLocks/>
          </p:cNvSpPr>
          <p:nvPr/>
        </p:nvSpPr>
        <p:spPr>
          <a:xfrm>
            <a:off x="4345757" y="1381540"/>
            <a:ext cx="3812823" cy="4393406"/>
          </a:xfrm>
          <a:prstGeom prst="rect">
            <a:avLst/>
          </a:prstGeom>
        </p:spPr>
        <p:txBody>
          <a:bodyPr lIns="91440" tIns="45720" rIns="91440" bIns="45720" anchor="t"/>
          <a:lstStyle>
            <a:lvl1pPr marL="228600" indent="-228600">
              <a:lnSpc>
                <a:spcPct val="90000"/>
              </a:lnSpc>
              <a:spcBef>
                <a:spcPts val="400"/>
              </a:spcBef>
              <a:buClr>
                <a:schemeClr val="accent1"/>
              </a:buClr>
              <a:buFont typeface="Arial" panose="020B0604020202020204" pitchFamily="34" charset="0"/>
              <a:buChar char="•"/>
              <a:defRPr sz="1400">
                <a:latin typeface="+mj-lt"/>
              </a:defRPr>
            </a:lvl1pPr>
            <a:lvl2pPr marL="685800" indent="-228600">
              <a:lnSpc>
                <a:spcPct val="90000"/>
              </a:lnSpc>
              <a:spcBef>
                <a:spcPts val="500"/>
              </a:spcBef>
              <a:buClr>
                <a:schemeClr val="accent2"/>
              </a:buClr>
              <a:buFont typeface="Arial" panose="020B0604020202020204" pitchFamily="34" charset="0"/>
              <a:buChar char="•"/>
              <a:defRPr sz="2200">
                <a:latin typeface="+mj-lt"/>
              </a:defRPr>
            </a:lvl2pPr>
            <a:lvl3pPr marL="1143000" indent="-228600">
              <a:lnSpc>
                <a:spcPct val="90000"/>
              </a:lnSpc>
              <a:spcBef>
                <a:spcPts val="500"/>
              </a:spcBef>
              <a:buClr>
                <a:schemeClr val="tx2"/>
              </a:buClr>
              <a:buFont typeface="Arial" panose="020B0604020202020204" pitchFamily="34" charset="0"/>
              <a:buChar char="•"/>
              <a:defRPr sz="2000">
                <a:latin typeface="+mj-lt"/>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Mayo Clinic</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McGovern Medical School/UT Houston</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Michigan Medicine NORD Center of Excellence</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Nationwide Children’s Hospital/ Ohio State University</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New York Center for Rare Diseases at Montefiore</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New York-Presbyterian/Weill Cornell Rare Disease Center</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NORD Rare Disease Center for Excellence at Ann &amp; Robert H. Lurie Children’s Hospital of Chicago and Northwestern University</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Penn Medicine/Children’s Hospital of Philadelphia</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Stanford Medicine Children’s Health –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NORD Center of Excellence for Rare Disorders</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UAB Medicine/Children’s of Alabama</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UNC Children's - North Carolina Children's Hospital</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California Los Angeles -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NORD Center of Excellence</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California, San Francisco &amp; UCSF Benioff Children's Hospitals </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lang="en-US" sz="1200" dirty="0">
                <a:solidFill>
                  <a:srgbClr val="000000"/>
                </a:solidFill>
                <a:latin typeface="Figtree" pitchFamily="2" charset="0"/>
              </a:rPr>
              <a:t>Children’s Hospital of Los Angeles and USC Medical School</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endParaRPr>
          </a:p>
        </p:txBody>
      </p:sp>
      <p:sp>
        <p:nvSpPr>
          <p:cNvPr id="16" name="Content Placeholder 19">
            <a:extLst>
              <a:ext uri="{FF2B5EF4-FFF2-40B4-BE49-F238E27FC236}">
                <a16:creationId xmlns:a16="http://schemas.microsoft.com/office/drawing/2014/main" id="{EE017391-DAFC-4863-C664-E0220D805268}"/>
              </a:ext>
            </a:extLst>
          </p:cNvPr>
          <p:cNvSpPr txBox="1">
            <a:spLocks/>
          </p:cNvSpPr>
          <p:nvPr/>
        </p:nvSpPr>
        <p:spPr>
          <a:xfrm>
            <a:off x="8116278" y="1359129"/>
            <a:ext cx="3861960" cy="4438228"/>
          </a:xfrm>
          <a:prstGeom prst="rect">
            <a:avLst/>
          </a:prstGeom>
        </p:spPr>
        <p:txBody>
          <a:bodyPr lIns="91440" tIns="45720" rIns="91440" bIns="45720" anchor="t"/>
          <a:lstStyle>
            <a:defPPr>
              <a:defRPr lang="en-US"/>
            </a:defPPr>
            <a:lvl1pPr marL="228600" indent="-228600">
              <a:lnSpc>
                <a:spcPct val="90000"/>
              </a:lnSpc>
              <a:spcBef>
                <a:spcPts val="400"/>
              </a:spcBef>
              <a:buClr>
                <a:schemeClr val="accent1"/>
              </a:buClr>
              <a:buFont typeface="Arial" panose="020B0604020202020204" pitchFamily="34" charset="0"/>
              <a:buChar char="•"/>
              <a:defRPr sz="1400">
                <a:latin typeface="+mj-lt"/>
              </a:defRPr>
            </a:lvl1pPr>
            <a:lvl2pPr marL="685800" indent="-228600">
              <a:lnSpc>
                <a:spcPct val="90000"/>
              </a:lnSpc>
              <a:spcBef>
                <a:spcPts val="500"/>
              </a:spcBef>
              <a:buClr>
                <a:schemeClr val="accent2"/>
              </a:buClr>
              <a:buFont typeface="Arial" panose="020B0604020202020204" pitchFamily="34" charset="0"/>
              <a:buChar char="•"/>
              <a:defRPr sz="2200">
                <a:latin typeface="+mj-lt"/>
              </a:defRPr>
            </a:lvl2pPr>
            <a:lvl3pPr marL="1143000" indent="-228600">
              <a:lnSpc>
                <a:spcPct val="90000"/>
              </a:lnSpc>
              <a:spcBef>
                <a:spcPts val="500"/>
              </a:spcBef>
              <a:buClr>
                <a:schemeClr val="tx2"/>
              </a:buClr>
              <a:buFont typeface="Arial" panose="020B0604020202020204" pitchFamily="34" charset="0"/>
              <a:buChar char="•"/>
              <a:defRPr sz="2000">
                <a:latin typeface="+mj-lt"/>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Colorado Anschutz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Medical Campus/Children’s Hospital Colorado/</a:t>
            </a:r>
            <a:r>
              <a:rPr kumimoji="0" lang="en-US" sz="1200" b="0" i="0" u="none" strike="noStrike" kern="1200" cap="none" spc="0" normalizeH="0" baseline="0" noProof="0" dirty="0" err="1">
                <a:ln>
                  <a:noFill/>
                </a:ln>
                <a:solidFill>
                  <a:srgbClr val="000000"/>
                </a:solidFill>
                <a:effectLst/>
                <a:uLnTx/>
                <a:uFillTx/>
                <a:latin typeface="Figtree" pitchFamily="2" charset="0"/>
                <a:ea typeface="+mn-ea"/>
                <a:cs typeface="+mn-cs"/>
              </a:rPr>
              <a:t>UCHealth</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Iowa Health Care</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panose="020F0302020204030204"/>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Miami Miller School of Medicine</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panose="020F0302020204030204"/>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Minnesota / M Health Fairview Masonic Children’s Hospital</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Pittsburgh Medical Center -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Center for Rare Disease Therapy</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Utah Medical Genetics</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Washington SOM and Seattle Children's Hospital NORD Rare Disease Center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of Excellence</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University of Wisconsin Center for Rare Diseases</a:t>
            </a: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lang="en-US" sz="1200" dirty="0">
                <a:solidFill>
                  <a:srgbClr val="000000"/>
                </a:solidFill>
                <a:latin typeface="Figtree" pitchFamily="2" charset="0"/>
              </a:rPr>
              <a:t>Medical College of Wisconsin</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UNMC Munroe-Meyer Institute, Omaha </a:t>
            </a:r>
            <a:b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Children’s Hospital and Nebraska Medicine</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UT Southwestern Medical Center</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Vanderbilt University Medical Center</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Washington University/BJC Healthcare</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a:p>
            <a:pPr marL="228600" marR="0" lvl="0" indent="-228600" algn="l" defTabSz="914400" rtl="0" eaLnBrk="1" fontAlgn="auto" latinLnBrk="0" hangingPunct="1">
              <a:lnSpc>
                <a:spcPct val="100000"/>
              </a:lnSpc>
              <a:spcBef>
                <a:spcPts val="400"/>
              </a:spcBef>
              <a:spcAft>
                <a:spcPts val="0"/>
              </a:spcAft>
              <a:buClr>
                <a:srgbClr val="F54C0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Yale NORD Center Of Excellence for Rare Disorders</a:t>
            </a:r>
            <a:endParaRPr kumimoji="0" lang="en-US" sz="1200" b="0" i="0" u="none" strike="noStrike" kern="1200" cap="none" spc="0" normalizeH="0" baseline="0" noProof="0" dirty="0">
              <a:ln>
                <a:noFill/>
              </a:ln>
              <a:solidFill>
                <a:srgbClr val="000000"/>
              </a:solidFill>
              <a:effectLst/>
              <a:uLnTx/>
              <a:uFillTx/>
              <a:latin typeface="Figtree" pitchFamily="2" charset="0"/>
              <a:ea typeface="+mn-ea"/>
              <a:cs typeface="Calibri Light"/>
            </a:endParaRPr>
          </a:p>
        </p:txBody>
      </p:sp>
      <p:pic>
        <p:nvPicPr>
          <p:cNvPr id="5" name="Picture 4">
            <a:extLst>
              <a:ext uri="{FF2B5EF4-FFF2-40B4-BE49-F238E27FC236}">
                <a16:creationId xmlns:a16="http://schemas.microsoft.com/office/drawing/2014/main" id="{FE9D0F6C-34A3-37B3-2496-ABBEC048F179}"/>
              </a:ext>
            </a:extLst>
          </p:cNvPr>
          <p:cNvPicPr>
            <a:picLocks noChangeAspect="1"/>
          </p:cNvPicPr>
          <p:nvPr/>
        </p:nvPicPr>
        <p:blipFill>
          <a:blip r:embed="rId5"/>
          <a:srcRect/>
          <a:stretch/>
        </p:blipFill>
        <p:spPr>
          <a:xfrm>
            <a:off x="10867878" y="80963"/>
            <a:ext cx="1078315" cy="979680"/>
          </a:xfrm>
          <a:prstGeom prst="rect">
            <a:avLst/>
          </a:prstGeom>
        </p:spPr>
      </p:pic>
      <p:cxnSp>
        <p:nvCxnSpPr>
          <p:cNvPr id="3" name="Straight Connector 2">
            <a:extLst>
              <a:ext uri="{FF2B5EF4-FFF2-40B4-BE49-F238E27FC236}">
                <a16:creationId xmlns:a16="http://schemas.microsoft.com/office/drawing/2014/main" id="{1C6D6CB3-85B7-6F77-CF73-419AA94C277B}"/>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965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C0D7-2645-7C19-9F05-5F689EFF3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94FBD-699F-C297-9919-8037AF53D71E}"/>
              </a:ext>
            </a:extLst>
          </p:cNvPr>
          <p:cNvSpPr>
            <a:spLocks noGrp="1"/>
          </p:cNvSpPr>
          <p:nvPr>
            <p:ph type="title"/>
          </p:nvPr>
        </p:nvSpPr>
        <p:spPr>
          <a:xfrm>
            <a:off x="1010093" y="571185"/>
            <a:ext cx="9353778" cy="532699"/>
          </a:xfrm>
        </p:spPr>
        <p:txBody>
          <a:bodyPr/>
          <a:lstStyle/>
          <a:p>
            <a:r>
              <a:rPr lang="en-US" dirty="0">
                <a:solidFill>
                  <a:schemeClr val="tx1"/>
                </a:solidFill>
              </a:rPr>
              <a:t>NORD RD </a:t>
            </a:r>
            <a:r>
              <a:rPr lang="en-US" dirty="0" err="1">
                <a:solidFill>
                  <a:schemeClr val="tx1"/>
                </a:solidFill>
              </a:rPr>
              <a:t>CoEs</a:t>
            </a:r>
            <a:r>
              <a:rPr lang="en-US" dirty="0">
                <a:solidFill>
                  <a:schemeClr val="tx1"/>
                </a:solidFill>
              </a:rPr>
              <a:t> – 40 Centers, 80+ Institutions</a:t>
            </a:r>
          </a:p>
        </p:txBody>
      </p:sp>
      <p:sp>
        <p:nvSpPr>
          <p:cNvPr id="8" name="AutoShape 2" descr="freestar">
            <a:hlinkClick r:id="rId3"/>
            <a:extLst>
              <a:ext uri="{FF2B5EF4-FFF2-40B4-BE49-F238E27FC236}">
                <a16:creationId xmlns:a16="http://schemas.microsoft.com/office/drawing/2014/main" id="{21806E50-916C-3567-A99A-42D8AD84E279}"/>
              </a:ext>
            </a:extLst>
          </p:cNvPr>
          <p:cNvSpPr>
            <a:spLocks noChangeAspect="1" noChangeArrowheads="1"/>
          </p:cNvSpPr>
          <p:nvPr/>
        </p:nvSpPr>
        <p:spPr bwMode="auto">
          <a:xfrm>
            <a:off x="-57150" y="-144463"/>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freestar">
            <a:hlinkClick r:id="rId4"/>
            <a:extLst>
              <a:ext uri="{FF2B5EF4-FFF2-40B4-BE49-F238E27FC236}">
                <a16:creationId xmlns:a16="http://schemas.microsoft.com/office/drawing/2014/main" id="{84ED278E-C7BF-EC4C-8D2A-1AF246641A7B}"/>
              </a:ext>
            </a:extLst>
          </p:cNvPr>
          <p:cNvSpPr>
            <a:spLocks noChangeAspect="1" noChangeArrowheads="1"/>
          </p:cNvSpPr>
          <p:nvPr/>
        </p:nvSpPr>
        <p:spPr bwMode="auto">
          <a:xfrm>
            <a:off x="-57150" y="-160338"/>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freestar">
            <a:hlinkClick r:id="rId3"/>
            <a:extLst>
              <a:ext uri="{FF2B5EF4-FFF2-40B4-BE49-F238E27FC236}">
                <a16:creationId xmlns:a16="http://schemas.microsoft.com/office/drawing/2014/main" id="{FA72EC73-9669-8AB6-F7B9-A8C0290DFC9E}"/>
              </a:ext>
            </a:extLst>
          </p:cNvPr>
          <p:cNvSpPr>
            <a:spLocks noChangeAspect="1" noChangeArrowheads="1"/>
          </p:cNvSpPr>
          <p:nvPr/>
        </p:nvSpPr>
        <p:spPr bwMode="auto">
          <a:xfrm>
            <a:off x="95250" y="7937"/>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freestar">
            <a:hlinkClick r:id="rId4"/>
            <a:extLst>
              <a:ext uri="{FF2B5EF4-FFF2-40B4-BE49-F238E27FC236}">
                <a16:creationId xmlns:a16="http://schemas.microsoft.com/office/drawing/2014/main" id="{129CB543-7A8A-2894-2B5F-DA4AE1AFA637}"/>
              </a:ext>
            </a:extLst>
          </p:cNvPr>
          <p:cNvSpPr>
            <a:spLocks noChangeAspect="1" noChangeArrowheads="1"/>
          </p:cNvSpPr>
          <p:nvPr/>
        </p:nvSpPr>
        <p:spPr bwMode="auto">
          <a:xfrm>
            <a:off x="95250" y="-7938"/>
            <a:ext cx="177800" cy="17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15AE8A1-AE9B-387C-75BC-027D80F2811D}"/>
              </a:ext>
            </a:extLst>
          </p:cNvPr>
          <p:cNvPicPr>
            <a:picLocks noChangeAspect="1"/>
          </p:cNvPicPr>
          <p:nvPr/>
        </p:nvPicPr>
        <p:blipFill>
          <a:blip r:embed="rId5"/>
          <a:srcRect/>
          <a:stretch/>
        </p:blipFill>
        <p:spPr>
          <a:xfrm>
            <a:off x="10867878" y="80963"/>
            <a:ext cx="1078315" cy="979680"/>
          </a:xfrm>
          <a:prstGeom prst="rect">
            <a:avLst/>
          </a:prstGeom>
        </p:spPr>
      </p:pic>
      <p:cxnSp>
        <p:nvCxnSpPr>
          <p:cNvPr id="3" name="Straight Connector 2">
            <a:extLst>
              <a:ext uri="{FF2B5EF4-FFF2-40B4-BE49-F238E27FC236}">
                <a16:creationId xmlns:a16="http://schemas.microsoft.com/office/drawing/2014/main" id="{E599E738-32AB-B758-29BF-920CF054E3C7}"/>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Content Placeholder 11" descr="A map of the united states with red pins">
            <a:extLst>
              <a:ext uri="{FF2B5EF4-FFF2-40B4-BE49-F238E27FC236}">
                <a16:creationId xmlns:a16="http://schemas.microsoft.com/office/drawing/2014/main" id="{F4047797-642F-B002-E5EF-08FF234982C9}"/>
              </a:ext>
            </a:extLst>
          </p:cNvPr>
          <p:cNvPicPr>
            <a:picLocks noGrp="1" noChangeAspect="1"/>
          </p:cNvPicPr>
          <p:nvPr>
            <p:ph sz="quarter" idx="12"/>
          </p:nvPr>
        </p:nvPicPr>
        <p:blipFill>
          <a:blip r:embed="rId6"/>
          <a:stretch>
            <a:fillRect/>
          </a:stretch>
        </p:blipFill>
        <p:spPr>
          <a:xfrm>
            <a:off x="1651484" y="1190512"/>
            <a:ext cx="8889032" cy="5000081"/>
          </a:xfrm>
        </p:spPr>
      </p:pic>
    </p:spTree>
    <p:extLst>
      <p:ext uri="{BB962C8B-B14F-4D97-AF65-F5344CB8AC3E}">
        <p14:creationId xmlns:p14="http://schemas.microsoft.com/office/powerpoint/2010/main" val="22188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3998-E554-9CCA-B23D-DE2D09F26363}"/>
              </a:ext>
            </a:extLst>
          </p:cNvPr>
          <p:cNvSpPr>
            <a:spLocks noGrp="1"/>
          </p:cNvSpPr>
          <p:nvPr>
            <p:ph type="title"/>
          </p:nvPr>
        </p:nvSpPr>
        <p:spPr/>
        <p:txBody>
          <a:bodyPr>
            <a:normAutofit fontScale="90000"/>
          </a:bodyPr>
          <a:lstStyle/>
          <a:p>
            <a:r>
              <a:rPr lang="en-US" sz="3600" dirty="0">
                <a:latin typeface="Calibri" panose="020F0502020204030204" pitchFamily="34" charset="0"/>
                <a:cs typeface="Calibri" panose="020F0502020204030204" pitchFamily="34" charset="0"/>
              </a:rPr>
              <a:t>Primary Goals of the NORD Centers of Excellence </a:t>
            </a:r>
          </a:p>
        </p:txBody>
      </p:sp>
      <p:graphicFrame>
        <p:nvGraphicFramePr>
          <p:cNvPr id="3" name="Content Placeholder 4">
            <a:extLst>
              <a:ext uri="{FF2B5EF4-FFF2-40B4-BE49-F238E27FC236}">
                <a16:creationId xmlns:a16="http://schemas.microsoft.com/office/drawing/2014/main" id="{494780C7-8E62-9E7C-E74D-785AE6181016}"/>
              </a:ext>
            </a:extLst>
          </p:cNvPr>
          <p:cNvGraphicFramePr>
            <a:graphicFrameLocks/>
          </p:cNvGraphicFramePr>
          <p:nvPr>
            <p:extLst>
              <p:ext uri="{D42A27DB-BD31-4B8C-83A1-F6EECF244321}">
                <p14:modId xmlns:p14="http://schemas.microsoft.com/office/powerpoint/2010/main" val="268156636"/>
              </p:ext>
            </p:extLst>
          </p:nvPr>
        </p:nvGraphicFramePr>
        <p:xfrm>
          <a:off x="838200" y="57796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230DE21D-B6D1-30BE-82F8-10C76C40339D}"/>
              </a:ext>
            </a:extLst>
          </p:cNvPr>
          <p:cNvGrpSpPr/>
          <p:nvPr/>
        </p:nvGrpSpPr>
        <p:grpSpPr>
          <a:xfrm>
            <a:off x="838200" y="4663831"/>
            <a:ext cx="10515600" cy="530942"/>
            <a:chOff x="838200" y="5176684"/>
            <a:chExt cx="10515600" cy="530942"/>
          </a:xfrm>
        </p:grpSpPr>
        <p:sp>
          <p:nvSpPr>
            <p:cNvPr id="6" name="Rectangle: Rounded Corners 5">
              <a:extLst>
                <a:ext uri="{FF2B5EF4-FFF2-40B4-BE49-F238E27FC236}">
                  <a16:creationId xmlns:a16="http://schemas.microsoft.com/office/drawing/2014/main" id="{0F737E99-DEDF-6CA5-5DF9-850AA26E9A34}"/>
                </a:ext>
              </a:extLst>
            </p:cNvPr>
            <p:cNvSpPr/>
            <p:nvPr/>
          </p:nvSpPr>
          <p:spPr>
            <a:xfrm>
              <a:off x="838200" y="5176684"/>
              <a:ext cx="10515600" cy="530942"/>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0CF8998-2413-16EE-0F8D-88D4DFDEF06B}"/>
                </a:ext>
              </a:extLst>
            </p:cNvPr>
            <p:cNvGrpSpPr/>
            <p:nvPr/>
          </p:nvGrpSpPr>
          <p:grpSpPr>
            <a:xfrm>
              <a:off x="1032387" y="5217378"/>
              <a:ext cx="10159185" cy="461665"/>
              <a:chOff x="1032387" y="5217378"/>
              <a:chExt cx="10159185" cy="461665"/>
            </a:xfrm>
          </p:grpSpPr>
          <p:sp>
            <p:nvSpPr>
              <p:cNvPr id="9" name="TextBox 8">
                <a:extLst>
                  <a:ext uri="{FF2B5EF4-FFF2-40B4-BE49-F238E27FC236}">
                    <a16:creationId xmlns:a16="http://schemas.microsoft.com/office/drawing/2014/main" id="{90E5491A-5F81-9D8E-EB67-E0C36F83EC31}"/>
                  </a:ext>
                </a:extLst>
              </p:cNvPr>
              <p:cNvSpPr txBox="1"/>
              <p:nvPr/>
            </p:nvSpPr>
            <p:spPr>
              <a:xfrm>
                <a:off x="1032387" y="5217378"/>
                <a:ext cx="10159185" cy="461665"/>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676A"/>
                    </a:solidFill>
                    <a:effectLst/>
                    <a:uLnTx/>
                    <a:uFillTx/>
                    <a:latin typeface="Calibri" panose="020F0502020204030204"/>
                    <a:ea typeface="+mn-ea"/>
                    <a:cs typeface="+mn-cs"/>
                  </a:rPr>
                  <a:t>Ensure Diversity, Equity, and Inclusion</a:t>
                </a:r>
              </a:p>
            </p:txBody>
          </p:sp>
          <p:sp>
            <p:nvSpPr>
              <p:cNvPr id="10" name="Arrow: Right 9">
                <a:extLst>
                  <a:ext uri="{FF2B5EF4-FFF2-40B4-BE49-F238E27FC236}">
                    <a16:creationId xmlns:a16="http://schemas.microsoft.com/office/drawing/2014/main" id="{8E521344-FDE5-33C7-25F4-225E8CD7A267}"/>
                  </a:ext>
                </a:extLst>
              </p:cNvPr>
              <p:cNvSpPr/>
              <p:nvPr/>
            </p:nvSpPr>
            <p:spPr>
              <a:xfrm>
                <a:off x="8858871" y="5286030"/>
                <a:ext cx="2155723" cy="324360"/>
              </a:xfrm>
              <a:prstGeom prst="rightArrow">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C50B13A1-5394-9407-0C85-F53F5B06E6B6}"/>
                  </a:ext>
                </a:extLst>
              </p:cNvPr>
              <p:cNvSpPr/>
              <p:nvPr/>
            </p:nvSpPr>
            <p:spPr>
              <a:xfrm flipH="1">
                <a:off x="1238863" y="5286030"/>
                <a:ext cx="2155723" cy="324360"/>
              </a:xfrm>
              <a:prstGeom prst="rightArrow">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AE1EC70C-9551-7BC9-7BC9-7DCF1B34847F}"/>
              </a:ext>
            </a:extLst>
          </p:cNvPr>
          <p:cNvGrpSpPr/>
          <p:nvPr/>
        </p:nvGrpSpPr>
        <p:grpSpPr>
          <a:xfrm>
            <a:off x="838200" y="5376670"/>
            <a:ext cx="10515600" cy="530942"/>
            <a:chOff x="838200" y="5376670"/>
            <a:chExt cx="10515600" cy="530942"/>
          </a:xfrm>
        </p:grpSpPr>
        <p:sp>
          <p:nvSpPr>
            <p:cNvPr id="8" name="Rectangle: Rounded Corners 7">
              <a:extLst>
                <a:ext uri="{FF2B5EF4-FFF2-40B4-BE49-F238E27FC236}">
                  <a16:creationId xmlns:a16="http://schemas.microsoft.com/office/drawing/2014/main" id="{BA07A60C-7496-0703-8D4E-43775C419AFC}"/>
                </a:ext>
              </a:extLst>
            </p:cNvPr>
            <p:cNvSpPr/>
            <p:nvPr/>
          </p:nvSpPr>
          <p:spPr>
            <a:xfrm>
              <a:off x="838200" y="5376670"/>
              <a:ext cx="10515600" cy="530942"/>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5F136E6-954C-7CE1-6568-B1DE71507C06}"/>
                </a:ext>
              </a:extLst>
            </p:cNvPr>
            <p:cNvSpPr txBox="1"/>
            <p:nvPr/>
          </p:nvSpPr>
          <p:spPr>
            <a:xfrm>
              <a:off x="1032387" y="5417364"/>
              <a:ext cx="10159185" cy="461665"/>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5B676A"/>
                  </a:solidFill>
                  <a:latin typeface="Calibri" panose="020F0502020204030204"/>
                </a:rPr>
                <a:t>Train the Next Generation of Rare Disease Experts </a:t>
              </a:r>
              <a:endParaRPr kumimoji="0" lang="en-US" sz="2400" b="1" i="0" u="none" strike="noStrike" kern="1200" cap="none" spc="0" normalizeH="0" baseline="0" noProof="0" dirty="0">
                <a:ln>
                  <a:noFill/>
                </a:ln>
                <a:solidFill>
                  <a:srgbClr val="5B676A"/>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ADC6BC83-B145-3033-F56D-DB10B3DD8B7B}"/>
                </a:ext>
              </a:extLst>
            </p:cNvPr>
            <p:cNvSpPr/>
            <p:nvPr/>
          </p:nvSpPr>
          <p:spPr>
            <a:xfrm>
              <a:off x="9461094" y="5486016"/>
              <a:ext cx="1553500" cy="324360"/>
            </a:xfrm>
            <a:prstGeom prst="rightArrow">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54D9FBA1-ABCE-3819-C33D-7323E3B1CE8B}"/>
                </a:ext>
              </a:extLst>
            </p:cNvPr>
            <p:cNvSpPr/>
            <p:nvPr/>
          </p:nvSpPr>
          <p:spPr>
            <a:xfrm flipH="1">
              <a:off x="1238861" y="5486016"/>
              <a:ext cx="1553500" cy="324360"/>
            </a:xfrm>
            <a:prstGeom prst="rightArrow">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188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2EAFD-3E42-32BE-F354-DDABBBDFB95B}"/>
              </a:ext>
            </a:extLst>
          </p:cNvPr>
          <p:cNvSpPr txBox="1"/>
          <p:nvPr/>
        </p:nvSpPr>
        <p:spPr>
          <a:xfrm>
            <a:off x="360556" y="289931"/>
            <a:ext cx="5497551" cy="5632311"/>
          </a:xfrm>
          <a:prstGeom prst="rect">
            <a:avLst/>
          </a:prstGeom>
          <a:solidFill>
            <a:schemeClr val="bg1"/>
          </a:solidFill>
        </p:spPr>
        <p:txBody>
          <a:bodyPr wrap="square" rtlCol="0">
            <a:spAutoFit/>
          </a:bodyPr>
          <a:lstStyle/>
          <a:p>
            <a:r>
              <a:rPr kumimoji="0" lang="en-US" sz="5400" b="1" i="0" u="none" strike="noStrike" kern="1200" cap="none" spc="0" normalizeH="0" baseline="0" noProof="0" dirty="0">
                <a:ln>
                  <a:noFill/>
                </a:ln>
                <a:solidFill>
                  <a:srgbClr val="278ABD"/>
                </a:solidFill>
                <a:effectLst/>
                <a:uLnTx/>
                <a:uFillTx/>
                <a:latin typeface="Calibri" panose="020F0502020204030204" pitchFamily="34" charset="0"/>
                <a:ea typeface="+mj-ea"/>
                <a:cs typeface="Calibri" panose="020F0502020204030204" pitchFamily="34" charset="0"/>
              </a:rPr>
              <a:t>Our Mission</a:t>
            </a:r>
            <a:endParaRPr lang="en-US" dirty="0"/>
          </a:p>
          <a:p>
            <a:r>
              <a:rPr lang="en-US" sz="2400" b="1" dirty="0">
                <a:solidFill>
                  <a:srgbClr val="278ABD"/>
                </a:solidFill>
              </a:rPr>
              <a:t>Improving the health and well-being of people with rare diseases by driving advances in care, research, and policy.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A050EE3C-DAB3-C9A2-E689-4CA4DDC48278}"/>
              </a:ext>
            </a:extLst>
          </p:cNvPr>
          <p:cNvSpPr txBox="1"/>
          <p:nvPr/>
        </p:nvSpPr>
        <p:spPr>
          <a:xfrm>
            <a:off x="360555" y="2877014"/>
            <a:ext cx="5497551" cy="3139321"/>
          </a:xfrm>
          <a:prstGeom prst="rect">
            <a:avLst/>
          </a:prstGeom>
          <a:solidFill>
            <a:schemeClr val="bg1"/>
          </a:solidFill>
        </p:spPr>
        <p:txBody>
          <a:bodyPr wrap="square" rtlCol="0">
            <a:spAutoFit/>
          </a:bodyPr>
          <a:lstStyle/>
          <a:p>
            <a:r>
              <a:rPr lang="en-US" dirty="0"/>
              <a:t>NORD, a 501(c)(3) nonprofit, is a patient advocacy organization dedicated to individuals with rare diseases and the organizations that serve them. We collaborate widely with stakeholders interested in rare diseases, working closely, for example with FDA, NIH, and our more than 350 NORD Member Organizations (each an independent nonprofit). </a:t>
            </a:r>
          </a:p>
          <a:p>
            <a:endParaRPr lang="en-US" dirty="0"/>
          </a:p>
          <a:p>
            <a:r>
              <a:rPr lang="en-US" dirty="0"/>
              <a:t>While maintaining our independence of thought and action, NORD also regularly communicates with the ~100 companies that are members our Corporate Council.</a:t>
            </a:r>
          </a:p>
        </p:txBody>
      </p:sp>
    </p:spTree>
    <p:extLst>
      <p:ext uri="{BB962C8B-B14F-4D97-AF65-F5344CB8AC3E}">
        <p14:creationId xmlns:p14="http://schemas.microsoft.com/office/powerpoint/2010/main" val="128790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BD4F9-F2C4-1620-39B4-78BBC3279005}"/>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289B9BFF-4B30-AD74-0102-AD1FDBDBBAFE}"/>
              </a:ext>
            </a:extLst>
          </p:cNvPr>
          <p:cNvSpPr>
            <a:spLocks noGrp="1"/>
          </p:cNvSpPr>
          <p:nvPr>
            <p:ph type="title"/>
          </p:nvPr>
        </p:nvSpPr>
        <p:spPr>
          <a:xfrm>
            <a:off x="1024650" y="556692"/>
            <a:ext cx="10206498" cy="532699"/>
          </a:xfrm>
        </p:spPr>
        <p:txBody>
          <a:bodyPr lIns="91440" tIns="45720" rIns="91440" bIns="45720" anchor="t"/>
          <a:lstStyle/>
          <a:p>
            <a:r>
              <a:rPr lang="en-US" sz="3400" dirty="0">
                <a:cs typeface="Calibri"/>
              </a:rPr>
              <a:t>Working Groups</a:t>
            </a:r>
            <a:endParaRPr lang="en-US" sz="3400" dirty="0"/>
          </a:p>
        </p:txBody>
      </p:sp>
      <p:sp>
        <p:nvSpPr>
          <p:cNvPr id="10" name="Content Placeholder 19">
            <a:extLst>
              <a:ext uri="{FF2B5EF4-FFF2-40B4-BE49-F238E27FC236}">
                <a16:creationId xmlns:a16="http://schemas.microsoft.com/office/drawing/2014/main" id="{0BD2FBF4-6E40-7BD8-F807-75781224BEF2}"/>
              </a:ext>
            </a:extLst>
          </p:cNvPr>
          <p:cNvSpPr>
            <a:spLocks noGrp="1"/>
          </p:cNvSpPr>
          <p:nvPr>
            <p:ph sz="quarter" idx="12"/>
          </p:nvPr>
        </p:nvSpPr>
        <p:spPr>
          <a:xfrm>
            <a:off x="844982" y="3098929"/>
            <a:ext cx="2490752" cy="1269489"/>
          </a:xfrm>
        </p:spPr>
        <p:txBody>
          <a:bodyPr lIns="91440" tIns="45720" rIns="91440" bIns="45720" anchor="ctr"/>
          <a:lstStyle/>
          <a:p>
            <a:pPr marL="0" indent="0" algn="ctr">
              <a:spcBef>
                <a:spcPts val="0"/>
              </a:spcBef>
              <a:buNone/>
            </a:pPr>
            <a:r>
              <a:rPr lang="en-US" dirty="0"/>
              <a:t>New demands in delivering innovative therapies in the clinical setting</a:t>
            </a:r>
          </a:p>
        </p:txBody>
      </p:sp>
      <p:sp>
        <p:nvSpPr>
          <p:cNvPr id="29" name="Rectangle: Rounded Corners 28">
            <a:extLst>
              <a:ext uri="{FF2B5EF4-FFF2-40B4-BE49-F238E27FC236}">
                <a16:creationId xmlns:a16="http://schemas.microsoft.com/office/drawing/2014/main" id="{53800E19-3FC0-7054-3431-6DAC779FACFD}"/>
              </a:ext>
            </a:extLst>
          </p:cNvPr>
          <p:cNvSpPr/>
          <p:nvPr/>
        </p:nvSpPr>
        <p:spPr>
          <a:xfrm>
            <a:off x="831175" y="2775652"/>
            <a:ext cx="2504559" cy="1972052"/>
          </a:xfrm>
          <a:prstGeom prst="roundRect">
            <a:avLst/>
          </a:prstGeom>
          <a:noFill/>
          <a:ln w="57150" cap="flat">
            <a:solidFill>
              <a:srgbClr val="F54C0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D27321DD-BB88-CCC8-CEBB-425A8890DA38}"/>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9942EC7-9EF5-6A81-831D-A7D5C7EB1065}"/>
              </a:ext>
            </a:extLst>
          </p:cNvPr>
          <p:cNvPicPr>
            <a:picLocks noChangeAspect="1"/>
          </p:cNvPicPr>
          <p:nvPr/>
        </p:nvPicPr>
        <p:blipFill>
          <a:blip r:embed="rId3"/>
          <a:stretch>
            <a:fillRect/>
          </a:stretch>
        </p:blipFill>
        <p:spPr>
          <a:xfrm>
            <a:off x="8396749" y="2485386"/>
            <a:ext cx="3490451" cy="2155439"/>
          </a:xfrm>
          <a:prstGeom prst="rect">
            <a:avLst/>
          </a:prstGeom>
        </p:spPr>
      </p:pic>
      <p:sp>
        <p:nvSpPr>
          <p:cNvPr id="5" name="Content Placeholder 19">
            <a:extLst>
              <a:ext uri="{FF2B5EF4-FFF2-40B4-BE49-F238E27FC236}">
                <a16:creationId xmlns:a16="http://schemas.microsoft.com/office/drawing/2014/main" id="{F010A5AE-A515-533F-4C9B-0F82899C3E1F}"/>
              </a:ext>
            </a:extLst>
          </p:cNvPr>
          <p:cNvSpPr txBox="1">
            <a:spLocks/>
          </p:cNvSpPr>
          <p:nvPr/>
        </p:nvSpPr>
        <p:spPr>
          <a:xfrm>
            <a:off x="3822866" y="3126933"/>
            <a:ext cx="2490752" cy="126948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F54C02"/>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Figtree" pitchFamily="2" charset="0"/>
                <a:ea typeface="+mn-ea"/>
                <a:cs typeface="+mn-cs"/>
              </a:rPr>
              <a:t>Clinical Application of Newly Approved Treatments Working Group</a:t>
            </a:r>
            <a:endParaRPr kumimoji="0" lang="en-US" sz="2200" b="0" i="0" u="none" strike="noStrike" kern="1200" cap="none" spc="0" normalizeH="0" baseline="0" noProof="0" dirty="0">
              <a:ln>
                <a:noFill/>
              </a:ln>
              <a:solidFill>
                <a:srgbClr val="000000"/>
              </a:solidFill>
              <a:effectLst/>
              <a:uLnTx/>
              <a:uFillTx/>
              <a:latin typeface="Figtree" pitchFamily="2" charset="0"/>
              <a:ea typeface="+mn-ea"/>
              <a:cs typeface="Calibri Light" panose="020F0302020204030204"/>
            </a:endParaRPr>
          </a:p>
        </p:txBody>
      </p:sp>
      <p:sp>
        <p:nvSpPr>
          <p:cNvPr id="6" name="Rectangle: Rounded Corners 5">
            <a:extLst>
              <a:ext uri="{FF2B5EF4-FFF2-40B4-BE49-F238E27FC236}">
                <a16:creationId xmlns:a16="http://schemas.microsoft.com/office/drawing/2014/main" id="{1BE71702-AAB9-FC61-58CD-DE7673999C5C}"/>
              </a:ext>
            </a:extLst>
          </p:cNvPr>
          <p:cNvSpPr/>
          <p:nvPr/>
        </p:nvSpPr>
        <p:spPr>
          <a:xfrm>
            <a:off x="3809059" y="2754313"/>
            <a:ext cx="2504559" cy="1972052"/>
          </a:xfrm>
          <a:prstGeom prst="roundRect">
            <a:avLst/>
          </a:prstGeom>
          <a:noFill/>
          <a:ln w="57150" cap="flat">
            <a:solidFill>
              <a:srgbClr val="F54C0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Content Placeholder 19">
            <a:extLst>
              <a:ext uri="{FF2B5EF4-FFF2-40B4-BE49-F238E27FC236}">
                <a16:creationId xmlns:a16="http://schemas.microsoft.com/office/drawing/2014/main" id="{42E97E82-2A0A-D848-3EF3-E5FC24D6EED9}"/>
              </a:ext>
            </a:extLst>
          </p:cNvPr>
          <p:cNvSpPr txBox="1">
            <a:spLocks/>
          </p:cNvSpPr>
          <p:nvPr/>
        </p:nvSpPr>
        <p:spPr>
          <a:xfrm>
            <a:off x="831175" y="1953259"/>
            <a:ext cx="2490752" cy="126948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F54C02"/>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Figtree" pitchFamily="2" charset="0"/>
                <a:ea typeface="+mn-ea"/>
                <a:cs typeface="+mn-cs"/>
              </a:rPr>
              <a:t>Unmet Need</a:t>
            </a:r>
          </a:p>
        </p:txBody>
      </p:sp>
      <p:sp>
        <p:nvSpPr>
          <p:cNvPr id="8" name="Content Placeholder 19">
            <a:extLst>
              <a:ext uri="{FF2B5EF4-FFF2-40B4-BE49-F238E27FC236}">
                <a16:creationId xmlns:a16="http://schemas.microsoft.com/office/drawing/2014/main" id="{29DAAEB7-E19B-50ED-F2E1-4A67DDE27B6A}"/>
              </a:ext>
            </a:extLst>
          </p:cNvPr>
          <p:cNvSpPr txBox="1">
            <a:spLocks/>
          </p:cNvSpPr>
          <p:nvPr/>
        </p:nvSpPr>
        <p:spPr>
          <a:xfrm>
            <a:off x="3795252" y="1953259"/>
            <a:ext cx="2490752" cy="126948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F54C02"/>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Figtree" pitchFamily="2" charset="0"/>
                <a:ea typeface="+mn-ea"/>
                <a:cs typeface="+mn-cs"/>
              </a:rPr>
              <a:t>Working Group</a:t>
            </a:r>
          </a:p>
        </p:txBody>
      </p:sp>
      <p:sp>
        <p:nvSpPr>
          <p:cNvPr id="20" name="Arrow: Down 19">
            <a:extLst>
              <a:ext uri="{FF2B5EF4-FFF2-40B4-BE49-F238E27FC236}">
                <a16:creationId xmlns:a16="http://schemas.microsoft.com/office/drawing/2014/main" id="{1B7B4AF4-86B9-1780-D888-846A9D455C75}"/>
              </a:ext>
            </a:extLst>
          </p:cNvPr>
          <p:cNvSpPr/>
          <p:nvPr/>
        </p:nvSpPr>
        <p:spPr>
          <a:xfrm rot="16200000">
            <a:off x="3323179" y="3502480"/>
            <a:ext cx="484632" cy="459519"/>
          </a:xfrm>
          <a:prstGeom prst="downArrow">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29C48329-25D9-0213-6053-9A6CC4EDE630}"/>
              </a:ext>
            </a:extLst>
          </p:cNvPr>
          <p:cNvSpPr/>
          <p:nvPr/>
        </p:nvSpPr>
        <p:spPr>
          <a:xfrm rot="16200000">
            <a:off x="7065695" y="2781092"/>
            <a:ext cx="484632" cy="1961172"/>
          </a:xfrm>
          <a:prstGeom prst="downArrow">
            <a:avLst/>
          </a:prstGeom>
          <a:solidFill>
            <a:schemeClr val="accent1"/>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61A703CE-10AE-36AD-BADD-7AEFAED81495}"/>
              </a:ext>
            </a:extLst>
          </p:cNvPr>
          <p:cNvPicPr>
            <a:picLocks noChangeAspect="1"/>
          </p:cNvPicPr>
          <p:nvPr/>
        </p:nvPicPr>
        <p:blipFill>
          <a:blip r:embed="rId4"/>
          <a:srcRect/>
          <a:stretch/>
        </p:blipFill>
        <p:spPr>
          <a:xfrm>
            <a:off x="6712903" y="3266630"/>
            <a:ext cx="1078315" cy="979680"/>
          </a:xfrm>
          <a:prstGeom prst="rect">
            <a:avLst/>
          </a:prstGeom>
        </p:spPr>
      </p:pic>
    </p:spTree>
    <p:extLst>
      <p:ext uri="{BB962C8B-B14F-4D97-AF65-F5344CB8AC3E}">
        <p14:creationId xmlns:p14="http://schemas.microsoft.com/office/powerpoint/2010/main" val="323626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9F95-A12D-8029-456E-7FD3E9FA9107}"/>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7D215096-46AA-CECF-08F1-EE670E388E83}"/>
              </a:ext>
            </a:extLst>
          </p:cNvPr>
          <p:cNvSpPr>
            <a:spLocks noGrp="1"/>
          </p:cNvSpPr>
          <p:nvPr>
            <p:ph type="title"/>
          </p:nvPr>
        </p:nvSpPr>
        <p:spPr>
          <a:xfrm>
            <a:off x="1024650" y="556692"/>
            <a:ext cx="10206498" cy="532699"/>
          </a:xfrm>
        </p:spPr>
        <p:txBody>
          <a:bodyPr lIns="91440" tIns="45720" rIns="91440" bIns="45720" anchor="t"/>
          <a:lstStyle/>
          <a:p>
            <a:r>
              <a:rPr lang="en-US" sz="3400" dirty="0">
                <a:cs typeface="Calibri"/>
              </a:rPr>
              <a:t>Working Groups</a:t>
            </a:r>
            <a:endParaRPr lang="en-US" sz="3400" dirty="0"/>
          </a:p>
        </p:txBody>
      </p:sp>
      <p:sp>
        <p:nvSpPr>
          <p:cNvPr id="17" name="TextBox 16">
            <a:extLst>
              <a:ext uri="{FF2B5EF4-FFF2-40B4-BE49-F238E27FC236}">
                <a16:creationId xmlns:a16="http://schemas.microsoft.com/office/drawing/2014/main" id="{6B5332C5-8D06-9576-8A89-CEE19B24B332}"/>
              </a:ext>
            </a:extLst>
          </p:cNvPr>
          <p:cNvSpPr txBox="1"/>
          <p:nvPr/>
        </p:nvSpPr>
        <p:spPr>
          <a:xfrm>
            <a:off x="4307149" y="6149974"/>
            <a:ext cx="3577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CONFIDENTIAL AND PROPRIETARY​</a:t>
            </a:r>
          </a:p>
        </p:txBody>
      </p:sp>
      <p:cxnSp>
        <p:nvCxnSpPr>
          <p:cNvPr id="3" name="Straight Connector 2">
            <a:extLst>
              <a:ext uri="{FF2B5EF4-FFF2-40B4-BE49-F238E27FC236}">
                <a16:creationId xmlns:a16="http://schemas.microsoft.com/office/drawing/2014/main" id="{6A7BC95D-C58C-343B-1347-CBDDD8A9BB21}"/>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7198D6C0-244B-8FD1-CAE9-46FBD9B7B747}"/>
              </a:ext>
            </a:extLst>
          </p:cNvPr>
          <p:cNvGraphicFramePr>
            <a:graphicFrameLocks noGrp="1"/>
          </p:cNvGraphicFramePr>
          <p:nvPr/>
        </p:nvGraphicFramePr>
        <p:xfrm>
          <a:off x="622915" y="1280223"/>
          <a:ext cx="11361939" cy="4668252"/>
        </p:xfrm>
        <a:graphic>
          <a:graphicData uri="http://schemas.openxmlformats.org/drawingml/2006/table">
            <a:tbl>
              <a:tblPr firstRow="1" firstCol="1" bandRow="1">
                <a:tableStyleId>{8A107856-5554-42FB-B03E-39F5DBC370BA}</a:tableStyleId>
              </a:tblPr>
              <a:tblGrid>
                <a:gridCol w="5434743">
                  <a:extLst>
                    <a:ext uri="{9D8B030D-6E8A-4147-A177-3AD203B41FA5}">
                      <a16:colId xmlns:a16="http://schemas.microsoft.com/office/drawing/2014/main" val="1141699437"/>
                    </a:ext>
                  </a:extLst>
                </a:gridCol>
                <a:gridCol w="5927196">
                  <a:extLst>
                    <a:ext uri="{9D8B030D-6E8A-4147-A177-3AD203B41FA5}">
                      <a16:colId xmlns:a16="http://schemas.microsoft.com/office/drawing/2014/main" val="1487529880"/>
                    </a:ext>
                  </a:extLst>
                </a:gridCol>
              </a:tblGrid>
              <a:tr h="231595">
                <a:tc>
                  <a:txBody>
                    <a:bodyPr/>
                    <a:lstStyle/>
                    <a:p>
                      <a:pPr marL="0" marR="0">
                        <a:lnSpc>
                          <a:spcPct val="107000"/>
                        </a:lnSpc>
                        <a:spcBef>
                          <a:spcPts val="0"/>
                        </a:spcBef>
                        <a:spcAft>
                          <a:spcPts val="0"/>
                        </a:spcAft>
                      </a:pPr>
                      <a:r>
                        <a:rPr lang="en-US" sz="1200" kern="1200" dirty="0">
                          <a:effectLst/>
                        </a:rPr>
                        <a:t>Key Unmet Need                                                    </a:t>
                      </a:r>
                      <a:r>
                        <a:rPr lang="en-US" sz="1200" dirty="0">
                          <a:solidFill>
                            <a:schemeClr val="tx2"/>
                          </a:solidFill>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dirty="0">
                          <a:effectLst/>
                        </a:rPr>
                        <a:t>Working Group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1996081018"/>
                  </a:ext>
                </a:extLst>
              </a:tr>
              <a:tr h="573039">
                <a:tc>
                  <a:txBody>
                    <a:bodyPr/>
                    <a:lstStyle/>
                    <a:p>
                      <a:pPr marL="0" marR="0">
                        <a:lnSpc>
                          <a:spcPct val="107000"/>
                        </a:lnSpc>
                        <a:spcBef>
                          <a:spcPts val="0"/>
                        </a:spcBef>
                        <a:spcAft>
                          <a:spcPts val="0"/>
                        </a:spcAft>
                      </a:pPr>
                      <a:r>
                        <a:rPr lang="en-US" sz="1200" b="0" dirty="0">
                          <a:effectLst/>
                        </a:rPr>
                        <a:t>Special Challenges in operating a general rare disease center of excellence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Director’s Workgroup* on Rare Disease CoE Mechanics and Best Practices</a:t>
                      </a:r>
                    </a:p>
                    <a:p>
                      <a:pPr marL="0" marR="0">
                        <a:lnSpc>
                          <a:spcPct val="107000"/>
                        </a:lnSpc>
                        <a:spcBef>
                          <a:spcPts val="0"/>
                        </a:spcBef>
                        <a:spcAft>
                          <a:spcPts val="0"/>
                        </a:spcAft>
                      </a:pPr>
                      <a:r>
                        <a:rPr lang="en-US" sz="1200" b="0" dirty="0">
                          <a:effectLst/>
                        </a:rPr>
                        <a:t>                                                   *limited to Directors and Associate Directors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994518334"/>
                  </a:ext>
                </a:extLst>
              </a:tr>
              <a:tr h="191936">
                <a:tc>
                  <a:txBody>
                    <a:bodyPr/>
                    <a:lstStyle/>
                    <a:p>
                      <a:pPr marL="0" marR="0">
                        <a:lnSpc>
                          <a:spcPct val="107000"/>
                        </a:lnSpc>
                        <a:spcBef>
                          <a:spcPts val="0"/>
                        </a:spcBef>
                        <a:spcAft>
                          <a:spcPts val="0"/>
                        </a:spcAft>
                      </a:pPr>
                      <a:r>
                        <a:rPr lang="en-US" sz="1200" b="0" kern="1200" dirty="0">
                          <a:effectLst/>
                        </a:rPr>
                        <a:t>Long Diagnostic Odyssey</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Diagnostic Approaches / Access to Testing (Diagnostic Odyssey)</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212113867"/>
                  </a:ext>
                </a:extLst>
              </a:tr>
              <a:tr h="275622">
                <a:tc>
                  <a:txBody>
                    <a:bodyPr/>
                    <a:lstStyle/>
                    <a:p>
                      <a:pPr marL="0" marR="0">
                        <a:lnSpc>
                          <a:spcPct val="107000"/>
                        </a:lnSpc>
                        <a:spcBef>
                          <a:spcPts val="0"/>
                        </a:spcBef>
                        <a:spcAft>
                          <a:spcPts val="0"/>
                        </a:spcAft>
                      </a:pPr>
                      <a:r>
                        <a:rPr lang="en-US" sz="1200" b="0" kern="1200" dirty="0">
                          <a:effectLst/>
                        </a:rPr>
                        <a:t>Scattered Patients &amp; Rare Expertise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Telemedicine / Inter-site Consultation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431231704"/>
                  </a:ext>
                </a:extLst>
              </a:tr>
              <a:tr h="191936">
                <a:tc>
                  <a:txBody>
                    <a:bodyPr/>
                    <a:lstStyle/>
                    <a:p>
                      <a:pPr marL="0" marR="0">
                        <a:lnSpc>
                          <a:spcPct val="107000"/>
                        </a:lnSpc>
                        <a:spcBef>
                          <a:spcPts val="0"/>
                        </a:spcBef>
                        <a:spcAft>
                          <a:spcPts val="0"/>
                        </a:spcAft>
                      </a:pPr>
                      <a:r>
                        <a:rPr lang="en-US" sz="1200" b="0" kern="1200" dirty="0">
                          <a:effectLst/>
                        </a:rPr>
                        <a:t>Very Few Approved Treatments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Facilitating Multi-site Research &amp; Clinical  Studies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3729151358"/>
                  </a:ext>
                </a:extLst>
              </a:tr>
              <a:tr h="210973">
                <a:tc>
                  <a:txBody>
                    <a:bodyPr/>
                    <a:lstStyle/>
                    <a:p>
                      <a:pPr marL="0" marR="0">
                        <a:lnSpc>
                          <a:spcPct val="107000"/>
                        </a:lnSpc>
                        <a:spcBef>
                          <a:spcPts val="0"/>
                        </a:spcBef>
                        <a:spcAft>
                          <a:spcPts val="0"/>
                        </a:spcAft>
                      </a:pPr>
                      <a:r>
                        <a:rPr lang="en-US" sz="1200" b="0" kern="1200" dirty="0">
                          <a:effectLst/>
                        </a:rPr>
                        <a:t>Often Limited Clinical Data </a:t>
                      </a:r>
                      <a:r>
                        <a:rPr lang="en-US" sz="1200" b="0" dirty="0">
                          <a:effectLst/>
                        </a:rPr>
                        <a:t>(Especially for new and ultra-rare diseases)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Shared Data Collection &amp; Analysis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3719440087"/>
                  </a:ext>
                </a:extLst>
              </a:tr>
              <a:tr h="191936">
                <a:tc>
                  <a:txBody>
                    <a:bodyPr/>
                    <a:lstStyle/>
                    <a:p>
                      <a:pPr marL="0" marR="0">
                        <a:lnSpc>
                          <a:spcPct val="107000"/>
                        </a:lnSpc>
                        <a:spcBef>
                          <a:spcPts val="0"/>
                        </a:spcBef>
                        <a:spcAft>
                          <a:spcPts val="0"/>
                        </a:spcAft>
                      </a:pPr>
                      <a:r>
                        <a:rPr lang="en-US" sz="1200" b="0" kern="1200" dirty="0">
                          <a:effectLst/>
                        </a:rPr>
                        <a:t>Few Treatment Guidelines and Standards of Care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Treatment Guideline Curation &amp; Development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2993114060"/>
                  </a:ext>
                </a:extLst>
              </a:tr>
              <a:tr h="379149">
                <a:tc>
                  <a:txBody>
                    <a:bodyPr/>
                    <a:lstStyle/>
                    <a:p>
                      <a:pPr marL="0" marR="0">
                        <a:lnSpc>
                          <a:spcPct val="107000"/>
                        </a:lnSpc>
                        <a:spcBef>
                          <a:spcPts val="0"/>
                        </a:spcBef>
                        <a:spcAft>
                          <a:spcPts val="0"/>
                        </a:spcAft>
                      </a:pPr>
                      <a:r>
                        <a:rPr lang="en-US" sz="1200" b="0" dirty="0">
                          <a:effectLst/>
                        </a:rPr>
                        <a:t>New demands in delivering innovative therapies in the clinical setting</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Clinical Application of Newly Approved Treatments/Label Indication Expansion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3561690100"/>
                  </a:ext>
                </a:extLst>
              </a:tr>
              <a:tr h="203489">
                <a:tc>
                  <a:txBody>
                    <a:bodyPr/>
                    <a:lstStyle/>
                    <a:p>
                      <a:pPr marL="0" marR="0">
                        <a:lnSpc>
                          <a:spcPct val="107000"/>
                        </a:lnSpc>
                        <a:spcBef>
                          <a:spcPts val="0"/>
                        </a:spcBef>
                        <a:spcAft>
                          <a:spcPts val="0"/>
                        </a:spcAft>
                      </a:pPr>
                      <a:r>
                        <a:rPr lang="en-US" sz="1200" b="0" kern="1200" dirty="0">
                          <a:effectLst/>
                        </a:rPr>
                        <a:t>Gaps in patient education resources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Patient Education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2562429352"/>
                  </a:ext>
                </a:extLst>
              </a:tr>
              <a:tr h="382778">
                <a:tc>
                  <a:txBody>
                    <a:bodyPr/>
                    <a:lstStyle/>
                    <a:p>
                      <a:pPr marL="0" marR="0">
                        <a:lnSpc>
                          <a:spcPct val="107000"/>
                        </a:lnSpc>
                        <a:spcBef>
                          <a:spcPts val="0"/>
                        </a:spcBef>
                        <a:spcAft>
                          <a:spcPts val="0"/>
                        </a:spcAft>
                      </a:pPr>
                      <a:r>
                        <a:rPr lang="en-US" sz="1200" b="0" kern="1200" dirty="0">
                          <a:effectLst/>
                        </a:rPr>
                        <a:t>Workforce limitations / Gaps in medical professionals’ rare disease knowledge and education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Medical Professional Education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2476639047"/>
                  </a:ext>
                </a:extLst>
              </a:tr>
              <a:tr h="203489">
                <a:tc>
                  <a:txBody>
                    <a:bodyPr/>
                    <a:lstStyle/>
                    <a:p>
                      <a:pPr marL="0" marR="0">
                        <a:lnSpc>
                          <a:spcPct val="107000"/>
                        </a:lnSpc>
                        <a:spcBef>
                          <a:spcPts val="0"/>
                        </a:spcBef>
                        <a:spcAft>
                          <a:spcPts val="0"/>
                        </a:spcAft>
                      </a:pPr>
                      <a:r>
                        <a:rPr lang="en-US" sz="1200" b="0" kern="1200" dirty="0">
                          <a:effectLst/>
                        </a:rPr>
                        <a:t>Gaps in insurance coverage and adolescent to adult transition of care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Policy &amp; Collective Advocacy/ Transition of Care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463960091"/>
                  </a:ext>
                </a:extLst>
              </a:tr>
              <a:tr h="382778">
                <a:tc>
                  <a:txBody>
                    <a:bodyPr/>
                    <a:lstStyle/>
                    <a:p>
                      <a:pPr marL="0" marR="0">
                        <a:lnSpc>
                          <a:spcPct val="107000"/>
                        </a:lnSpc>
                        <a:spcBef>
                          <a:spcPts val="0"/>
                        </a:spcBef>
                        <a:spcAft>
                          <a:spcPts val="0"/>
                        </a:spcAft>
                      </a:pPr>
                      <a:r>
                        <a:rPr lang="en-US" sz="1200" b="0" kern="1200" dirty="0">
                          <a:effectLst/>
                        </a:rPr>
                        <a:t>Inequities in access to rare disease treatment and in the education and training of rare disease specialists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Opportunity, Access, &amp; Engagement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1084852792"/>
                  </a:ext>
                </a:extLst>
              </a:tr>
              <a:tr h="671047">
                <a:tc>
                  <a:txBody>
                    <a:bodyPr/>
                    <a:lstStyle/>
                    <a:p>
                      <a:pPr marL="0" marR="0">
                        <a:lnSpc>
                          <a:spcPct val="107000"/>
                        </a:lnSpc>
                        <a:spcBef>
                          <a:spcPts val="0"/>
                        </a:spcBef>
                        <a:spcAft>
                          <a:spcPts val="0"/>
                        </a:spcAft>
                      </a:pPr>
                      <a:r>
                        <a:rPr lang="en-US" sz="1200" b="0" dirty="0">
                          <a:effectLst/>
                        </a:rPr>
                        <a:t>Efforts to implement WGS as primary NBS often circumvent State NBS Advisory Committees and often don’t reflect the expertise of key stakeholders with a deep understanding of the challenges and processes of the complex U.S. NBS system.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Newborn Screening</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1137457820"/>
                  </a:ext>
                </a:extLst>
              </a:tr>
              <a:tr h="57848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dirty="0">
                          <a:effectLst/>
                        </a:rPr>
                        <a:t>Limited resources and education available in other languages/countries for patients and providers. </a:t>
                      </a:r>
                    </a:p>
                    <a:p>
                      <a:pPr marL="0" marR="0">
                        <a:lnSpc>
                          <a:spcPct val="107000"/>
                        </a:lnSpc>
                        <a:spcBef>
                          <a:spcPts val="0"/>
                        </a:spcBef>
                        <a:spcAft>
                          <a:spcPts val="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tc>
                  <a:txBody>
                    <a:bodyPr/>
                    <a:lstStyle/>
                    <a:p>
                      <a:pPr marL="0" marR="0">
                        <a:lnSpc>
                          <a:spcPct val="107000"/>
                        </a:lnSpc>
                        <a:spcBef>
                          <a:spcPts val="0"/>
                        </a:spcBef>
                        <a:spcAft>
                          <a:spcPts val="0"/>
                        </a:spcAft>
                      </a:pPr>
                      <a:r>
                        <a:rPr lang="en-US" sz="1200" b="0" dirty="0">
                          <a:effectLst/>
                        </a:rPr>
                        <a:t>International Collaboration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00" marR="43200" marT="0" marB="0"/>
                </a:tc>
                <a:extLst>
                  <a:ext uri="{0D108BD9-81ED-4DB2-BD59-A6C34878D82A}">
                    <a16:rowId xmlns:a16="http://schemas.microsoft.com/office/drawing/2014/main" val="2083008527"/>
                  </a:ext>
                </a:extLst>
              </a:tr>
            </a:tbl>
          </a:graphicData>
        </a:graphic>
      </p:graphicFrame>
    </p:spTree>
    <p:extLst>
      <p:ext uri="{BB962C8B-B14F-4D97-AF65-F5344CB8AC3E}">
        <p14:creationId xmlns:p14="http://schemas.microsoft.com/office/powerpoint/2010/main" val="254353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8F6E6-C586-BEBA-9786-A35D3B53847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F417F18-C7DD-81EC-E44D-2953CFB73888}"/>
              </a:ext>
            </a:extLst>
          </p:cNvPr>
          <p:cNvSpPr>
            <a:spLocks noGrp="1"/>
          </p:cNvSpPr>
          <p:nvPr>
            <p:ph type="title"/>
          </p:nvPr>
        </p:nvSpPr>
        <p:spPr>
          <a:xfrm>
            <a:off x="1040693" y="585239"/>
            <a:ext cx="11265762" cy="532699"/>
          </a:xfrm>
        </p:spPr>
        <p:txBody>
          <a:bodyPr>
            <a:normAutofit/>
          </a:bodyPr>
          <a:lstStyle/>
          <a:p>
            <a:r>
              <a:rPr lang="en-US" dirty="0">
                <a:solidFill>
                  <a:schemeClr val="tx1"/>
                </a:solidFill>
                <a:latin typeface="Figtree" pitchFamily="2" charset="0"/>
                <a:cs typeface="Calibri"/>
              </a:rPr>
              <a:t>Accelerate Rare Disease Research:</a:t>
            </a:r>
            <a:r>
              <a:rPr lang="en-US" sz="3200" dirty="0">
                <a:solidFill>
                  <a:schemeClr val="tx1"/>
                </a:solidFill>
                <a:latin typeface="Figtree" pitchFamily="2" charset="0"/>
                <a:cs typeface="Calibri"/>
              </a:rPr>
              <a:t> Universal Registry</a:t>
            </a:r>
            <a:endParaRPr lang="en-US" dirty="0">
              <a:solidFill>
                <a:schemeClr val="tx1"/>
              </a:solidFill>
              <a:latin typeface="Figtree" pitchFamily="2" charset="0"/>
            </a:endParaRPr>
          </a:p>
        </p:txBody>
      </p:sp>
      <p:sp>
        <p:nvSpPr>
          <p:cNvPr id="5" name="TextBox 4">
            <a:extLst>
              <a:ext uri="{FF2B5EF4-FFF2-40B4-BE49-F238E27FC236}">
                <a16:creationId xmlns:a16="http://schemas.microsoft.com/office/drawing/2014/main" id="{7A4F003E-FABE-94E8-B6FE-513FC7F4E13D}"/>
              </a:ext>
            </a:extLst>
          </p:cNvPr>
          <p:cNvSpPr txBox="1"/>
          <p:nvPr/>
        </p:nvSpPr>
        <p:spPr>
          <a:xfrm>
            <a:off x="491088" y="4324485"/>
            <a:ext cx="771872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Combines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Calibri"/>
                <a:cs typeface="Calibri"/>
              </a:rPr>
              <a:t>PhenoDB</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 database (genetic and phenotypic data) with IAMRARE (patient-collected and EMR data) in one multi-site study for all rare disease patients</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C</a:t>
            </a:r>
            <a:r>
              <a:rPr kumimoji="0" lang="en-US" sz="1600" b="0" i="0" u="none" strike="noStrike" kern="1200" cap="none" spc="0" normalizeH="0" baseline="0" noProof="0" dirty="0" err="1">
                <a:ln>
                  <a:noFill/>
                </a:ln>
                <a:solidFill>
                  <a:prstClr val="black"/>
                </a:solidFill>
                <a:effectLst/>
                <a:uLnTx/>
                <a:uFillTx/>
                <a:latin typeface="Calibri" panose="020F0502020204030204"/>
                <a:ea typeface="Calibri"/>
                <a:cs typeface="Calibri"/>
              </a:rPr>
              <a:t>entralized</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 pre-established infrastructure for data collection and sharing that enables institutions to build patient cohorts across multiple institutions quickly - especially critical for ultra-rare disorders where any one institution may only have 1-2 patients</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Leverage common data structures to allow for more rapid analysis, resulting in meaningful knowledge creation more quickly</a:t>
            </a:r>
          </a:p>
          <a:p>
            <a:pPr marL="285750" marR="0" lvl="0" indent="-285750" algn="l" defTabSz="914400" rtl="0" eaLnBrk="1" fontAlgn="auto" latinLnBrk="0" hangingPunct="1">
              <a:lnSpc>
                <a:spcPct val="100000"/>
              </a:lnSpc>
              <a:spcBef>
                <a:spcPts val="0"/>
              </a:spcBef>
              <a:spcAft>
                <a:spcPts val="1200"/>
              </a:spcAft>
              <a:buClrTx/>
              <a:buSzTx/>
              <a:buFont typeface="Arial,Sans-Serif"/>
              <a:buChar char="•"/>
              <a:tabLst/>
              <a:defRPr/>
            </a:pPr>
            <a:endParaRPr kumimoji="0" lang="en-US" sz="1600" b="0" i="0" u="none" strike="noStrike" kern="1200" cap="none" spc="0" normalizeH="0" baseline="0" noProof="0" dirty="0">
              <a:ln>
                <a:noFill/>
              </a:ln>
              <a:solidFill>
                <a:prstClr val="black"/>
              </a:solidFill>
              <a:effectLst/>
              <a:uLnTx/>
              <a:uFillTx/>
              <a:latin typeface="Figtree" pitchFamily="2" charset="0"/>
              <a:ea typeface="+mn-ea"/>
              <a:cs typeface="+mn-cs"/>
            </a:endParaRPr>
          </a:p>
        </p:txBody>
      </p:sp>
      <p:cxnSp>
        <p:nvCxnSpPr>
          <p:cNvPr id="15" name="Straight Arrow Connector 14">
            <a:extLst>
              <a:ext uri="{FF2B5EF4-FFF2-40B4-BE49-F238E27FC236}">
                <a16:creationId xmlns:a16="http://schemas.microsoft.com/office/drawing/2014/main" id="{6D79254A-AB29-17BE-BCAE-749CCE80D58C}"/>
              </a:ext>
            </a:extLst>
          </p:cNvPr>
          <p:cNvCxnSpPr>
            <a:cxnSpLocks/>
          </p:cNvCxnSpPr>
          <p:nvPr/>
        </p:nvCxnSpPr>
        <p:spPr>
          <a:xfrm>
            <a:off x="2517058" y="2765188"/>
            <a:ext cx="2342021" cy="32025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54CEE1C6-2CD0-4447-E703-E4AE0893CCC5}"/>
              </a:ext>
            </a:extLst>
          </p:cNvPr>
          <p:cNvCxnSpPr>
            <a:cxnSpLocks/>
          </p:cNvCxnSpPr>
          <p:nvPr/>
        </p:nvCxnSpPr>
        <p:spPr>
          <a:xfrm flipH="1">
            <a:off x="7081284" y="2925314"/>
            <a:ext cx="2770639" cy="1601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Oval 20">
            <a:extLst>
              <a:ext uri="{FF2B5EF4-FFF2-40B4-BE49-F238E27FC236}">
                <a16:creationId xmlns:a16="http://schemas.microsoft.com/office/drawing/2014/main" id="{1FB4DCFA-F16B-11F4-4B6C-69843F91A45A}"/>
              </a:ext>
            </a:extLst>
          </p:cNvPr>
          <p:cNvSpPr/>
          <p:nvPr/>
        </p:nvSpPr>
        <p:spPr>
          <a:xfrm>
            <a:off x="4995529" y="2473616"/>
            <a:ext cx="1949304" cy="1564125"/>
          </a:xfrm>
          <a:prstGeom prst="ellipse">
            <a:avLst/>
          </a:prstGeom>
          <a:solidFill>
            <a:schemeClr val="accent1"/>
          </a:solidFill>
          <a:ln w="19050">
            <a:solidFill>
              <a:srgbClr val="F26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gtree" pitchFamily="2" charset="0"/>
                <a:ea typeface="+mn-ea"/>
                <a:cs typeface="+mn-cs"/>
              </a:rPr>
              <a:t>NORD Universal Registry</a:t>
            </a:r>
          </a:p>
        </p:txBody>
      </p:sp>
      <p:cxnSp>
        <p:nvCxnSpPr>
          <p:cNvPr id="2" name="Straight Connector 1">
            <a:extLst>
              <a:ext uri="{FF2B5EF4-FFF2-40B4-BE49-F238E27FC236}">
                <a16:creationId xmlns:a16="http://schemas.microsoft.com/office/drawing/2014/main" id="{C3A3B76F-BBBE-4025-DF65-D19723B22088}"/>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18B0DCC-0D23-62FC-B872-1C39AFC909AE}"/>
              </a:ext>
            </a:extLst>
          </p:cNvPr>
          <p:cNvSpPr txBox="1"/>
          <p:nvPr/>
        </p:nvSpPr>
        <p:spPr>
          <a:xfrm>
            <a:off x="8386916" y="4324485"/>
            <a:ext cx="36031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Calibri"/>
                <a:cs typeface="Calibri"/>
              </a:rPr>
              <a:t>Importance to Industry</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Can contribute to patient identification and trial enrollment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Integration with </a:t>
            </a:r>
            <a:r>
              <a:rPr kumimoji="0" lang="en-US" sz="1600" b="0" i="0" u="none" strike="noStrike" kern="1200" cap="none" spc="0" normalizeH="0" baseline="0" noProof="0" dirty="0" err="1">
                <a:ln>
                  <a:noFill/>
                </a:ln>
                <a:solidFill>
                  <a:prstClr val="black"/>
                </a:solidFill>
                <a:effectLst/>
                <a:uLnTx/>
                <a:uFillTx/>
                <a:latin typeface="Calibri" panose="020F0502020204030204"/>
                <a:ea typeface="Calibri"/>
                <a:cs typeface="Calibri"/>
              </a:rPr>
              <a:t>PhenoDB</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rPr>
              <a:t> may permit reclassification of VUSs</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prstClr val="black"/>
              </a:solidFill>
              <a:effectLst/>
              <a:uLnTx/>
              <a:uFillTx/>
              <a:latin typeface="Figtree" pitchFamily="2" charset="0"/>
              <a:ea typeface="+mn-ea"/>
              <a:cs typeface="+mn-cs"/>
            </a:endParaRPr>
          </a:p>
        </p:txBody>
      </p:sp>
      <p:pic>
        <p:nvPicPr>
          <p:cNvPr id="6" name="Picture 5">
            <a:extLst>
              <a:ext uri="{FF2B5EF4-FFF2-40B4-BE49-F238E27FC236}">
                <a16:creationId xmlns:a16="http://schemas.microsoft.com/office/drawing/2014/main" id="{CAA0AF40-C814-32AE-EE6D-68F578678815}"/>
              </a:ext>
            </a:extLst>
          </p:cNvPr>
          <p:cNvPicPr>
            <a:picLocks noChangeAspect="1"/>
          </p:cNvPicPr>
          <p:nvPr/>
        </p:nvPicPr>
        <p:blipFill>
          <a:blip r:embed="rId3"/>
          <a:stretch>
            <a:fillRect/>
          </a:stretch>
        </p:blipFill>
        <p:spPr>
          <a:xfrm>
            <a:off x="894488" y="1314716"/>
            <a:ext cx="3284222" cy="1362519"/>
          </a:xfrm>
          <a:prstGeom prst="rect">
            <a:avLst/>
          </a:prstGeom>
        </p:spPr>
      </p:pic>
      <p:pic>
        <p:nvPicPr>
          <p:cNvPr id="9" name="Picture 8">
            <a:extLst>
              <a:ext uri="{FF2B5EF4-FFF2-40B4-BE49-F238E27FC236}">
                <a16:creationId xmlns:a16="http://schemas.microsoft.com/office/drawing/2014/main" id="{21B4CAA1-E69A-4CE1-C2DB-D949837E0275}"/>
              </a:ext>
            </a:extLst>
          </p:cNvPr>
          <p:cNvPicPr>
            <a:picLocks noChangeAspect="1"/>
          </p:cNvPicPr>
          <p:nvPr/>
        </p:nvPicPr>
        <p:blipFill>
          <a:blip r:embed="rId4"/>
          <a:stretch>
            <a:fillRect/>
          </a:stretch>
        </p:blipFill>
        <p:spPr>
          <a:xfrm>
            <a:off x="8209812" y="1192416"/>
            <a:ext cx="2900640" cy="1671928"/>
          </a:xfrm>
          <a:prstGeom prst="rect">
            <a:avLst/>
          </a:prstGeom>
        </p:spPr>
      </p:pic>
    </p:spTree>
    <p:extLst>
      <p:ext uri="{BB962C8B-B14F-4D97-AF65-F5344CB8AC3E}">
        <p14:creationId xmlns:p14="http://schemas.microsoft.com/office/powerpoint/2010/main" val="231688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CAAA-B9C8-4364-AA90-C63C0891F692}"/>
              </a:ext>
            </a:extLst>
          </p:cNvPr>
          <p:cNvSpPr>
            <a:spLocks noGrp="1"/>
          </p:cNvSpPr>
          <p:nvPr>
            <p:ph type="title"/>
          </p:nvPr>
        </p:nvSpPr>
        <p:spPr>
          <a:xfrm>
            <a:off x="332509" y="-148920"/>
            <a:ext cx="11711709" cy="1325563"/>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A Coordinated Network of Centers of Excellence</a:t>
            </a:r>
          </a:p>
        </p:txBody>
      </p:sp>
      <p:sp>
        <p:nvSpPr>
          <p:cNvPr id="4" name="Rectangle 3">
            <a:extLst>
              <a:ext uri="{FF2B5EF4-FFF2-40B4-BE49-F238E27FC236}">
                <a16:creationId xmlns:a16="http://schemas.microsoft.com/office/drawing/2014/main" id="{A4107C08-B7A4-40DC-8A46-429BF8226BF8}"/>
              </a:ext>
            </a:extLst>
          </p:cNvPr>
          <p:cNvSpPr/>
          <p:nvPr/>
        </p:nvSpPr>
        <p:spPr>
          <a:xfrm>
            <a:off x="0" y="904124"/>
            <a:ext cx="12192000" cy="61645"/>
          </a:xfrm>
          <a:prstGeom prst="rect">
            <a:avLst/>
          </a:prstGeom>
          <a:solidFill>
            <a:srgbClr val="009EC3"/>
          </a:solidFill>
          <a:ln>
            <a:solidFill>
              <a:srgbClr val="009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FD9531E-465A-4AED-A6FE-0892A9F97874}"/>
              </a:ext>
            </a:extLst>
          </p:cNvPr>
          <p:cNvSpPr txBox="1"/>
          <p:nvPr/>
        </p:nvSpPr>
        <p:spPr>
          <a:xfrm>
            <a:off x="6368926" y="1323619"/>
            <a:ext cx="574965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Linked by a shared collaboration platform, an </a:t>
            </a:r>
            <a:r>
              <a:rPr kumimoji="0" lang="en-US" sz="24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INTRAnet</a:t>
            </a: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&amp; frequent virtual meetings, NORD’s network of Rare Disease Centers of Excellence creates rich opportunities for: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Shared clinical expertise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Shared best practices / protocols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Faster Diagnosis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Collaborative research projects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Improved outcomes for patients</a:t>
            </a:r>
          </a:p>
        </p:txBody>
      </p:sp>
      <p:pic>
        <p:nvPicPr>
          <p:cNvPr id="2050" name="Picture 2" descr="hub-spoke-generic - BMT Micro Blog">
            <a:extLst>
              <a:ext uri="{FF2B5EF4-FFF2-40B4-BE49-F238E27FC236}">
                <a16:creationId xmlns:a16="http://schemas.microsoft.com/office/drawing/2014/main" id="{54336350-C462-4365-B608-B29B98BE7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915" y="1222823"/>
            <a:ext cx="4575064" cy="4819720"/>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9450E99C-320A-4191-9C36-F334FEC725E0}"/>
              </a:ext>
            </a:extLst>
          </p:cNvPr>
          <p:cNvSpPr/>
          <p:nvPr/>
        </p:nvSpPr>
        <p:spPr>
          <a:xfrm>
            <a:off x="3035856" y="3256134"/>
            <a:ext cx="1294327" cy="688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NORD</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 </a:t>
            </a:r>
          </a:p>
        </p:txBody>
      </p:sp>
      <p:sp>
        <p:nvSpPr>
          <p:cNvPr id="27" name="Flowchart: Connector 26">
            <a:extLst>
              <a:ext uri="{FF2B5EF4-FFF2-40B4-BE49-F238E27FC236}">
                <a16:creationId xmlns:a16="http://schemas.microsoft.com/office/drawing/2014/main" id="{FFCC5297-1771-4CC1-84E9-17DB8B81F701}"/>
              </a:ext>
            </a:extLst>
          </p:cNvPr>
          <p:cNvSpPr/>
          <p:nvPr/>
        </p:nvSpPr>
        <p:spPr>
          <a:xfrm>
            <a:off x="1678487" y="4183693"/>
            <a:ext cx="764088" cy="764088"/>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50C40C13-8160-4D76-9AD0-3F041E282686}"/>
              </a:ext>
            </a:extLst>
          </p:cNvPr>
          <p:cNvSpPr/>
          <p:nvPr/>
        </p:nvSpPr>
        <p:spPr>
          <a:xfrm>
            <a:off x="1165464" y="1064850"/>
            <a:ext cx="5047581" cy="5047581"/>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915AFE36-8D9B-483C-950C-2902ECB4FE6E}"/>
              </a:ext>
            </a:extLst>
          </p:cNvPr>
          <p:cNvSpPr/>
          <p:nvPr/>
        </p:nvSpPr>
        <p:spPr>
          <a:xfrm>
            <a:off x="4970645" y="4183693"/>
            <a:ext cx="764088" cy="764088"/>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02B5FF6A-257B-45AE-AB9C-CD3E91515E5A}"/>
              </a:ext>
            </a:extLst>
          </p:cNvPr>
          <p:cNvSpPr/>
          <p:nvPr/>
        </p:nvSpPr>
        <p:spPr>
          <a:xfrm>
            <a:off x="5123045" y="2377988"/>
            <a:ext cx="245143" cy="24514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8B2A7A3F-20F1-4176-82DA-28E96FABB88E}"/>
              </a:ext>
            </a:extLst>
          </p:cNvPr>
          <p:cNvSpPr/>
          <p:nvPr/>
        </p:nvSpPr>
        <p:spPr>
          <a:xfrm>
            <a:off x="3760685" y="1662177"/>
            <a:ext cx="245143" cy="24514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5334648A-79FF-4F36-BF8A-6B9EF9094FE1}"/>
              </a:ext>
            </a:extLst>
          </p:cNvPr>
          <p:cNvSpPr/>
          <p:nvPr/>
        </p:nvSpPr>
        <p:spPr>
          <a:xfrm>
            <a:off x="3649845" y="5522967"/>
            <a:ext cx="245143" cy="24514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C5F75503-CDBE-4719-990F-50A2B3EFB98C}"/>
              </a:ext>
            </a:extLst>
          </p:cNvPr>
          <p:cNvSpPr/>
          <p:nvPr/>
        </p:nvSpPr>
        <p:spPr>
          <a:xfrm>
            <a:off x="1756388" y="2530388"/>
            <a:ext cx="245143" cy="24514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a:extLst>
              <a:ext uri="{FF2B5EF4-FFF2-40B4-BE49-F238E27FC236}">
                <a16:creationId xmlns:a16="http://schemas.microsoft.com/office/drawing/2014/main" id="{9629651D-1776-49DE-902A-41E5B2457A06}"/>
              </a:ext>
            </a:extLst>
          </p:cNvPr>
          <p:cNvSpPr/>
          <p:nvPr/>
        </p:nvSpPr>
        <p:spPr>
          <a:xfrm>
            <a:off x="2107376" y="4562388"/>
            <a:ext cx="245143" cy="24514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56503644-5F8B-4551-8BED-EE8A976CCBE0}"/>
              </a:ext>
            </a:extLst>
          </p:cNvPr>
          <p:cNvSpPr/>
          <p:nvPr/>
        </p:nvSpPr>
        <p:spPr>
          <a:xfrm>
            <a:off x="3423555" y="5232018"/>
            <a:ext cx="245143" cy="2451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6FA8A08A-F249-4F2E-BEFC-639B97C2E5C5}"/>
              </a:ext>
            </a:extLst>
          </p:cNvPr>
          <p:cNvSpPr/>
          <p:nvPr/>
        </p:nvSpPr>
        <p:spPr>
          <a:xfrm>
            <a:off x="5118423" y="4590098"/>
            <a:ext cx="245143" cy="2451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D00230B3-58A4-4590-A61C-42D3841159DA}"/>
              </a:ext>
            </a:extLst>
          </p:cNvPr>
          <p:cNvSpPr/>
          <p:nvPr/>
        </p:nvSpPr>
        <p:spPr>
          <a:xfrm>
            <a:off x="3428174" y="1523610"/>
            <a:ext cx="245143" cy="2451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EE339041-8317-488D-9DBA-2376A864A155}"/>
              </a:ext>
            </a:extLst>
          </p:cNvPr>
          <p:cNvSpPr/>
          <p:nvPr/>
        </p:nvSpPr>
        <p:spPr>
          <a:xfrm>
            <a:off x="5289297" y="2673540"/>
            <a:ext cx="245143" cy="2451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5C071197-3B8A-4004-BBD7-58F7115A7C86}"/>
              </a:ext>
            </a:extLst>
          </p:cNvPr>
          <p:cNvSpPr/>
          <p:nvPr/>
        </p:nvSpPr>
        <p:spPr>
          <a:xfrm>
            <a:off x="2070423" y="2539615"/>
            <a:ext cx="245143" cy="2451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A69DE5-8814-4B07-BAAC-ED5AE05B2173}"/>
              </a:ext>
            </a:extLst>
          </p:cNvPr>
          <p:cNvCxnSpPr>
            <a:stCxn id="27" idx="0"/>
          </p:cNvCxnSpPr>
          <p:nvPr/>
        </p:nvCxnSpPr>
        <p:spPr>
          <a:xfrm flipV="1">
            <a:off x="2060531" y="3038764"/>
            <a:ext cx="9892" cy="1144929"/>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879FB5-4E2C-4CEA-B206-131BE3591D8E}"/>
              </a:ext>
            </a:extLst>
          </p:cNvPr>
          <p:cNvCxnSpPr>
            <a:cxnSpLocks/>
          </p:cNvCxnSpPr>
          <p:nvPr/>
        </p:nvCxnSpPr>
        <p:spPr>
          <a:xfrm>
            <a:off x="2352519" y="4782449"/>
            <a:ext cx="976993" cy="572140"/>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197E6D1-2DBF-4B53-8330-BB6B167A92B8}"/>
              </a:ext>
            </a:extLst>
          </p:cNvPr>
          <p:cNvCxnSpPr>
            <a:cxnSpLocks/>
            <a:stCxn id="27" idx="7"/>
          </p:cNvCxnSpPr>
          <p:nvPr/>
        </p:nvCxnSpPr>
        <p:spPr>
          <a:xfrm flipV="1">
            <a:off x="2330677" y="3964443"/>
            <a:ext cx="572701" cy="331148"/>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98A164-90E0-4599-A147-D6FF8FAD3F8F}"/>
              </a:ext>
            </a:extLst>
          </p:cNvPr>
          <p:cNvCxnSpPr>
            <a:cxnSpLocks/>
          </p:cNvCxnSpPr>
          <p:nvPr/>
        </p:nvCxnSpPr>
        <p:spPr>
          <a:xfrm flipV="1">
            <a:off x="4413308" y="2753109"/>
            <a:ext cx="572701" cy="331148"/>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8187B8-26F5-4AE4-9683-DBC8736F8063}"/>
              </a:ext>
            </a:extLst>
          </p:cNvPr>
          <p:cNvCxnSpPr>
            <a:cxnSpLocks/>
          </p:cNvCxnSpPr>
          <p:nvPr/>
        </p:nvCxnSpPr>
        <p:spPr>
          <a:xfrm flipV="1">
            <a:off x="2234043" y="1936878"/>
            <a:ext cx="1257090" cy="2280507"/>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FC38E7-1B49-4080-AE7C-758AC31CE01E}"/>
              </a:ext>
            </a:extLst>
          </p:cNvPr>
          <p:cNvCxnSpPr>
            <a:cxnSpLocks/>
          </p:cNvCxnSpPr>
          <p:nvPr/>
        </p:nvCxnSpPr>
        <p:spPr>
          <a:xfrm>
            <a:off x="2439658" y="4565737"/>
            <a:ext cx="2519990" cy="24361"/>
          </a:xfrm>
          <a:prstGeom prst="line">
            <a:avLst/>
          </a:prstGeom>
          <a:ln w="3175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394232-5D32-42C8-A670-2EDF78B9E48C}"/>
              </a:ext>
            </a:extLst>
          </p:cNvPr>
          <p:cNvCxnSpPr>
            <a:cxnSpLocks/>
          </p:cNvCxnSpPr>
          <p:nvPr/>
        </p:nvCxnSpPr>
        <p:spPr>
          <a:xfrm flipV="1">
            <a:off x="4083708" y="4772019"/>
            <a:ext cx="991416" cy="557569"/>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466303-C8FA-4F0E-BDEB-95574B8CFB45}"/>
              </a:ext>
            </a:extLst>
          </p:cNvPr>
          <p:cNvCxnSpPr>
            <a:cxnSpLocks/>
          </p:cNvCxnSpPr>
          <p:nvPr/>
        </p:nvCxnSpPr>
        <p:spPr>
          <a:xfrm>
            <a:off x="2439658" y="4644819"/>
            <a:ext cx="2588482" cy="21817"/>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3F3CC9-E84B-4148-AA8B-05A697756831}"/>
              </a:ext>
            </a:extLst>
          </p:cNvPr>
          <p:cNvCxnSpPr>
            <a:cxnSpLocks/>
            <a:endCxn id="9" idx="0"/>
          </p:cNvCxnSpPr>
          <p:nvPr/>
        </p:nvCxnSpPr>
        <p:spPr>
          <a:xfrm flipH="1">
            <a:off x="5352689" y="3006756"/>
            <a:ext cx="10877" cy="1176937"/>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E71E62-B8CC-49EA-B204-5D377DAF837B}"/>
              </a:ext>
            </a:extLst>
          </p:cNvPr>
          <p:cNvCxnSpPr>
            <a:cxnSpLocks/>
          </p:cNvCxnSpPr>
          <p:nvPr/>
        </p:nvCxnSpPr>
        <p:spPr>
          <a:xfrm>
            <a:off x="3922087" y="1971583"/>
            <a:ext cx="1271804" cy="2245802"/>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6EC0093-1DDF-4A44-BD7B-903420E3ABAA}"/>
              </a:ext>
            </a:extLst>
          </p:cNvPr>
          <p:cNvCxnSpPr>
            <a:cxnSpLocks/>
            <a:endCxn id="9" idx="1"/>
          </p:cNvCxnSpPr>
          <p:nvPr/>
        </p:nvCxnSpPr>
        <p:spPr>
          <a:xfrm>
            <a:off x="4481981" y="3964443"/>
            <a:ext cx="600562" cy="331148"/>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B6D044-80A5-4A66-A87C-0C691E60F9BA}"/>
              </a:ext>
            </a:extLst>
          </p:cNvPr>
          <p:cNvCxnSpPr>
            <a:cxnSpLocks/>
          </p:cNvCxnSpPr>
          <p:nvPr/>
        </p:nvCxnSpPr>
        <p:spPr>
          <a:xfrm>
            <a:off x="2383575" y="2773159"/>
            <a:ext cx="599499" cy="334953"/>
          </a:xfrm>
          <a:prstGeom prst="line">
            <a:avLst/>
          </a:prstGeom>
          <a:ln w="31750">
            <a:solidFill>
              <a:srgbClr val="92D050">
                <a:alpha val="50000"/>
              </a:srgbClr>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ABDD934-D31A-4FAF-81AB-2B14EB81763D}"/>
              </a:ext>
            </a:extLst>
          </p:cNvPr>
          <p:cNvSpPr txBox="1"/>
          <p:nvPr/>
        </p:nvSpPr>
        <p:spPr>
          <a:xfrm>
            <a:off x="2035" y="1154159"/>
            <a:ext cx="248048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Shared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Platform</a:t>
            </a:r>
          </a:p>
        </p:txBody>
      </p:sp>
      <p:sp>
        <p:nvSpPr>
          <p:cNvPr id="63" name="TextBox 62">
            <a:extLst>
              <a:ext uri="{FF2B5EF4-FFF2-40B4-BE49-F238E27FC236}">
                <a16:creationId xmlns:a16="http://schemas.microsoft.com/office/drawing/2014/main" id="{91A29658-494F-4619-ABD7-3EEAA06AEB33}"/>
              </a:ext>
            </a:extLst>
          </p:cNvPr>
          <p:cNvSpPr txBox="1"/>
          <p:nvPr/>
        </p:nvSpPr>
        <p:spPr>
          <a:xfrm>
            <a:off x="4482498" y="4882570"/>
            <a:ext cx="188820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Originating Best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Practice “B”</a:t>
            </a:r>
          </a:p>
        </p:txBody>
      </p:sp>
      <p:sp>
        <p:nvSpPr>
          <p:cNvPr id="62" name="TextBox 61">
            <a:extLst>
              <a:ext uri="{FF2B5EF4-FFF2-40B4-BE49-F238E27FC236}">
                <a16:creationId xmlns:a16="http://schemas.microsoft.com/office/drawing/2014/main" id="{A344CC41-919C-4C18-8513-885033B0AF2C}"/>
              </a:ext>
            </a:extLst>
          </p:cNvPr>
          <p:cNvSpPr txBox="1"/>
          <p:nvPr/>
        </p:nvSpPr>
        <p:spPr>
          <a:xfrm>
            <a:off x="-397307" y="4628782"/>
            <a:ext cx="276748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Lead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       Research Project “A”</a:t>
            </a:r>
          </a:p>
        </p:txBody>
      </p:sp>
    </p:spTree>
    <p:extLst>
      <p:ext uri="{BB962C8B-B14F-4D97-AF65-F5344CB8AC3E}">
        <p14:creationId xmlns:p14="http://schemas.microsoft.com/office/powerpoint/2010/main" val="62377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22EB261-BDE9-4B85-AEF4-A540450C5CA5}"/>
              </a:ext>
            </a:extLst>
          </p:cNvPr>
          <p:cNvGraphicFramePr>
            <a:graphicFrameLocks noGrp="1"/>
          </p:cNvGraphicFramePr>
          <p:nvPr>
            <p:ph idx="1"/>
            <p:extLst>
              <p:ext uri="{D42A27DB-BD31-4B8C-83A1-F6EECF244321}">
                <p14:modId xmlns:p14="http://schemas.microsoft.com/office/powerpoint/2010/main" val="4179236299"/>
              </p:ext>
            </p:extLst>
          </p:nvPr>
        </p:nvGraphicFramePr>
        <p:xfrm>
          <a:off x="1473337" y="0"/>
          <a:ext cx="9236177" cy="3513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6DBB97A-C2B7-4908-A144-1C18A8B40160}"/>
              </a:ext>
            </a:extLst>
          </p:cNvPr>
          <p:cNvSpPr txBox="1"/>
          <p:nvPr/>
        </p:nvSpPr>
        <p:spPr>
          <a:xfrm>
            <a:off x="1519401" y="3513292"/>
            <a:ext cx="2203868" cy="2246769"/>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Improve Access to Experts</a:t>
            </a:r>
          </a:p>
          <a:p>
            <a:pPr marL="285750" indent="-285750">
              <a:buFont typeface="Arial" panose="020B0604020202020204" pitchFamily="34" charset="0"/>
              <a:buChar char="•"/>
            </a:pPr>
            <a:r>
              <a:rPr lang="en-US" sz="2000" dirty="0"/>
              <a:t>Increase # Experts</a:t>
            </a:r>
          </a:p>
          <a:p>
            <a:pPr marL="285750" indent="-285750">
              <a:buFont typeface="Arial" panose="020B0604020202020204" pitchFamily="34" charset="0"/>
              <a:buChar char="•"/>
            </a:pPr>
            <a:r>
              <a:rPr lang="en-US" sz="2000" dirty="0"/>
              <a:t>Access to Testing &amp; Diagnostic Tools</a:t>
            </a:r>
          </a:p>
        </p:txBody>
      </p:sp>
      <p:sp>
        <p:nvSpPr>
          <p:cNvPr id="14" name="TextBox 13">
            <a:extLst>
              <a:ext uri="{FF2B5EF4-FFF2-40B4-BE49-F238E27FC236}">
                <a16:creationId xmlns:a16="http://schemas.microsoft.com/office/drawing/2014/main" id="{A35E14F8-4073-410D-B6EB-E39648609EF9}"/>
              </a:ext>
            </a:extLst>
          </p:cNvPr>
          <p:cNvSpPr txBox="1"/>
          <p:nvPr/>
        </p:nvSpPr>
        <p:spPr>
          <a:xfrm>
            <a:off x="4005745" y="3513292"/>
            <a:ext cx="2085680" cy="2862322"/>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Improve Access to Clinical Guidelines</a:t>
            </a:r>
          </a:p>
          <a:p>
            <a:pPr marL="285750" indent="-285750">
              <a:buFont typeface="Arial" panose="020B0604020202020204" pitchFamily="34" charset="0"/>
              <a:buChar char="•"/>
            </a:pPr>
            <a:r>
              <a:rPr lang="en-US" sz="2000" dirty="0"/>
              <a:t>Provide Patient Navigation Resources</a:t>
            </a:r>
          </a:p>
          <a:p>
            <a:pPr marL="285750" indent="-285750">
              <a:buFont typeface="Arial" panose="020B0604020202020204" pitchFamily="34" charset="0"/>
              <a:buChar char="•"/>
            </a:pPr>
            <a:r>
              <a:rPr lang="en-US" sz="2000" dirty="0"/>
              <a:t>Collect Quality Improvement Data</a:t>
            </a:r>
          </a:p>
        </p:txBody>
      </p:sp>
      <p:sp>
        <p:nvSpPr>
          <p:cNvPr id="15" name="TextBox 14">
            <a:extLst>
              <a:ext uri="{FF2B5EF4-FFF2-40B4-BE49-F238E27FC236}">
                <a16:creationId xmlns:a16="http://schemas.microsoft.com/office/drawing/2014/main" id="{2BE15171-DB45-4D80-B894-6003FE226C25}"/>
              </a:ext>
            </a:extLst>
          </p:cNvPr>
          <p:cNvSpPr txBox="1"/>
          <p:nvPr/>
        </p:nvSpPr>
        <p:spPr>
          <a:xfrm>
            <a:off x="6373901" y="3513292"/>
            <a:ext cx="2151363" cy="2246769"/>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Central IRB/ reliance agreements</a:t>
            </a:r>
          </a:p>
          <a:p>
            <a:pPr marL="285750" indent="-285750">
              <a:buFont typeface="Arial" panose="020B0604020202020204" pitchFamily="34" charset="0"/>
              <a:buChar char="•"/>
            </a:pPr>
            <a:r>
              <a:rPr lang="en-US" sz="2000" dirty="0"/>
              <a:t>Conduct and recruit for Natural History Studies</a:t>
            </a:r>
          </a:p>
        </p:txBody>
      </p:sp>
      <p:sp>
        <p:nvSpPr>
          <p:cNvPr id="16" name="TextBox 15">
            <a:extLst>
              <a:ext uri="{FF2B5EF4-FFF2-40B4-BE49-F238E27FC236}">
                <a16:creationId xmlns:a16="http://schemas.microsoft.com/office/drawing/2014/main" id="{4491872B-7C19-4C91-91F2-86EAA80C0B21}"/>
              </a:ext>
            </a:extLst>
          </p:cNvPr>
          <p:cNvSpPr txBox="1"/>
          <p:nvPr/>
        </p:nvSpPr>
        <p:spPr>
          <a:xfrm>
            <a:off x="8807740" y="3513292"/>
            <a:ext cx="2085680" cy="2246769"/>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Accelerate Study Recruitment</a:t>
            </a:r>
          </a:p>
          <a:p>
            <a:pPr marL="285750" indent="-285750">
              <a:buFont typeface="Arial" panose="020B0604020202020204" pitchFamily="34" charset="0"/>
              <a:buChar char="•"/>
            </a:pPr>
            <a:r>
              <a:rPr lang="en-US" sz="2000" dirty="0"/>
              <a:t>Support Clinical Trial Design</a:t>
            </a:r>
          </a:p>
          <a:p>
            <a:pPr marL="285750" indent="-285750">
              <a:buFont typeface="Arial" panose="020B0604020202020204" pitchFamily="34" charset="0"/>
              <a:buChar char="•"/>
            </a:pPr>
            <a:r>
              <a:rPr lang="en-US" sz="2000" dirty="0"/>
              <a:t>Strengthen Trial Network</a:t>
            </a:r>
          </a:p>
        </p:txBody>
      </p:sp>
      <p:sp>
        <p:nvSpPr>
          <p:cNvPr id="18" name="Slide Number Placeholder 17">
            <a:extLst>
              <a:ext uri="{FF2B5EF4-FFF2-40B4-BE49-F238E27FC236}">
                <a16:creationId xmlns:a16="http://schemas.microsoft.com/office/drawing/2014/main" id="{83B3D00B-3D01-4620-B2FA-39E7F0D49ADB}"/>
              </a:ext>
            </a:extLst>
          </p:cNvPr>
          <p:cNvSpPr>
            <a:spLocks noGrp="1"/>
          </p:cNvSpPr>
          <p:nvPr>
            <p:ph type="sldNum" sz="quarter" idx="12"/>
          </p:nvPr>
        </p:nvSpPr>
        <p:spPr>
          <a:xfrm>
            <a:off x="8610600" y="5735248"/>
            <a:ext cx="2743200" cy="365125"/>
          </a:xfrm>
        </p:spPr>
        <p:txBody>
          <a:bodyPr/>
          <a:lstStyle/>
          <a:p>
            <a:fld id="{B298EB23-9CB4-4F75-8EFD-DC4599D19089}" type="slidenum">
              <a:rPr lang="en-US" smtClean="0"/>
              <a:t>24</a:t>
            </a:fld>
            <a:endParaRPr lang="en-US"/>
          </a:p>
        </p:txBody>
      </p:sp>
      <p:sp>
        <p:nvSpPr>
          <p:cNvPr id="6" name="Title 1">
            <a:extLst>
              <a:ext uri="{FF2B5EF4-FFF2-40B4-BE49-F238E27FC236}">
                <a16:creationId xmlns:a16="http://schemas.microsoft.com/office/drawing/2014/main" id="{1243ECA2-3B64-2D10-E462-C9A1E2AF3E74}"/>
              </a:ext>
            </a:extLst>
          </p:cNvPr>
          <p:cNvSpPr>
            <a:spLocks noGrp="1"/>
          </p:cNvSpPr>
          <p:nvPr>
            <p:ph type="title"/>
          </p:nvPr>
        </p:nvSpPr>
        <p:spPr>
          <a:xfrm>
            <a:off x="838200" y="227474"/>
            <a:ext cx="4121258" cy="1325563"/>
          </a:xfrm>
        </p:spPr>
        <p:txBody>
          <a:bodyPr>
            <a:normAutofit fontScale="90000"/>
          </a:bodyPr>
          <a:lstStyle/>
          <a:p>
            <a:r>
              <a:rPr lang="en-US" dirty="0">
                <a:latin typeface="+mn-lt"/>
              </a:rPr>
              <a:t>Examples of Some Key Objectives</a:t>
            </a:r>
          </a:p>
        </p:txBody>
      </p:sp>
    </p:spTree>
    <p:extLst>
      <p:ext uri="{BB962C8B-B14F-4D97-AF65-F5344CB8AC3E}">
        <p14:creationId xmlns:p14="http://schemas.microsoft.com/office/powerpoint/2010/main" val="535938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4C44FC-EE5A-1554-14A9-0193CCD302FF}"/>
              </a:ext>
            </a:extLst>
          </p:cNvPr>
          <p:cNvSpPr>
            <a:spLocks noGrp="1"/>
          </p:cNvSpPr>
          <p:nvPr>
            <p:ph type="body" sz="quarter" idx="19"/>
          </p:nvPr>
        </p:nvSpPr>
        <p:spPr>
          <a:xfrm>
            <a:off x="386009" y="317500"/>
            <a:ext cx="5529761" cy="387798"/>
          </a:xfrm>
        </p:spPr>
        <p:txBody>
          <a:bodyPr/>
          <a:lstStyle/>
          <a:p>
            <a:r>
              <a:rPr lang="en-US" dirty="0"/>
              <a:t>CASE CONFERENCE SERIES</a:t>
            </a:r>
          </a:p>
        </p:txBody>
      </p:sp>
      <p:sp>
        <p:nvSpPr>
          <p:cNvPr id="3" name="Content Placeholder 2">
            <a:extLst>
              <a:ext uri="{FF2B5EF4-FFF2-40B4-BE49-F238E27FC236}">
                <a16:creationId xmlns:a16="http://schemas.microsoft.com/office/drawing/2014/main" id="{6DB39A94-4FF1-C4A7-6B6C-FB46B1AA1582}"/>
              </a:ext>
            </a:extLst>
          </p:cNvPr>
          <p:cNvSpPr>
            <a:spLocks noGrp="1"/>
          </p:cNvSpPr>
          <p:nvPr>
            <p:ph sz="quarter" idx="17"/>
          </p:nvPr>
        </p:nvSpPr>
        <p:spPr>
          <a:xfrm>
            <a:off x="386010" y="1747617"/>
            <a:ext cx="5529760" cy="4952125"/>
          </a:xfrm>
        </p:spPr>
        <p:txBody>
          <a:bodyPr/>
          <a:lstStyle/>
          <a:p>
            <a:pPr lvl="0"/>
            <a:r>
              <a:rPr lang="en-US" sz="2000" dirty="0">
                <a:solidFill>
                  <a:srgbClr val="020202"/>
                </a:solidFill>
              </a:rPr>
              <a:t>Rotating schedule for each Center to open up an existing case conference/grand rounds to the Network</a:t>
            </a:r>
          </a:p>
          <a:p>
            <a:pPr lvl="0"/>
            <a:r>
              <a:rPr lang="en-US" sz="2000" dirty="0">
                <a:solidFill>
                  <a:srgbClr val="020202"/>
                </a:solidFill>
              </a:rPr>
              <a:t>Long term vision will be to have 5 case conference series, all offering CMEs, all recorded and available through Intranet (undiagnosed cases can be a part of any of the series):</a:t>
            </a:r>
          </a:p>
          <a:p>
            <a:pPr lvl="1"/>
            <a:r>
              <a:rPr lang="en-US" dirty="0">
                <a:solidFill>
                  <a:srgbClr val="020202"/>
                </a:solidFill>
              </a:rPr>
              <a:t>General Rare / Genetic Disorders</a:t>
            </a:r>
          </a:p>
          <a:p>
            <a:pPr lvl="1"/>
            <a:r>
              <a:rPr lang="en-US" dirty="0">
                <a:solidFill>
                  <a:srgbClr val="020202"/>
                </a:solidFill>
              </a:rPr>
              <a:t>Rare Neurological Disorders</a:t>
            </a:r>
          </a:p>
          <a:p>
            <a:pPr lvl="1"/>
            <a:r>
              <a:rPr lang="en-US" dirty="0">
                <a:solidFill>
                  <a:srgbClr val="020202"/>
                </a:solidFill>
              </a:rPr>
              <a:t>Metabolic/Biochemical Genetics Disorders</a:t>
            </a:r>
          </a:p>
          <a:p>
            <a:pPr lvl="1"/>
            <a:r>
              <a:rPr lang="en-US" dirty="0">
                <a:solidFill>
                  <a:srgbClr val="020202"/>
                </a:solidFill>
              </a:rPr>
              <a:t>Rare Oncology </a:t>
            </a:r>
          </a:p>
          <a:p>
            <a:pPr lvl="1"/>
            <a:r>
              <a:rPr lang="en-US" dirty="0">
                <a:solidFill>
                  <a:srgbClr val="020202"/>
                </a:solidFill>
              </a:rPr>
              <a:t>Rare Immunological &amp; Autoimmune Disorders</a:t>
            </a:r>
          </a:p>
          <a:p>
            <a:endParaRPr lang="en-US" dirty="0"/>
          </a:p>
        </p:txBody>
      </p:sp>
      <p:pic>
        <p:nvPicPr>
          <p:cNvPr id="8" name="Content Placeholder 7" descr="Hands held up high during a conference">
            <a:extLst>
              <a:ext uri="{FF2B5EF4-FFF2-40B4-BE49-F238E27FC236}">
                <a16:creationId xmlns:a16="http://schemas.microsoft.com/office/drawing/2014/main" id="{B7D6987A-E071-6884-EE8F-0CCCB075BEEC}"/>
              </a:ext>
            </a:extLst>
          </p:cNvPr>
          <p:cNvPicPr>
            <a:picLocks noGrp="1" noChangeAspect="1"/>
          </p:cNvPicPr>
          <p:nvPr>
            <p:ph sz="quarter" idx="20"/>
          </p:nvPr>
        </p:nvPicPr>
        <p:blipFill>
          <a:blip r:embed="rId3" cstate="print">
            <a:extLst>
              <a:ext uri="{28A0092B-C50C-407E-A947-70E740481C1C}">
                <a14:useLocalDpi xmlns:a14="http://schemas.microsoft.com/office/drawing/2010/main" val="0"/>
              </a:ext>
            </a:extLst>
          </a:blip>
          <a:stretch>
            <a:fillRect/>
          </a:stretch>
        </p:blipFill>
        <p:spPr>
          <a:xfrm>
            <a:off x="6353424" y="1747617"/>
            <a:ext cx="5452566" cy="3635045"/>
          </a:xfrm>
        </p:spPr>
      </p:pic>
    </p:spTree>
    <p:extLst>
      <p:ext uri="{BB962C8B-B14F-4D97-AF65-F5344CB8AC3E}">
        <p14:creationId xmlns:p14="http://schemas.microsoft.com/office/powerpoint/2010/main" val="175963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A087B-9BD0-2FCF-53CF-CF236717AF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071A8E-91EE-FE8C-C100-13E712E683C3}"/>
              </a:ext>
            </a:extLst>
          </p:cNvPr>
          <p:cNvSpPr>
            <a:spLocks noGrp="1"/>
          </p:cNvSpPr>
          <p:nvPr>
            <p:ph type="body" sz="quarter" idx="19"/>
          </p:nvPr>
        </p:nvSpPr>
        <p:spPr>
          <a:xfrm>
            <a:off x="386009" y="317500"/>
            <a:ext cx="11419981" cy="415498"/>
          </a:xfrm>
        </p:spPr>
        <p:txBody>
          <a:bodyPr/>
          <a:lstStyle/>
          <a:p>
            <a:r>
              <a:rPr lang="en-US" sz="3000" dirty="0"/>
              <a:t>New / Shifting “pathways” for Rare Disease Drug Development !?</a:t>
            </a:r>
          </a:p>
        </p:txBody>
      </p:sp>
      <p:sp>
        <p:nvSpPr>
          <p:cNvPr id="3" name="Content Placeholder 2">
            <a:extLst>
              <a:ext uri="{FF2B5EF4-FFF2-40B4-BE49-F238E27FC236}">
                <a16:creationId xmlns:a16="http://schemas.microsoft.com/office/drawing/2014/main" id="{38BB0B09-3D19-DBEA-D57C-B418605C2690}"/>
              </a:ext>
            </a:extLst>
          </p:cNvPr>
          <p:cNvSpPr>
            <a:spLocks noGrp="1"/>
          </p:cNvSpPr>
          <p:nvPr>
            <p:ph sz="quarter" idx="17"/>
          </p:nvPr>
        </p:nvSpPr>
        <p:spPr>
          <a:xfrm>
            <a:off x="249044" y="1468837"/>
            <a:ext cx="11556946" cy="1170577"/>
          </a:xfrm>
        </p:spPr>
        <p:txBody>
          <a:bodyPr/>
          <a:lstStyle/>
          <a:p>
            <a:r>
              <a:rPr lang="en-US" dirty="0">
                <a:solidFill>
                  <a:schemeClr val="bg2">
                    <a:lumMod val="50000"/>
                  </a:schemeClr>
                </a:solidFill>
              </a:rPr>
              <a:t>Challenges to Accelerated Approval</a:t>
            </a:r>
          </a:p>
          <a:p>
            <a:r>
              <a:rPr lang="en-US" dirty="0">
                <a:solidFill>
                  <a:schemeClr val="bg2">
                    <a:lumMod val="50000"/>
                  </a:schemeClr>
                </a:solidFill>
              </a:rPr>
              <a:t>May 2024 FDA Draft Guidance on “Platform Technology for Drug Development”</a:t>
            </a:r>
          </a:p>
          <a:p>
            <a:r>
              <a:rPr lang="en-US" dirty="0">
                <a:solidFill>
                  <a:schemeClr val="bg2">
                    <a:lumMod val="50000"/>
                  </a:schemeClr>
                </a:solidFill>
              </a:rPr>
              <a:t>June 3, 2025 Vinay Prasad at NORD Scientific Symposium</a:t>
            </a:r>
          </a:p>
        </p:txBody>
      </p:sp>
      <p:pic>
        <p:nvPicPr>
          <p:cNvPr id="6" name="Picture 5">
            <a:extLst>
              <a:ext uri="{FF2B5EF4-FFF2-40B4-BE49-F238E27FC236}">
                <a16:creationId xmlns:a16="http://schemas.microsoft.com/office/drawing/2014/main" id="{DA1A89DB-657A-36A8-4C93-2B509953F858}"/>
              </a:ext>
            </a:extLst>
          </p:cNvPr>
          <p:cNvPicPr>
            <a:picLocks noChangeAspect="1"/>
          </p:cNvPicPr>
          <p:nvPr/>
        </p:nvPicPr>
        <p:blipFill>
          <a:blip r:embed="rId3"/>
          <a:stretch>
            <a:fillRect/>
          </a:stretch>
        </p:blipFill>
        <p:spPr>
          <a:xfrm>
            <a:off x="249044" y="2718151"/>
            <a:ext cx="4350957" cy="3000871"/>
          </a:xfrm>
          <a:prstGeom prst="rect">
            <a:avLst/>
          </a:prstGeom>
        </p:spPr>
      </p:pic>
    </p:spTree>
    <p:extLst>
      <p:ext uri="{BB962C8B-B14F-4D97-AF65-F5344CB8AC3E}">
        <p14:creationId xmlns:p14="http://schemas.microsoft.com/office/powerpoint/2010/main" val="4167278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992A-F023-C031-4976-4B4EB2EEE5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DFF6D4-D4ED-9BA9-CE02-063C16FB1589}"/>
              </a:ext>
            </a:extLst>
          </p:cNvPr>
          <p:cNvSpPr>
            <a:spLocks noGrp="1"/>
          </p:cNvSpPr>
          <p:nvPr>
            <p:ph type="body" sz="quarter" idx="19"/>
          </p:nvPr>
        </p:nvSpPr>
        <p:spPr>
          <a:xfrm>
            <a:off x="386009" y="317500"/>
            <a:ext cx="11419981" cy="415498"/>
          </a:xfrm>
        </p:spPr>
        <p:txBody>
          <a:bodyPr/>
          <a:lstStyle/>
          <a:p>
            <a:r>
              <a:rPr lang="en-US" sz="3000" dirty="0"/>
              <a:t>New / Shifting “pathways” for Rare Disease Drug Development !?</a:t>
            </a:r>
          </a:p>
        </p:txBody>
      </p:sp>
      <p:sp>
        <p:nvSpPr>
          <p:cNvPr id="3" name="Content Placeholder 2">
            <a:extLst>
              <a:ext uri="{FF2B5EF4-FFF2-40B4-BE49-F238E27FC236}">
                <a16:creationId xmlns:a16="http://schemas.microsoft.com/office/drawing/2014/main" id="{6A79726A-3AEE-E7F8-8049-626F034A4AE6}"/>
              </a:ext>
            </a:extLst>
          </p:cNvPr>
          <p:cNvSpPr>
            <a:spLocks noGrp="1"/>
          </p:cNvSpPr>
          <p:nvPr>
            <p:ph sz="quarter" idx="17"/>
          </p:nvPr>
        </p:nvSpPr>
        <p:spPr>
          <a:xfrm>
            <a:off x="249044" y="1468837"/>
            <a:ext cx="11556946" cy="6826484"/>
          </a:xfrm>
        </p:spPr>
        <p:txBody>
          <a:bodyPr/>
          <a:lstStyle/>
          <a:p>
            <a:r>
              <a:rPr lang="en-US" dirty="0">
                <a:solidFill>
                  <a:schemeClr val="bg2">
                    <a:lumMod val="50000"/>
                  </a:schemeClr>
                </a:solidFill>
              </a:rPr>
              <a:t>June 5, 2025 HHS Cell and Gene Therapy Roundtable</a:t>
            </a:r>
          </a:p>
          <a:p>
            <a:r>
              <a:rPr lang="en-US" dirty="0">
                <a:solidFill>
                  <a:schemeClr val="bg2">
                    <a:lumMod val="50000"/>
                  </a:schemeClr>
                </a:solidFill>
              </a:rPr>
              <a:t>June 10</a:t>
            </a:r>
            <a:r>
              <a:rPr lang="en-US" baseline="30000" dirty="0">
                <a:solidFill>
                  <a:schemeClr val="bg2">
                    <a:lumMod val="50000"/>
                  </a:schemeClr>
                </a:solidFill>
              </a:rPr>
              <a:t>th</a:t>
            </a:r>
            <a:r>
              <a:rPr lang="en-US" dirty="0">
                <a:solidFill>
                  <a:schemeClr val="bg2">
                    <a:lumMod val="50000"/>
                  </a:schemeClr>
                </a:solidFill>
              </a:rPr>
              <a:t> Vinay Prasad and Mary Makary </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pPr lvl="1"/>
            <a:r>
              <a:rPr lang="en-US" sz="1800" dirty="0">
                <a:solidFill>
                  <a:schemeClr val="bg2">
                    <a:lumMod val="50000"/>
                  </a:schemeClr>
                </a:solidFill>
              </a:rPr>
              <a:t>Accelerating Cures</a:t>
            </a:r>
          </a:p>
          <a:p>
            <a:pPr lvl="1"/>
            <a:r>
              <a:rPr lang="en-US" sz="1800" dirty="0">
                <a:solidFill>
                  <a:schemeClr val="bg2">
                    <a:lumMod val="50000"/>
                  </a:schemeClr>
                </a:solidFill>
              </a:rPr>
              <a:t>Unleashing AI</a:t>
            </a:r>
          </a:p>
          <a:p>
            <a:pPr lvl="1"/>
            <a:r>
              <a:rPr lang="en-US" sz="1800" dirty="0">
                <a:solidFill>
                  <a:schemeClr val="bg2">
                    <a:lumMod val="50000"/>
                  </a:schemeClr>
                </a:solidFill>
              </a:rPr>
              <a:t>Healthier Food for Children</a:t>
            </a:r>
          </a:p>
          <a:p>
            <a:pPr lvl="1"/>
            <a:r>
              <a:rPr lang="en-US" sz="1800" dirty="0">
                <a:solidFill>
                  <a:schemeClr val="bg2">
                    <a:lumMod val="50000"/>
                  </a:schemeClr>
                </a:solidFill>
              </a:rPr>
              <a:t>Harnessing Big Data</a:t>
            </a:r>
          </a:p>
          <a:p>
            <a:pPr lvl="1"/>
            <a:r>
              <a:rPr lang="en-US" sz="1800" dirty="0">
                <a:solidFill>
                  <a:schemeClr val="bg2">
                    <a:lumMod val="50000"/>
                  </a:schemeClr>
                </a:solidFill>
              </a:rPr>
              <a:t>Financial Toxicity (high priced drugs “ripping off the USA”</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p:txBody>
      </p:sp>
      <p:pic>
        <p:nvPicPr>
          <p:cNvPr id="7" name="Picture 6">
            <a:extLst>
              <a:ext uri="{FF2B5EF4-FFF2-40B4-BE49-F238E27FC236}">
                <a16:creationId xmlns:a16="http://schemas.microsoft.com/office/drawing/2014/main" id="{C8489FF7-8234-9095-4A98-ADF7A4DD2DE9}"/>
              </a:ext>
            </a:extLst>
          </p:cNvPr>
          <p:cNvPicPr>
            <a:picLocks noChangeAspect="1"/>
          </p:cNvPicPr>
          <p:nvPr/>
        </p:nvPicPr>
        <p:blipFill>
          <a:blip r:embed="rId3"/>
          <a:stretch>
            <a:fillRect/>
          </a:stretch>
        </p:blipFill>
        <p:spPr>
          <a:xfrm>
            <a:off x="386009" y="2297316"/>
            <a:ext cx="7776684" cy="2007819"/>
          </a:xfrm>
          <a:prstGeom prst="rect">
            <a:avLst/>
          </a:prstGeom>
        </p:spPr>
      </p:pic>
    </p:spTree>
    <p:extLst>
      <p:ext uri="{BB962C8B-B14F-4D97-AF65-F5344CB8AC3E}">
        <p14:creationId xmlns:p14="http://schemas.microsoft.com/office/powerpoint/2010/main" val="40910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BCC6-4307-68C4-4188-3405F1867A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F1C913-41B4-999F-C7AC-7F117D6C266F}"/>
              </a:ext>
            </a:extLst>
          </p:cNvPr>
          <p:cNvSpPr>
            <a:spLocks noGrp="1"/>
          </p:cNvSpPr>
          <p:nvPr>
            <p:ph type="body" sz="quarter" idx="19"/>
          </p:nvPr>
        </p:nvSpPr>
        <p:spPr>
          <a:xfrm>
            <a:off x="386009" y="317500"/>
            <a:ext cx="11419981" cy="415498"/>
          </a:xfrm>
        </p:spPr>
        <p:txBody>
          <a:bodyPr/>
          <a:lstStyle/>
          <a:p>
            <a:r>
              <a:rPr lang="en-US" sz="3000" dirty="0"/>
              <a:t>New / Shifting “pathways” for Rare Disease Drug Development !?</a:t>
            </a:r>
          </a:p>
        </p:txBody>
      </p:sp>
      <p:sp>
        <p:nvSpPr>
          <p:cNvPr id="3" name="Content Placeholder 2">
            <a:extLst>
              <a:ext uri="{FF2B5EF4-FFF2-40B4-BE49-F238E27FC236}">
                <a16:creationId xmlns:a16="http://schemas.microsoft.com/office/drawing/2014/main" id="{8DA58450-4494-23EE-F59B-5090A707ADA2}"/>
              </a:ext>
            </a:extLst>
          </p:cNvPr>
          <p:cNvSpPr>
            <a:spLocks noGrp="1"/>
          </p:cNvSpPr>
          <p:nvPr>
            <p:ph sz="quarter" idx="17"/>
          </p:nvPr>
        </p:nvSpPr>
        <p:spPr>
          <a:xfrm>
            <a:off x="249044" y="1067393"/>
            <a:ext cx="11556946" cy="4730526"/>
          </a:xfrm>
        </p:spPr>
        <p:txBody>
          <a:bodyPr/>
          <a:lstStyle/>
          <a:p>
            <a:pPr marL="0" indent="0">
              <a:buNone/>
            </a:pPr>
            <a:endParaRPr lang="en-US" dirty="0">
              <a:solidFill>
                <a:schemeClr val="bg2">
                  <a:lumMod val="50000"/>
                </a:schemeClr>
              </a:solidFill>
            </a:endParaRPr>
          </a:p>
          <a:p>
            <a:r>
              <a:rPr lang="en-US" dirty="0">
                <a:solidFill>
                  <a:schemeClr val="bg2">
                    <a:lumMod val="50000"/>
                  </a:schemeClr>
                </a:solidFill>
              </a:rPr>
              <a:t>July 22, 2025 Haystack Project / Janet Woodcock white paper on “Redefining Rigor: Fit-for-Purpose Trials to Unlock Rare Disease Therapies”</a:t>
            </a:r>
          </a:p>
          <a:p>
            <a:r>
              <a:rPr lang="en-US" dirty="0">
                <a:solidFill>
                  <a:schemeClr val="bg2">
                    <a:lumMod val="50000"/>
                  </a:schemeClr>
                </a:solidFill>
              </a:rPr>
              <a:t>Sep 3, 2025 CDER/CBER Rare Disease Evidence Principles</a:t>
            </a:r>
          </a:p>
          <a:p>
            <a:pPr marL="0" indent="0">
              <a:buNone/>
            </a:pPr>
            <a:endParaRPr lang="en-US" dirty="0">
              <a:solidFill>
                <a:schemeClr val="bg2">
                  <a:lumMod val="50000"/>
                </a:schemeClr>
              </a:solidFill>
            </a:endParaRPr>
          </a:p>
          <a:p>
            <a:pPr marL="0" indent="0">
              <a:buNone/>
            </a:pPr>
            <a:r>
              <a:rPr lang="en-US" dirty="0">
                <a:solidFill>
                  <a:schemeClr val="bg2">
                    <a:lumMod val="50000"/>
                  </a:schemeClr>
                </a:solidFill>
              </a:rPr>
              <a:t>The FDA's Rare Disease Evidence Principles (RDEP) is </a:t>
            </a:r>
          </a:p>
          <a:p>
            <a:pPr marL="0" indent="0">
              <a:buNone/>
            </a:pPr>
            <a:r>
              <a:rPr lang="en-US" dirty="0">
                <a:solidFill>
                  <a:schemeClr val="bg2">
                    <a:lumMod val="50000"/>
                  </a:schemeClr>
                </a:solidFill>
              </a:rPr>
              <a:t>a proposed framework for expediting the approval of drugs for ultra-rare genetic diseases affecting fewer than 1,000 patients, by allowing for substantial evidence to be demonstrated through a single adequate, well-controlled study and robust confirmatory data. RDEP enables drug developers to align with the FDA on acceptable evidence types, including single-arm trials, preclinical results, and mechanistic data, to meet the safety and efficacy standards for marketing approval. </a:t>
            </a:r>
          </a:p>
          <a:p>
            <a:pPr marL="0" indent="0">
              <a:buNone/>
            </a:pPr>
            <a:endParaRPr lang="en-US" dirty="0">
              <a:solidFill>
                <a:schemeClr val="bg2">
                  <a:lumMod val="50000"/>
                </a:schemeClr>
              </a:solidFill>
            </a:endParaRPr>
          </a:p>
        </p:txBody>
      </p:sp>
    </p:spTree>
    <p:extLst>
      <p:ext uri="{BB962C8B-B14F-4D97-AF65-F5344CB8AC3E}">
        <p14:creationId xmlns:p14="http://schemas.microsoft.com/office/powerpoint/2010/main" val="29454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BA91-8C9C-5EED-D046-3C22356B0B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8ED916-0313-C468-97C6-51C92C86C884}"/>
              </a:ext>
            </a:extLst>
          </p:cNvPr>
          <p:cNvSpPr>
            <a:spLocks noGrp="1"/>
          </p:cNvSpPr>
          <p:nvPr>
            <p:ph type="body" sz="quarter" idx="19"/>
          </p:nvPr>
        </p:nvSpPr>
        <p:spPr>
          <a:xfrm>
            <a:off x="386009" y="317500"/>
            <a:ext cx="11419981" cy="415498"/>
          </a:xfrm>
        </p:spPr>
        <p:txBody>
          <a:bodyPr/>
          <a:lstStyle/>
          <a:p>
            <a:r>
              <a:rPr lang="en-US" sz="3000" dirty="0"/>
              <a:t>FDA Rare Disease Evidence Principles</a:t>
            </a:r>
          </a:p>
        </p:txBody>
      </p:sp>
      <p:sp>
        <p:nvSpPr>
          <p:cNvPr id="3" name="Content Placeholder 2">
            <a:extLst>
              <a:ext uri="{FF2B5EF4-FFF2-40B4-BE49-F238E27FC236}">
                <a16:creationId xmlns:a16="http://schemas.microsoft.com/office/drawing/2014/main" id="{F02395BC-4AF2-81D9-ADB7-DAC2F6649470}"/>
              </a:ext>
            </a:extLst>
          </p:cNvPr>
          <p:cNvSpPr>
            <a:spLocks noGrp="1"/>
          </p:cNvSpPr>
          <p:nvPr>
            <p:ph sz="quarter" idx="17"/>
          </p:nvPr>
        </p:nvSpPr>
        <p:spPr>
          <a:xfrm>
            <a:off x="249044" y="1299041"/>
            <a:ext cx="11556946" cy="4713085"/>
          </a:xfrm>
        </p:spPr>
        <p:txBody>
          <a:bodyPr/>
          <a:lstStyle/>
          <a:p>
            <a:pPr marL="0" indent="0">
              <a:buNone/>
            </a:pPr>
            <a:r>
              <a:rPr lang="en-US" sz="2100" dirty="0">
                <a:solidFill>
                  <a:schemeClr val="bg2">
                    <a:lumMod val="50000"/>
                  </a:schemeClr>
                </a:solidFill>
              </a:rPr>
              <a:t>Key Principles and Goals:</a:t>
            </a:r>
          </a:p>
          <a:p>
            <a:pPr marL="0" indent="0">
              <a:buNone/>
            </a:pPr>
            <a:r>
              <a:rPr lang="en-US" sz="2100" dirty="0">
                <a:solidFill>
                  <a:schemeClr val="bg2">
                    <a:lumMod val="50000"/>
                  </a:schemeClr>
                </a:solidFill>
              </a:rPr>
              <a:t>•	Targeted for Ultra-Rare Genetic Diseases: Eligibility requires the drug to target a population of fewer than 1,000 U.S. patients with a known genetic defect causing the disease and a significant unmet medical need.</a:t>
            </a:r>
          </a:p>
          <a:p>
            <a:pPr marL="0" indent="0">
              <a:buNone/>
            </a:pPr>
            <a:r>
              <a:rPr lang="en-US" sz="2100" dirty="0">
                <a:solidFill>
                  <a:schemeClr val="bg2">
                    <a:lumMod val="50000"/>
                  </a:schemeClr>
                </a:solidFill>
              </a:rPr>
              <a:t>•	Flexible Evidence Standards: Allows for the use of a single adequate and well-controlled study (which could be single-arm) combined with other strong confirmatory evidence.</a:t>
            </a:r>
          </a:p>
          <a:p>
            <a:pPr marL="0" indent="0">
              <a:buNone/>
            </a:pPr>
            <a:r>
              <a:rPr lang="en-US" sz="2100" dirty="0">
                <a:solidFill>
                  <a:schemeClr val="bg2">
                    <a:lumMod val="50000"/>
                  </a:schemeClr>
                </a:solidFill>
              </a:rPr>
              <a:t>•	Early Alignment: Sponsors can request to participate in the RDEP process as early as before initiating a pivotal trial, enabling early alignment with the FDA on the types of data needed for approval.</a:t>
            </a:r>
          </a:p>
          <a:p>
            <a:pPr marL="0" indent="0">
              <a:buNone/>
            </a:pPr>
            <a:r>
              <a:rPr lang="en-US" sz="2100" dirty="0">
                <a:solidFill>
                  <a:schemeClr val="bg2">
                    <a:lumMod val="50000"/>
                  </a:schemeClr>
                </a:solidFill>
              </a:rPr>
              <a:t>•	Rigor within Flexibility: The RDEP process ensures that flexibility is applied within the existing statutory standard of safety and efficacy, maintaining a rigorous path to approval.</a:t>
            </a:r>
          </a:p>
          <a:p>
            <a:pPr marL="0" indent="0">
              <a:buNone/>
            </a:pPr>
            <a:r>
              <a:rPr lang="en-US" sz="2100" dirty="0">
                <a:solidFill>
                  <a:schemeClr val="bg2">
                    <a:lumMod val="50000"/>
                  </a:schemeClr>
                </a:solidFill>
              </a:rPr>
              <a:t>•	Consultative Approach: Drug review teams consult with the Rare Disease Policy and Portfolio Council to determine eligibility and provide guidance to sponsors on the specific data needed. </a:t>
            </a:r>
          </a:p>
        </p:txBody>
      </p:sp>
    </p:spTree>
    <p:extLst>
      <p:ext uri="{BB962C8B-B14F-4D97-AF65-F5344CB8AC3E}">
        <p14:creationId xmlns:p14="http://schemas.microsoft.com/office/powerpoint/2010/main" val="29869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92D907-598A-A068-6DC9-0942B8682211}"/>
              </a:ext>
            </a:extLst>
          </p:cNvPr>
          <p:cNvSpPr>
            <a:spLocks noGrp="1"/>
          </p:cNvSpPr>
          <p:nvPr>
            <p:ph type="body" sz="quarter" idx="19"/>
          </p:nvPr>
        </p:nvSpPr>
        <p:spPr>
          <a:xfrm>
            <a:off x="101601" y="372532"/>
            <a:ext cx="11921066" cy="609398"/>
          </a:xfrm>
        </p:spPr>
        <p:txBody>
          <a:bodyPr vert="horz" wrap="square" lIns="0" tIns="0" rIns="0" bIns="0" rtlCol="0" anchor="t">
            <a:spAutoFit/>
          </a:bodyPr>
          <a:lstStyle/>
          <a:p>
            <a:r>
              <a:rPr lang="en-US" sz="4400" dirty="0">
                <a:latin typeface="Franklin Gothic Demi Cond"/>
              </a:rPr>
              <a:t>Outline:</a:t>
            </a:r>
            <a:endParaRPr lang="en-US" sz="4400" dirty="0"/>
          </a:p>
        </p:txBody>
      </p:sp>
      <p:sp>
        <p:nvSpPr>
          <p:cNvPr id="5" name="Content Placeholder 2">
            <a:extLst>
              <a:ext uri="{FF2B5EF4-FFF2-40B4-BE49-F238E27FC236}">
                <a16:creationId xmlns:a16="http://schemas.microsoft.com/office/drawing/2014/main" id="{35B592C8-7E85-59F1-75FA-FDA8DFB7103E}"/>
              </a:ext>
            </a:extLst>
          </p:cNvPr>
          <p:cNvSpPr>
            <a:spLocks noGrp="1"/>
          </p:cNvSpPr>
          <p:nvPr>
            <p:ph sz="quarter" idx="17"/>
          </p:nvPr>
        </p:nvSpPr>
        <p:spPr>
          <a:xfrm>
            <a:off x="135467" y="1385646"/>
            <a:ext cx="11887199" cy="4524315"/>
          </a:xfrm>
        </p:spPr>
        <p:txBody>
          <a:bodyPr/>
          <a:lstStyle/>
          <a:p>
            <a:pPr>
              <a:lnSpc>
                <a:spcPct val="100000"/>
              </a:lnSpc>
              <a:spcBef>
                <a:spcPts val="400"/>
              </a:spcBef>
            </a:pPr>
            <a:r>
              <a:rPr lang="en-US" dirty="0"/>
              <a:t>The history  of NORD, including the related creation of the Orphan Drug Act in 1983</a:t>
            </a:r>
          </a:p>
          <a:p>
            <a:pPr>
              <a:lnSpc>
                <a:spcPct val="100000"/>
              </a:lnSpc>
              <a:spcBef>
                <a:spcPts val="400"/>
              </a:spcBef>
            </a:pPr>
            <a:r>
              <a:rPr lang="en-US" dirty="0"/>
              <a:t>Brief notes on progress over the past 42 years</a:t>
            </a:r>
          </a:p>
          <a:p>
            <a:pPr>
              <a:lnSpc>
                <a:spcPct val="100000"/>
              </a:lnSpc>
              <a:spcBef>
                <a:spcPts val="400"/>
              </a:spcBef>
            </a:pPr>
            <a:r>
              <a:rPr lang="en-US" dirty="0"/>
              <a:t>A summary of </a:t>
            </a:r>
            <a:r>
              <a:rPr lang="en-US" b="1" dirty="0"/>
              <a:t>patient perspectives </a:t>
            </a:r>
            <a:r>
              <a:rPr lang="en-US" dirty="0"/>
              <a:t>on the urgency of the vast unmet medical need in rare diseases </a:t>
            </a:r>
          </a:p>
          <a:p>
            <a:pPr>
              <a:lnSpc>
                <a:spcPct val="100000"/>
              </a:lnSpc>
              <a:spcBef>
                <a:spcPts val="400"/>
              </a:spcBef>
            </a:pPr>
            <a:r>
              <a:rPr lang="en-US" dirty="0"/>
              <a:t>Some of the free information and services NORD offers the rare diseases community</a:t>
            </a:r>
          </a:p>
          <a:p>
            <a:pPr>
              <a:lnSpc>
                <a:spcPct val="100000"/>
              </a:lnSpc>
              <a:spcBef>
                <a:spcPts val="400"/>
              </a:spcBef>
            </a:pPr>
            <a:r>
              <a:rPr lang="en-US" dirty="0"/>
              <a:t>NORD’s “umbrella organization” function and its ongoing partnership with &gt;350 more disease-specific NORD Member Organizations</a:t>
            </a:r>
          </a:p>
          <a:p>
            <a:pPr>
              <a:lnSpc>
                <a:spcPct val="100000"/>
              </a:lnSpc>
              <a:spcBef>
                <a:spcPts val="400"/>
              </a:spcBef>
            </a:pPr>
            <a:r>
              <a:rPr lang="en-US" dirty="0"/>
              <a:t>NORD’s research and clinical programs including the patient-centered </a:t>
            </a:r>
            <a:r>
              <a:rPr lang="en-US" b="1" dirty="0"/>
              <a:t>IAMRARE Registry and Natural History Study Program</a:t>
            </a:r>
            <a:r>
              <a:rPr lang="en-US" dirty="0"/>
              <a:t> and the </a:t>
            </a:r>
            <a:r>
              <a:rPr lang="en-US" b="1" dirty="0"/>
              <a:t>NORD Rare Disease Centers of Excellence</a:t>
            </a:r>
          </a:p>
          <a:p>
            <a:pPr>
              <a:lnSpc>
                <a:spcPct val="100000"/>
              </a:lnSpc>
              <a:spcBef>
                <a:spcPts val="400"/>
              </a:spcBef>
            </a:pPr>
            <a:r>
              <a:rPr lang="en-US" dirty="0"/>
              <a:t>Opportunities to collaborate with NORD</a:t>
            </a:r>
          </a:p>
          <a:p>
            <a:pPr>
              <a:lnSpc>
                <a:spcPct val="100000"/>
              </a:lnSpc>
              <a:spcBef>
                <a:spcPts val="400"/>
              </a:spcBef>
            </a:pPr>
            <a:r>
              <a:rPr lang="en-US" dirty="0"/>
              <a:t>My thoughts on some of the existing (or proposed) </a:t>
            </a:r>
            <a:r>
              <a:rPr lang="en-US" b="1" dirty="0"/>
              <a:t>“pathways” for rare disease drug development</a:t>
            </a:r>
          </a:p>
          <a:p>
            <a:pPr>
              <a:lnSpc>
                <a:spcPct val="100000"/>
              </a:lnSpc>
              <a:spcBef>
                <a:spcPts val="400"/>
              </a:spcBef>
            </a:pPr>
            <a:r>
              <a:rPr lang="en-US" dirty="0"/>
              <a:t>NORD’s main annual events (hoping to get you engaged)</a:t>
            </a:r>
          </a:p>
          <a:p>
            <a:pPr>
              <a:lnSpc>
                <a:spcPct val="100000"/>
              </a:lnSpc>
              <a:spcBef>
                <a:spcPts val="400"/>
              </a:spcBef>
            </a:pPr>
            <a:r>
              <a:rPr lang="en-US" dirty="0"/>
              <a:t>Opportunities to volunteer with NORD</a:t>
            </a:r>
          </a:p>
        </p:txBody>
      </p:sp>
    </p:spTree>
    <p:extLst>
      <p:ext uri="{BB962C8B-B14F-4D97-AF65-F5344CB8AC3E}">
        <p14:creationId xmlns:p14="http://schemas.microsoft.com/office/powerpoint/2010/main" val="67519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596B-954B-8019-43F3-C685522B3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EEE040-17EA-762B-99F5-06E8D2CFE3B8}"/>
              </a:ext>
            </a:extLst>
          </p:cNvPr>
          <p:cNvSpPr>
            <a:spLocks noGrp="1"/>
          </p:cNvSpPr>
          <p:nvPr>
            <p:ph type="body" sz="quarter" idx="19"/>
          </p:nvPr>
        </p:nvSpPr>
        <p:spPr>
          <a:xfrm>
            <a:off x="386009" y="317500"/>
            <a:ext cx="11419981" cy="415498"/>
          </a:xfrm>
        </p:spPr>
        <p:txBody>
          <a:bodyPr/>
          <a:lstStyle/>
          <a:p>
            <a:r>
              <a:rPr lang="en-US" sz="3000" dirty="0"/>
              <a:t>FDA Rare Disease Evidence Principles</a:t>
            </a:r>
          </a:p>
        </p:txBody>
      </p:sp>
      <p:sp>
        <p:nvSpPr>
          <p:cNvPr id="3" name="Content Placeholder 2">
            <a:extLst>
              <a:ext uri="{FF2B5EF4-FFF2-40B4-BE49-F238E27FC236}">
                <a16:creationId xmlns:a16="http://schemas.microsoft.com/office/drawing/2014/main" id="{8C163E46-EA5C-5A12-3019-9F6137D39C99}"/>
              </a:ext>
            </a:extLst>
          </p:cNvPr>
          <p:cNvSpPr>
            <a:spLocks noGrp="1"/>
          </p:cNvSpPr>
          <p:nvPr>
            <p:ph sz="quarter" idx="17"/>
          </p:nvPr>
        </p:nvSpPr>
        <p:spPr>
          <a:xfrm>
            <a:off x="317526" y="1352401"/>
            <a:ext cx="11556946" cy="4730526"/>
          </a:xfrm>
        </p:spPr>
        <p:txBody>
          <a:bodyPr/>
          <a:lstStyle/>
          <a:p>
            <a:pPr marL="0" indent="0">
              <a:buNone/>
            </a:pPr>
            <a:r>
              <a:rPr lang="en-US" dirty="0">
                <a:solidFill>
                  <a:schemeClr val="bg2">
                    <a:lumMod val="50000"/>
                  </a:schemeClr>
                </a:solidFill>
              </a:rPr>
              <a:t>Eligibility and Participation:</a:t>
            </a:r>
          </a:p>
          <a:p>
            <a:pPr marL="0" indent="0">
              <a:buNone/>
            </a:pPr>
            <a:r>
              <a:rPr lang="en-US" dirty="0">
                <a:solidFill>
                  <a:schemeClr val="bg2">
                    <a:lumMod val="50000"/>
                  </a:schemeClr>
                </a:solidFill>
              </a:rPr>
              <a:t>•	Sponsor-Driven Application: Developers can apply to have their drugs reviewed under the RDEP process by submitting a formal meeting request before starting a pivotal trial.</a:t>
            </a:r>
          </a:p>
          <a:p>
            <a:pPr marL="0" indent="0">
              <a:buNone/>
            </a:pPr>
            <a:r>
              <a:rPr lang="en-US" dirty="0">
                <a:solidFill>
                  <a:schemeClr val="bg2">
                    <a:lumMod val="50000"/>
                  </a:schemeClr>
                </a:solidFill>
              </a:rPr>
              <a:t>•	Consultation for Rare Cancers: Sponsors developing treatments for rare cancers should consult with the FDA's Oncology Center of Excellence to see if the RDEP process applies. </a:t>
            </a:r>
          </a:p>
          <a:p>
            <a:pPr marL="0" indent="0">
              <a:buNone/>
            </a:pPr>
            <a:r>
              <a:rPr lang="en-US" dirty="0">
                <a:solidFill>
                  <a:schemeClr val="bg2">
                    <a:lumMod val="50000"/>
                  </a:schemeClr>
                </a:solidFill>
              </a:rPr>
              <a:t>Key Considerations:</a:t>
            </a:r>
          </a:p>
          <a:p>
            <a:pPr marL="0" indent="0">
              <a:buNone/>
            </a:pPr>
            <a:r>
              <a:rPr lang="en-US" dirty="0">
                <a:solidFill>
                  <a:schemeClr val="bg2">
                    <a:lumMod val="50000"/>
                  </a:schemeClr>
                </a:solidFill>
              </a:rPr>
              <a:t>•	Independence from Orphan Drug Designation: Participation in RDEP is separate from the Orphan Drug Designation program, and does not guarantee orphan drug status.</a:t>
            </a:r>
          </a:p>
          <a:p>
            <a:pPr marL="0" indent="0">
              <a:buNone/>
            </a:pPr>
            <a:r>
              <a:rPr lang="en-US" dirty="0">
                <a:solidFill>
                  <a:schemeClr val="bg2">
                    <a:lumMod val="50000"/>
                  </a:schemeClr>
                </a:solidFill>
              </a:rPr>
              <a:t>•	</a:t>
            </a:r>
            <a:r>
              <a:rPr lang="en-US" dirty="0" err="1">
                <a:solidFill>
                  <a:schemeClr val="bg2">
                    <a:lumMod val="50000"/>
                  </a:schemeClr>
                </a:solidFill>
              </a:rPr>
              <a:t>Postmarketing</a:t>
            </a:r>
            <a:r>
              <a:rPr lang="en-US" dirty="0">
                <a:solidFill>
                  <a:schemeClr val="bg2">
                    <a:lumMod val="50000"/>
                  </a:schemeClr>
                </a:solidFill>
              </a:rPr>
              <a:t> Requirements: Drugs approved through the RDEP process may be subject to additional </a:t>
            </a:r>
            <a:r>
              <a:rPr lang="en-US" dirty="0" err="1">
                <a:solidFill>
                  <a:schemeClr val="bg2">
                    <a:lumMod val="50000"/>
                  </a:schemeClr>
                </a:solidFill>
              </a:rPr>
              <a:t>postmarketing</a:t>
            </a:r>
            <a:r>
              <a:rPr lang="en-US" dirty="0">
                <a:solidFill>
                  <a:schemeClr val="bg2">
                    <a:lumMod val="50000"/>
                  </a:schemeClr>
                </a:solidFill>
              </a:rPr>
              <a:t> requirements to further ensure their safety and effectiveness. </a:t>
            </a:r>
          </a:p>
          <a:p>
            <a:pPr marL="0" indent="0">
              <a:buNone/>
            </a:pPr>
            <a:endParaRPr lang="en-US" dirty="0">
              <a:solidFill>
                <a:schemeClr val="bg2">
                  <a:lumMod val="50000"/>
                </a:schemeClr>
              </a:solidFill>
            </a:endParaRPr>
          </a:p>
        </p:txBody>
      </p:sp>
    </p:spTree>
    <p:extLst>
      <p:ext uri="{BB962C8B-B14F-4D97-AF65-F5344CB8AC3E}">
        <p14:creationId xmlns:p14="http://schemas.microsoft.com/office/powerpoint/2010/main" val="27854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B9055-A4B6-427D-E244-7484ED9D93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03F8D7-EC07-C94B-37A5-53765F8E3A7F}"/>
              </a:ext>
            </a:extLst>
          </p:cNvPr>
          <p:cNvSpPr>
            <a:spLocks noGrp="1"/>
          </p:cNvSpPr>
          <p:nvPr>
            <p:ph type="body" sz="quarter" idx="19"/>
          </p:nvPr>
        </p:nvSpPr>
        <p:spPr>
          <a:xfrm>
            <a:off x="101601" y="372532"/>
            <a:ext cx="11921066" cy="609398"/>
          </a:xfrm>
        </p:spPr>
        <p:txBody>
          <a:bodyPr vert="horz" wrap="square" lIns="0" tIns="0" rIns="0" bIns="0" rtlCol="0" anchor="t">
            <a:spAutoFit/>
          </a:bodyPr>
          <a:lstStyle/>
          <a:p>
            <a:r>
              <a:rPr lang="en-US" sz="4400" dirty="0">
                <a:latin typeface="Franklin Gothic Demi Cond"/>
              </a:rPr>
              <a:t>Thank You!</a:t>
            </a:r>
            <a:endParaRPr lang="en-US" sz="4400" dirty="0"/>
          </a:p>
        </p:txBody>
      </p:sp>
      <p:sp>
        <p:nvSpPr>
          <p:cNvPr id="5" name="Content Placeholder 2">
            <a:extLst>
              <a:ext uri="{FF2B5EF4-FFF2-40B4-BE49-F238E27FC236}">
                <a16:creationId xmlns:a16="http://schemas.microsoft.com/office/drawing/2014/main" id="{5BC19C1D-2BFA-6A6A-BA2A-8DD1740C6546}"/>
              </a:ext>
            </a:extLst>
          </p:cNvPr>
          <p:cNvSpPr>
            <a:spLocks noGrp="1"/>
          </p:cNvSpPr>
          <p:nvPr>
            <p:ph sz="quarter" idx="17"/>
          </p:nvPr>
        </p:nvSpPr>
        <p:spPr>
          <a:xfrm>
            <a:off x="135467" y="1385646"/>
            <a:ext cx="11887199" cy="2195473"/>
          </a:xfrm>
        </p:spPr>
        <p:txBody>
          <a:bodyPr/>
          <a:lstStyle/>
          <a:p>
            <a:pPr>
              <a:lnSpc>
                <a:spcPct val="100000"/>
              </a:lnSpc>
              <a:spcBef>
                <a:spcPts val="400"/>
              </a:spcBef>
            </a:pPr>
            <a:r>
              <a:rPr lang="en-US" dirty="0"/>
              <a:t>NORD’s main annual events (hoping to get you engaged)</a:t>
            </a:r>
          </a:p>
          <a:p>
            <a:pPr lvl="1">
              <a:lnSpc>
                <a:spcPct val="100000"/>
              </a:lnSpc>
              <a:spcBef>
                <a:spcPts val="400"/>
              </a:spcBef>
            </a:pPr>
            <a:r>
              <a:rPr lang="en-US" dirty="0"/>
              <a:t>NORD Summit (Oct 19-21) and Corporate Council (Oct 22) in Washington, D.C.</a:t>
            </a:r>
          </a:p>
          <a:p>
            <a:pPr lvl="1">
              <a:lnSpc>
                <a:spcPct val="100000"/>
              </a:lnSpc>
              <a:spcBef>
                <a:spcPts val="400"/>
              </a:spcBef>
            </a:pPr>
            <a:r>
              <a:rPr lang="en-US" dirty="0"/>
              <a:t>NORD Scientific Symposium</a:t>
            </a:r>
          </a:p>
          <a:p>
            <a:pPr lvl="1">
              <a:lnSpc>
                <a:spcPct val="100000"/>
              </a:lnSpc>
              <a:spcBef>
                <a:spcPts val="400"/>
              </a:spcBef>
            </a:pPr>
            <a:r>
              <a:rPr lang="en-US" dirty="0"/>
              <a:t>NORD Living Rare, Living Stronger patient support meetings</a:t>
            </a:r>
          </a:p>
          <a:p>
            <a:pPr lvl="1">
              <a:lnSpc>
                <a:spcPct val="100000"/>
              </a:lnSpc>
              <a:spcBef>
                <a:spcPts val="400"/>
              </a:spcBef>
            </a:pPr>
            <a:r>
              <a:rPr lang="en-US" dirty="0"/>
              <a:t>NORD Rare Impact Awards</a:t>
            </a:r>
          </a:p>
          <a:p>
            <a:pPr>
              <a:lnSpc>
                <a:spcPct val="100000"/>
              </a:lnSpc>
              <a:spcBef>
                <a:spcPts val="400"/>
              </a:spcBef>
            </a:pPr>
            <a:r>
              <a:rPr lang="en-US" dirty="0"/>
              <a:t>Opportunities to volunteer with NORD</a:t>
            </a:r>
          </a:p>
        </p:txBody>
      </p:sp>
    </p:spTree>
    <p:extLst>
      <p:ext uri="{BB962C8B-B14F-4D97-AF65-F5344CB8AC3E}">
        <p14:creationId xmlns:p14="http://schemas.microsoft.com/office/powerpoint/2010/main" val="3402408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1628-6616-4129-97E2-8C62BF4AEFF9}"/>
              </a:ext>
            </a:extLst>
          </p:cNvPr>
          <p:cNvSpPr>
            <a:spLocks noGrp="1"/>
          </p:cNvSpPr>
          <p:nvPr>
            <p:ph type="title"/>
          </p:nvPr>
        </p:nvSpPr>
        <p:spPr>
          <a:xfrm>
            <a:off x="838200" y="120684"/>
            <a:ext cx="10515600" cy="1325563"/>
          </a:xfrm>
        </p:spPr>
        <p:txBody>
          <a:bodyPr/>
          <a:lstStyle/>
          <a:p>
            <a:r>
              <a:rPr lang="en-US" dirty="0">
                <a:latin typeface="+mj-lt"/>
              </a:rPr>
              <a:t>NORD’s History</a:t>
            </a:r>
          </a:p>
        </p:txBody>
      </p:sp>
      <p:sp>
        <p:nvSpPr>
          <p:cNvPr id="4" name="Slide Number Placeholder 3">
            <a:extLst>
              <a:ext uri="{FF2B5EF4-FFF2-40B4-BE49-F238E27FC236}">
                <a16:creationId xmlns:a16="http://schemas.microsoft.com/office/drawing/2014/main" id="{2EEA72F6-C5DB-473C-9B2A-7A4F5A4D8173}"/>
              </a:ext>
            </a:extLst>
          </p:cNvPr>
          <p:cNvSpPr>
            <a:spLocks noGrp="1"/>
          </p:cNvSpPr>
          <p:nvPr>
            <p:ph type="sldNum" sz="quarter" idx="12"/>
          </p:nvPr>
        </p:nvSpPr>
        <p:spPr>
          <a:xfrm>
            <a:off x="8755452" y="62839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E3CB4-26E5-FD47-9FA6-1BCC834D5B3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12B10EB-03A7-4C2C-B72D-B4D3F74C7A61}"/>
              </a:ext>
            </a:extLst>
          </p:cNvPr>
          <p:cNvSpPr txBox="1"/>
          <p:nvPr/>
        </p:nvSpPr>
        <p:spPr>
          <a:xfrm>
            <a:off x="394895" y="1690688"/>
            <a:ext cx="593445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rPr>
              <a:t>Founded in 1983 by an ad hoc coalition of advocates shortly following their successful advocacy for passage of the Orphan Drug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6770"/>
                </a:solidFill>
                <a:effectLst/>
                <a:uLnTx/>
                <a:uFillTx/>
                <a:latin typeface="Calibri" panose="020F0502020204030204"/>
                <a:ea typeface="+mn-ea"/>
                <a:cs typeface="+mn-cs"/>
              </a:rPr>
              <a:t>Prior to 1983, only </a:t>
            </a:r>
            <a:r>
              <a:rPr lang="en-US" sz="2000" i="1" dirty="0">
                <a:solidFill>
                  <a:srgbClr val="5B6770"/>
                </a:solidFill>
                <a:latin typeface="Calibri" panose="020F0502020204030204"/>
              </a:rPr>
              <a:t>&lt;40</a:t>
            </a:r>
            <a:r>
              <a:rPr kumimoji="0" lang="en-US" sz="2000" b="0" i="1" u="none" strike="noStrike" kern="1200" cap="none" spc="0" normalizeH="0" baseline="0" noProof="0" dirty="0">
                <a:ln>
                  <a:noFill/>
                </a:ln>
                <a:solidFill>
                  <a:srgbClr val="5B6770"/>
                </a:solidFill>
                <a:effectLst/>
                <a:uLnTx/>
                <a:uFillTx/>
                <a:latin typeface="Calibri" panose="020F0502020204030204"/>
                <a:ea typeface="+mn-ea"/>
                <a:cs typeface="+mn-cs"/>
              </a:rPr>
              <a:t> treatments had been developed for rare diseases. Today, more than </a:t>
            </a:r>
            <a:r>
              <a:rPr lang="en-US" sz="2000" i="1" dirty="0">
                <a:solidFill>
                  <a:srgbClr val="5B6770"/>
                </a:solidFill>
                <a:latin typeface="Calibri" panose="020F0502020204030204"/>
              </a:rPr>
              <a:t>650</a:t>
            </a:r>
            <a:r>
              <a:rPr kumimoji="0" lang="en-US" sz="2000" b="0" i="1" u="none" strike="noStrike" kern="1200" cap="none" spc="0" normalizeH="0" baseline="0" noProof="0" dirty="0">
                <a:ln>
                  <a:noFill/>
                </a:ln>
                <a:solidFill>
                  <a:srgbClr val="5B6770"/>
                </a:solidFill>
                <a:effectLst/>
                <a:uLnTx/>
                <a:uFillTx/>
                <a:latin typeface="Calibri" panose="020F0502020204030204"/>
                <a:ea typeface="+mn-ea"/>
                <a:cs typeface="+mn-cs"/>
              </a:rPr>
              <a:t> are now available because of the ODA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rPr>
              <a:t>Since then, NORD has led the rare disease community: helping to connect patients, organizations, researchers, clinicians, and all stakeholders in the pursuit of improving the lives of those living with a rare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B677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351820B-806C-35EB-525D-6AE9ABC42CB6}"/>
              </a:ext>
            </a:extLst>
          </p:cNvPr>
          <p:cNvPicPr>
            <a:picLocks noChangeAspect="1"/>
          </p:cNvPicPr>
          <p:nvPr/>
        </p:nvPicPr>
        <p:blipFill rotWithShape="1">
          <a:blip r:embed="rId3"/>
          <a:srcRect l="32123" t="21888" r="33125" b="14277"/>
          <a:stretch/>
        </p:blipFill>
        <p:spPr>
          <a:xfrm>
            <a:off x="8153400" y="3060777"/>
            <a:ext cx="2770235" cy="2862326"/>
          </a:xfrm>
          <a:prstGeom prst="rect">
            <a:avLst/>
          </a:prstGeom>
        </p:spPr>
      </p:pic>
      <p:pic>
        <p:nvPicPr>
          <p:cNvPr id="9" name="Picture 8" descr="A group of people sitting in lawn chairs outside&#10;&#10;Description automatically generated with medium confidence">
            <a:extLst>
              <a:ext uri="{FF2B5EF4-FFF2-40B4-BE49-F238E27FC236}">
                <a16:creationId xmlns:a16="http://schemas.microsoft.com/office/drawing/2014/main" id="{43665AC2-AA4D-6E65-E52B-C55B7732B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097" r="6726"/>
          <a:stretch/>
        </p:blipFill>
        <p:spPr>
          <a:xfrm>
            <a:off x="6329346" y="224932"/>
            <a:ext cx="5111721" cy="2667055"/>
          </a:xfrm>
          <a:prstGeom prst="rect">
            <a:avLst/>
          </a:prstGeom>
        </p:spPr>
      </p:pic>
    </p:spTree>
    <p:extLst>
      <p:ext uri="{BB962C8B-B14F-4D97-AF65-F5344CB8AC3E}">
        <p14:creationId xmlns:p14="http://schemas.microsoft.com/office/powerpoint/2010/main" val="32343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C609-A9DC-48D7-8E82-EB47E9ED0DFC}"/>
              </a:ext>
            </a:extLst>
          </p:cNvPr>
          <p:cNvSpPr>
            <a:spLocks noGrp="1"/>
          </p:cNvSpPr>
          <p:nvPr>
            <p:ph type="title"/>
          </p:nvPr>
        </p:nvSpPr>
        <p:spPr>
          <a:xfrm>
            <a:off x="838199" y="96942"/>
            <a:ext cx="9794631" cy="1325563"/>
          </a:xfrm>
        </p:spPr>
        <p:txBody>
          <a:bodyPr/>
          <a:lstStyle/>
          <a:p>
            <a:r>
              <a:rPr lang="en-US" b="1" dirty="0">
                <a:latin typeface="+mn-lt"/>
              </a:rPr>
              <a:t>Orphan Drug Act </a:t>
            </a:r>
          </a:p>
        </p:txBody>
      </p:sp>
      <p:sp>
        <p:nvSpPr>
          <p:cNvPr id="4" name="Slide Number Placeholder 3">
            <a:extLst>
              <a:ext uri="{FF2B5EF4-FFF2-40B4-BE49-F238E27FC236}">
                <a16:creationId xmlns:a16="http://schemas.microsoft.com/office/drawing/2014/main" id="{C3862A9D-3E43-438B-A963-64A2498F9DB8}"/>
              </a:ext>
            </a:extLst>
          </p:cNvPr>
          <p:cNvSpPr>
            <a:spLocks noGrp="1"/>
          </p:cNvSpPr>
          <p:nvPr>
            <p:ph type="sldNum" sz="quarter" idx="12"/>
          </p:nvPr>
        </p:nvSpPr>
        <p:spPr>
          <a:xfrm>
            <a:off x="8782610" y="632013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E3CB4-26E5-FD47-9FA6-1BCC834D5B3F}"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DE39844-DF1A-B64C-BBAC-72A9418DE985}"/>
              </a:ext>
            </a:extLst>
          </p:cNvPr>
          <p:cNvSpPr txBox="1"/>
          <p:nvPr/>
        </p:nvSpPr>
        <p:spPr>
          <a:xfrm>
            <a:off x="838201" y="1315497"/>
            <a:ext cx="10652184" cy="457048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Defines a rare disease as affecting fewer than 200,000 people (in the USA)</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Sets a framework for Orphan Product Designation (by indication, i.e., by disease)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Orphan Tax Credit – Provides a tax credit to help offset the costs of qualified expenses incurred in clinical trials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FDA Application User Fee Waiver – Waives the application fee usually required for FDA review</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Orphan Drug Exclusivity – Grants 7 years of market exclusivity</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lumMod val="50000"/>
                  </a:srgbClr>
                </a:solidFill>
                <a:effectLst/>
                <a:uLnTx/>
                <a:uFillTx/>
                <a:latin typeface="Calibri" panose="020F0502020204030204"/>
                <a:ea typeface="+mn-ea"/>
                <a:cs typeface="+mn-cs"/>
              </a:rPr>
              <a:t>Research Grants – FDA research grants for clinical trials and natural history studies to advance rare disease product development</a:t>
            </a:r>
          </a:p>
        </p:txBody>
      </p:sp>
    </p:spTree>
    <p:extLst>
      <p:ext uri="{BB962C8B-B14F-4D97-AF65-F5344CB8AC3E}">
        <p14:creationId xmlns:p14="http://schemas.microsoft.com/office/powerpoint/2010/main" val="137619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3998-E554-9CCA-B23D-DE2D09F26363}"/>
              </a:ext>
            </a:extLst>
          </p:cNvPr>
          <p:cNvSpPr>
            <a:spLocks noGrp="1"/>
          </p:cNvSpPr>
          <p:nvPr>
            <p:ph type="title"/>
          </p:nvPr>
        </p:nvSpPr>
        <p:spPr/>
        <p:txBody>
          <a:bodyPr/>
          <a:lstStyle/>
          <a:p>
            <a:r>
              <a:rPr lang="en-US" dirty="0">
                <a:solidFill>
                  <a:srgbClr val="00558C"/>
                </a:solidFill>
              </a:rPr>
              <a:t>40 PLUS YEARS OF FIRSTS </a:t>
            </a:r>
          </a:p>
        </p:txBody>
      </p:sp>
      <p:sp>
        <p:nvSpPr>
          <p:cNvPr id="24" name="Text Placeholder 23">
            <a:extLst>
              <a:ext uri="{FF2B5EF4-FFF2-40B4-BE49-F238E27FC236}">
                <a16:creationId xmlns:a16="http://schemas.microsoft.com/office/drawing/2014/main" id="{C6656D6D-65AE-5D9D-83B2-BD6C00D0E344}"/>
              </a:ext>
            </a:extLst>
          </p:cNvPr>
          <p:cNvSpPr>
            <a:spLocks noGrp="1"/>
          </p:cNvSpPr>
          <p:nvPr>
            <p:ph sz="quarter" idx="12"/>
          </p:nvPr>
        </p:nvSpPr>
        <p:spPr>
          <a:xfrm>
            <a:off x="885917" y="1695795"/>
            <a:ext cx="5832935" cy="4213713"/>
          </a:xfrm>
        </p:spPr>
        <p:txBody>
          <a:bodyPr>
            <a:normAutofit lnSpcReduction="10000"/>
          </a:bodyPr>
          <a:lstStyle/>
          <a:p>
            <a:pPr marL="0" lvl="0" indent="0">
              <a:buClr>
                <a:srgbClr val="33A8C9"/>
              </a:buClr>
              <a:buNone/>
            </a:pPr>
            <a:r>
              <a:rPr lang="en-US" sz="2200" b="1" dirty="0"/>
              <a:t>Orphan Drug Act (1983)</a:t>
            </a:r>
          </a:p>
          <a:p>
            <a:pPr marL="0" indent="0">
              <a:buClr>
                <a:srgbClr val="33A8C9"/>
              </a:buClr>
              <a:buNone/>
            </a:pPr>
            <a:endParaRPr lang="en-US" sz="2200" b="1" dirty="0"/>
          </a:p>
          <a:p>
            <a:pPr marL="0" indent="0">
              <a:buClr>
                <a:srgbClr val="33A8C9"/>
              </a:buClr>
              <a:buNone/>
            </a:pPr>
            <a:r>
              <a:rPr lang="en-US" sz="2200" b="1" dirty="0"/>
              <a:t>Patient Assistance Program (1987)</a:t>
            </a:r>
          </a:p>
          <a:p>
            <a:pPr marL="457200" lvl="2" indent="0">
              <a:buNone/>
            </a:pPr>
            <a:endParaRPr lang="en-US" sz="2200" b="1" dirty="0"/>
          </a:p>
          <a:p>
            <a:pPr marL="0" indent="0">
              <a:buClr>
                <a:srgbClr val="33A8C9"/>
              </a:buClr>
              <a:buNone/>
            </a:pPr>
            <a:r>
              <a:rPr lang="en-US" sz="2200" b="1" dirty="0"/>
              <a:t>Launch Office of Rare Disease Research (1993) + ClincialTrials.org (2000) </a:t>
            </a:r>
          </a:p>
          <a:p>
            <a:pPr marL="0" indent="0">
              <a:buClr>
                <a:srgbClr val="33A8C9"/>
              </a:buClr>
              <a:buNone/>
            </a:pPr>
            <a:endParaRPr lang="en-US" sz="2200" b="1" dirty="0"/>
          </a:p>
          <a:p>
            <a:pPr marL="0" indent="0">
              <a:buClr>
                <a:srgbClr val="33A8C9"/>
              </a:buClr>
              <a:buNone/>
            </a:pPr>
            <a:r>
              <a:rPr lang="en-US" sz="2200" b="1" dirty="0"/>
              <a:t>Natural History Study Patient Registry – IAMRARE (2014)</a:t>
            </a:r>
          </a:p>
          <a:p>
            <a:pPr marL="0" indent="0">
              <a:buClr>
                <a:srgbClr val="33A8C9"/>
              </a:buClr>
              <a:buNone/>
            </a:pPr>
            <a:endParaRPr lang="en-US" sz="2200" b="1" dirty="0"/>
          </a:p>
          <a:p>
            <a:pPr marL="0" indent="0">
              <a:buClr>
                <a:srgbClr val="33A8C9"/>
              </a:buClr>
              <a:buNone/>
            </a:pPr>
            <a:r>
              <a:rPr lang="en-US" sz="2200" b="1" dirty="0"/>
              <a:t>NORD Rare Disease Centers of Excellence (2022) </a:t>
            </a:r>
          </a:p>
          <a:p>
            <a:pPr marL="457200" indent="-457200">
              <a:buClr>
                <a:srgbClr val="00558C"/>
              </a:buClr>
              <a:buFont typeface="+mj-lt"/>
              <a:buAutoNum type="arabicPeriod"/>
            </a:pPr>
            <a:endParaRPr lang="en-US" sz="2000" dirty="0">
              <a:solidFill>
                <a:srgbClr val="00558C"/>
              </a:solidFill>
            </a:endParaRPr>
          </a:p>
        </p:txBody>
      </p:sp>
      <p:pic>
        <p:nvPicPr>
          <p:cNvPr id="1026" name="Picture 2">
            <a:extLst>
              <a:ext uri="{FF2B5EF4-FFF2-40B4-BE49-F238E27FC236}">
                <a16:creationId xmlns:a16="http://schemas.microsoft.com/office/drawing/2014/main" id="{084431BE-31A4-6F4F-2757-CD5DB878B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1774798"/>
            <a:ext cx="5429250" cy="4362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8F965-4498-AAE9-DD49-80D684D2F385}"/>
              </a:ext>
            </a:extLst>
          </p:cNvPr>
          <p:cNvSpPr txBox="1"/>
          <p:nvPr/>
        </p:nvSpPr>
        <p:spPr>
          <a:xfrm>
            <a:off x="7282741" y="1963483"/>
            <a:ext cx="6162260" cy="707886"/>
          </a:xfrm>
          <a:prstGeom prst="rect">
            <a:avLst/>
          </a:prstGeom>
          <a:noFill/>
        </p:spPr>
        <p:txBody>
          <a:bodyPr wrap="square">
            <a:spAutoFit/>
          </a:bodyPr>
          <a:lstStyle/>
          <a:p>
            <a:r>
              <a:rPr lang="en-US" sz="2000" b="1" dirty="0">
                <a:solidFill>
                  <a:schemeClr val="accent1"/>
                </a:solidFill>
              </a:rPr>
              <a:t>40 Year Impact of the ​</a:t>
            </a:r>
          </a:p>
          <a:p>
            <a:r>
              <a:rPr lang="en-US" sz="2000" b="1" dirty="0">
                <a:solidFill>
                  <a:schemeClr val="accent1"/>
                </a:solidFill>
              </a:rPr>
              <a:t>Orphan Drug Act</a:t>
            </a:r>
          </a:p>
        </p:txBody>
      </p:sp>
    </p:spTree>
    <p:extLst>
      <p:ext uri="{BB962C8B-B14F-4D97-AF65-F5344CB8AC3E}">
        <p14:creationId xmlns:p14="http://schemas.microsoft.com/office/powerpoint/2010/main" val="3373625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63FE-1C0F-B96F-9317-2740951F28BE}"/>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72184F0-0BD4-9EF9-21A8-582D1AC82F34}"/>
              </a:ext>
            </a:extLst>
          </p:cNvPr>
          <p:cNvSpPr>
            <a:spLocks noGrp="1"/>
          </p:cNvSpPr>
          <p:nvPr>
            <p:ph type="title"/>
          </p:nvPr>
        </p:nvSpPr>
        <p:spPr>
          <a:xfrm>
            <a:off x="992750" y="556692"/>
            <a:ext cx="11199249" cy="532699"/>
          </a:xfrm>
        </p:spPr>
        <p:txBody>
          <a:bodyPr lIns="91440" tIns="45720" rIns="91440" bIns="45720" anchor="t"/>
          <a:lstStyle/>
          <a:p>
            <a:r>
              <a:rPr lang="en-US" sz="3400" dirty="0">
                <a:cs typeface="Calibri"/>
              </a:rPr>
              <a:t>Unaddressed Needs in Rare Disease Care and Research</a:t>
            </a:r>
            <a:endParaRPr lang="en-US" sz="3400" dirty="0"/>
          </a:p>
        </p:txBody>
      </p:sp>
      <p:sp>
        <p:nvSpPr>
          <p:cNvPr id="17" name="TextBox 16">
            <a:extLst>
              <a:ext uri="{FF2B5EF4-FFF2-40B4-BE49-F238E27FC236}">
                <a16:creationId xmlns:a16="http://schemas.microsoft.com/office/drawing/2014/main" id="{AE57D651-B86D-F0A9-A156-08B714801102}"/>
              </a:ext>
            </a:extLst>
          </p:cNvPr>
          <p:cNvSpPr txBox="1"/>
          <p:nvPr/>
        </p:nvSpPr>
        <p:spPr>
          <a:xfrm>
            <a:off x="4307149" y="6317932"/>
            <a:ext cx="3577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igtree" pitchFamily="2" charset="0"/>
                <a:ea typeface="+mn-ea"/>
                <a:cs typeface="+mn-cs"/>
              </a:rPr>
              <a:t>CONFIDENTIAL AND PROPRIETARY​</a:t>
            </a:r>
          </a:p>
        </p:txBody>
      </p:sp>
      <p:cxnSp>
        <p:nvCxnSpPr>
          <p:cNvPr id="2" name="Straight Connector 1">
            <a:extLst>
              <a:ext uri="{FF2B5EF4-FFF2-40B4-BE49-F238E27FC236}">
                <a16:creationId xmlns:a16="http://schemas.microsoft.com/office/drawing/2014/main" id="{666F13AA-9815-0566-07FD-81B58963789E}"/>
              </a:ext>
            </a:extLst>
          </p:cNvPr>
          <p:cNvCxnSpPr>
            <a:cxnSpLocks/>
          </p:cNvCxnSpPr>
          <p:nvPr/>
        </p:nvCxnSpPr>
        <p:spPr>
          <a:xfrm>
            <a:off x="1130151" y="1147271"/>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9AA7B6B-EB63-6CD7-68BF-21DE2160FF48}"/>
              </a:ext>
            </a:extLst>
          </p:cNvPr>
          <p:cNvSpPr txBox="1">
            <a:spLocks/>
          </p:cNvSpPr>
          <p:nvPr/>
        </p:nvSpPr>
        <p:spPr>
          <a:xfrm>
            <a:off x="992750" y="1502198"/>
            <a:ext cx="9144308" cy="778883"/>
          </a:xfrm>
          <a:prstGeom prst="rect">
            <a:avLst/>
          </a:prstGeom>
        </p:spPr>
        <p:txBody>
          <a:bodyPr lIns="91440" tIns="45720" rIns="91440" bIns="45720" anchor="ctr"/>
          <a:lstStyle>
            <a:lvl1pPr algn="l" defTabSz="914400" rtl="0" eaLnBrk="1" latinLnBrk="0" hangingPunct="1">
              <a:lnSpc>
                <a:spcPct val="90000"/>
              </a:lnSpc>
              <a:spcBef>
                <a:spcPct val="0"/>
              </a:spcBef>
              <a:buNone/>
              <a:defRPr sz="3200" b="0" i="0" kern="1200">
                <a:solidFill>
                  <a:srgbClr val="33A8C9"/>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54C02"/>
                </a:solidFill>
                <a:effectLst/>
                <a:uLnTx/>
                <a:uFillTx/>
                <a:latin typeface="Figtree" pitchFamily="2" charset="0"/>
                <a:ea typeface="+mj-ea"/>
                <a:cs typeface="Calibri"/>
              </a:rPr>
              <a:t>90% </a:t>
            </a: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of rare diseases lack FDA-approved therapies.</a:t>
            </a:r>
          </a:p>
        </p:txBody>
      </p:sp>
      <p:sp>
        <p:nvSpPr>
          <p:cNvPr id="4" name="Title 1">
            <a:extLst>
              <a:ext uri="{FF2B5EF4-FFF2-40B4-BE49-F238E27FC236}">
                <a16:creationId xmlns:a16="http://schemas.microsoft.com/office/drawing/2014/main" id="{DF8C1A8E-DB38-4117-1C31-838C7A75D7E7}"/>
              </a:ext>
            </a:extLst>
          </p:cNvPr>
          <p:cNvSpPr txBox="1">
            <a:spLocks/>
          </p:cNvSpPr>
          <p:nvPr/>
        </p:nvSpPr>
        <p:spPr>
          <a:xfrm>
            <a:off x="992749" y="2449407"/>
            <a:ext cx="10235689" cy="601086"/>
          </a:xfrm>
          <a:prstGeom prst="rect">
            <a:avLst/>
          </a:prstGeom>
        </p:spPr>
        <p:txBody>
          <a:bodyPr lIns="91440" tIns="45720" rIns="91440" bIns="45720" anchor="ctr"/>
          <a:lstStyle>
            <a:lvl1pPr algn="l" defTabSz="914400" rtl="0" eaLnBrk="1" latinLnBrk="0" hangingPunct="1">
              <a:lnSpc>
                <a:spcPct val="90000"/>
              </a:lnSpc>
              <a:spcBef>
                <a:spcPct val="0"/>
              </a:spcBef>
              <a:buNone/>
              <a:defRPr sz="3200" b="0" i="0" kern="1200">
                <a:solidFill>
                  <a:srgbClr val="33A8C9"/>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54C02"/>
                </a:solidFill>
                <a:effectLst/>
                <a:uLnTx/>
                <a:uFillTx/>
                <a:latin typeface="Figtree" pitchFamily="2" charset="0"/>
                <a:ea typeface="+mj-ea"/>
                <a:cs typeface="Calibri"/>
              </a:rPr>
              <a:t>6+ Years: </a:t>
            </a: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Average time for patients to receive a diagnosis.</a:t>
            </a:r>
          </a:p>
        </p:txBody>
      </p:sp>
      <p:sp>
        <p:nvSpPr>
          <p:cNvPr id="5" name="Title 1">
            <a:extLst>
              <a:ext uri="{FF2B5EF4-FFF2-40B4-BE49-F238E27FC236}">
                <a16:creationId xmlns:a16="http://schemas.microsoft.com/office/drawing/2014/main" id="{F0611D53-AC99-D368-D98B-E0C6B5BC1830}"/>
              </a:ext>
            </a:extLst>
          </p:cNvPr>
          <p:cNvSpPr txBox="1">
            <a:spLocks/>
          </p:cNvSpPr>
          <p:nvPr/>
        </p:nvSpPr>
        <p:spPr>
          <a:xfrm>
            <a:off x="992749" y="3374888"/>
            <a:ext cx="10393006" cy="924110"/>
          </a:xfrm>
          <a:prstGeom prst="rect">
            <a:avLst/>
          </a:prstGeom>
        </p:spPr>
        <p:txBody>
          <a:bodyPr lIns="91440" tIns="45720" rIns="91440" bIns="45720" anchor="ctr"/>
          <a:lstStyle>
            <a:lvl1pPr algn="l" defTabSz="914400" rtl="0" eaLnBrk="1" latinLnBrk="0" hangingPunct="1">
              <a:lnSpc>
                <a:spcPct val="90000"/>
              </a:lnSpc>
              <a:spcBef>
                <a:spcPct val="0"/>
              </a:spcBef>
              <a:buNone/>
              <a:defRPr sz="3200" b="0" i="0" kern="1200">
                <a:solidFill>
                  <a:srgbClr val="33A8C9"/>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Over </a:t>
            </a:r>
            <a:r>
              <a:rPr kumimoji="0" lang="en-US" sz="2800" b="1" i="0" u="none" strike="noStrike" kern="1200" cap="none" spc="0" normalizeH="0" baseline="0" noProof="0" dirty="0">
                <a:ln>
                  <a:noFill/>
                </a:ln>
                <a:solidFill>
                  <a:srgbClr val="F54C02"/>
                </a:solidFill>
                <a:effectLst/>
                <a:uLnTx/>
                <a:uFillTx/>
                <a:latin typeface="Figtree" pitchFamily="2" charset="0"/>
                <a:ea typeface="+mj-ea"/>
                <a:cs typeface="Calibri"/>
              </a:rPr>
              <a:t>10,000 rare diseases </a:t>
            </a: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exist, but fewer than </a:t>
            </a:r>
            <a:r>
              <a:rPr kumimoji="0" lang="en-US" sz="2800" b="1" i="0" u="none" strike="noStrike" kern="1200" cap="none" spc="0" normalizeH="0" baseline="0" noProof="0" dirty="0">
                <a:ln>
                  <a:noFill/>
                </a:ln>
                <a:solidFill>
                  <a:srgbClr val="F54C02"/>
                </a:solidFill>
                <a:effectLst/>
                <a:uLnTx/>
                <a:uFillTx/>
                <a:latin typeface="Figtree" pitchFamily="2" charset="0"/>
                <a:ea typeface="+mj-ea"/>
                <a:cs typeface="Calibri"/>
              </a:rPr>
              <a:t>2,000</a:t>
            </a: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 have dedicated patient organizations.</a:t>
            </a:r>
          </a:p>
        </p:txBody>
      </p:sp>
      <p:sp>
        <p:nvSpPr>
          <p:cNvPr id="6" name="Title 1">
            <a:extLst>
              <a:ext uri="{FF2B5EF4-FFF2-40B4-BE49-F238E27FC236}">
                <a16:creationId xmlns:a16="http://schemas.microsoft.com/office/drawing/2014/main" id="{5A6AB4B1-A10D-7007-5689-50C56C4ED6E3}"/>
              </a:ext>
            </a:extLst>
          </p:cNvPr>
          <p:cNvSpPr txBox="1">
            <a:spLocks/>
          </p:cNvSpPr>
          <p:nvPr/>
        </p:nvSpPr>
        <p:spPr>
          <a:xfrm>
            <a:off x="992749" y="4480450"/>
            <a:ext cx="10569986" cy="1074777"/>
          </a:xfrm>
          <a:prstGeom prst="rect">
            <a:avLst/>
          </a:prstGeom>
        </p:spPr>
        <p:txBody>
          <a:bodyPr lIns="91440" tIns="45720" rIns="91440" bIns="45720" anchor="ctr"/>
          <a:lstStyle>
            <a:lvl1pPr algn="l" defTabSz="914400" rtl="0" eaLnBrk="1" latinLnBrk="0" hangingPunct="1">
              <a:lnSpc>
                <a:spcPct val="90000"/>
              </a:lnSpc>
              <a:spcBef>
                <a:spcPct val="0"/>
              </a:spcBef>
              <a:buNone/>
              <a:defRPr sz="3200" b="0" i="0" kern="1200">
                <a:solidFill>
                  <a:srgbClr val="33A8C9"/>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54C02"/>
                </a:solidFill>
                <a:effectLst/>
                <a:uLnTx/>
                <a:uFillTx/>
                <a:latin typeface="Figtree" pitchFamily="2" charset="0"/>
                <a:ea typeface="+mj-ea"/>
                <a:cs typeface="Calibri"/>
              </a:rPr>
              <a:t>Missed Opportunities: </a:t>
            </a:r>
            <a:r>
              <a:rPr kumimoji="0" lang="en-US" sz="2800" b="0" i="0" u="none" strike="noStrike" kern="1200" cap="none" spc="0" normalizeH="0" baseline="0" noProof="0" dirty="0">
                <a:ln>
                  <a:noFill/>
                </a:ln>
                <a:solidFill>
                  <a:srgbClr val="000000"/>
                </a:solidFill>
                <a:effectLst/>
                <a:uLnTx/>
                <a:uFillTx/>
                <a:latin typeface="Figtree" pitchFamily="2" charset="0"/>
                <a:ea typeface="+mj-ea"/>
                <a:cs typeface="Calibri"/>
              </a:rPr>
              <a:t>Innovation happens in silos, delaying progress for the entire community.</a:t>
            </a:r>
          </a:p>
        </p:txBody>
      </p:sp>
    </p:spTree>
    <p:extLst>
      <p:ext uri="{BB962C8B-B14F-4D97-AF65-F5344CB8AC3E}">
        <p14:creationId xmlns:p14="http://schemas.microsoft.com/office/powerpoint/2010/main" val="259443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5C4CDCA-40C3-4546-8869-E79C7C3ECBB3}"/>
              </a:ext>
            </a:extLst>
          </p:cNvPr>
          <p:cNvCxnSpPr>
            <a:cxnSpLocks/>
          </p:cNvCxnSpPr>
          <p:nvPr/>
        </p:nvCxnSpPr>
        <p:spPr>
          <a:xfrm>
            <a:off x="1055720" y="1689538"/>
            <a:ext cx="1108684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662229-532C-3940-0F3D-7607D7BBDACA}"/>
              </a:ext>
            </a:extLst>
          </p:cNvPr>
          <p:cNvSpPr txBox="1"/>
          <p:nvPr/>
        </p:nvSpPr>
        <p:spPr>
          <a:xfrm>
            <a:off x="4307149" y="6335688"/>
            <a:ext cx="3577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CONFIDENTIAL AND PROPRIETARY​</a:t>
            </a:r>
          </a:p>
        </p:txBody>
      </p:sp>
      <p:sp>
        <p:nvSpPr>
          <p:cNvPr id="3" name="Title 1">
            <a:extLst>
              <a:ext uri="{FF2B5EF4-FFF2-40B4-BE49-F238E27FC236}">
                <a16:creationId xmlns:a16="http://schemas.microsoft.com/office/drawing/2014/main" id="{B0C4340B-F7DE-BF9F-BCE0-BA63CACD7000}"/>
              </a:ext>
            </a:extLst>
          </p:cNvPr>
          <p:cNvSpPr txBox="1">
            <a:spLocks/>
          </p:cNvSpPr>
          <p:nvPr/>
        </p:nvSpPr>
        <p:spPr>
          <a:xfrm>
            <a:off x="939301" y="640068"/>
            <a:ext cx="9478618" cy="532699"/>
          </a:xfrm>
          <a:prstGeom prst="rect">
            <a:avLst/>
          </a:prstGeom>
        </p:spPr>
        <p:txBody>
          <a:bodyPr lIns="91440" tIns="45720" rIns="91440" bIns="45720" anchor="t"/>
          <a:lstStyle>
            <a:lvl1pPr algn="l" defTabSz="914400" rtl="0" eaLnBrk="1" latinLnBrk="0" hangingPunct="1">
              <a:lnSpc>
                <a:spcPct val="90000"/>
              </a:lnSpc>
              <a:spcBef>
                <a:spcPct val="0"/>
              </a:spcBef>
              <a:buNone/>
              <a:defRPr sz="3200" b="0" i="0" kern="1200">
                <a:solidFill>
                  <a:srgbClr val="33A8C9"/>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gtree" pitchFamily="2" charset="0"/>
                <a:ea typeface="+mj-ea"/>
                <a:cs typeface="Calibri"/>
              </a:rPr>
              <a:t>Progress Has Only Touched</a:t>
            </a:r>
            <a:endParaRPr kumimoji="0" lang="en-US" sz="3200" b="0" i="0" u="none" strike="noStrike" kern="1200" cap="none" spc="0" normalizeH="0" baseline="0" noProof="0" dirty="0">
              <a:ln>
                <a:noFill/>
              </a:ln>
              <a:solidFill>
                <a:srgbClr val="000000"/>
              </a:solidFill>
              <a:effectLst/>
              <a:uLnTx/>
              <a:uFillTx/>
              <a:latin typeface="Figtree" pitchFamily="2"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gtree" pitchFamily="2" charset="0"/>
                <a:ea typeface="+mj-ea"/>
                <a:cs typeface="Calibri"/>
              </a:rPr>
              <a:t>The Tip of the Iceberg</a:t>
            </a:r>
            <a:endParaRPr kumimoji="0" lang="en-US" sz="3200" b="0" i="0" u="none" strike="noStrike" kern="1200" cap="none" spc="0" normalizeH="0" baseline="0" noProof="0" dirty="0">
              <a:ln>
                <a:noFill/>
              </a:ln>
              <a:solidFill>
                <a:srgbClr val="000000"/>
              </a:solidFill>
              <a:effectLst/>
              <a:uLnTx/>
              <a:uFillTx/>
              <a:latin typeface="Figtree" pitchFamily="2" charset="0"/>
              <a:ea typeface="+mj-ea"/>
              <a:cs typeface="Calibri" panose="020F0502020204030204" pitchFamily="34" charset="0"/>
            </a:endParaRPr>
          </a:p>
        </p:txBody>
      </p:sp>
      <p:pic>
        <p:nvPicPr>
          <p:cNvPr id="7" name="Picture 6" descr="A screenshot of a cell phone&#10;&#10;Description automatically generated">
            <a:extLst>
              <a:ext uri="{FF2B5EF4-FFF2-40B4-BE49-F238E27FC236}">
                <a16:creationId xmlns:a16="http://schemas.microsoft.com/office/drawing/2014/main" id="{79C18AB2-E448-744D-B3D1-9CB11D94760E}"/>
              </a:ext>
            </a:extLst>
          </p:cNvPr>
          <p:cNvPicPr>
            <a:picLocks noChangeAspect="1"/>
          </p:cNvPicPr>
          <p:nvPr/>
        </p:nvPicPr>
        <p:blipFill rotWithShape="1">
          <a:blip r:embed="rId3"/>
          <a:srcRect t="515" b="515"/>
          <a:stretch/>
        </p:blipFill>
        <p:spPr>
          <a:xfrm>
            <a:off x="7439487" y="758693"/>
            <a:ext cx="4752513" cy="5089412"/>
          </a:xfrm>
          <a:prstGeom prst="rect">
            <a:avLst/>
          </a:prstGeom>
        </p:spPr>
      </p:pic>
      <p:sp>
        <p:nvSpPr>
          <p:cNvPr id="4" name="TextBox 1">
            <a:extLst>
              <a:ext uri="{FF2B5EF4-FFF2-40B4-BE49-F238E27FC236}">
                <a16:creationId xmlns:a16="http://schemas.microsoft.com/office/drawing/2014/main" id="{1A4F1480-4C3B-0D8B-7244-1F63277AE703}"/>
              </a:ext>
            </a:extLst>
          </p:cNvPr>
          <p:cNvSpPr txBox="1"/>
          <p:nvPr/>
        </p:nvSpPr>
        <p:spPr>
          <a:xfrm>
            <a:off x="939301" y="1966930"/>
            <a:ext cx="6446524" cy="114390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558C"/>
                </a:solidFill>
                <a:effectLst/>
                <a:uLnTx/>
                <a:uFillTx/>
                <a:latin typeface="Figtree" pitchFamily="2" charset="0"/>
                <a:ea typeface="Calibri Light" panose="020F0302020204030204"/>
                <a:cs typeface="Calibri Light" panose="020F0302020204030204"/>
              </a:rPr>
              <a:t>“At the current rate, it will be over 2,000 years </a:t>
            </a:r>
            <a:br>
              <a:rPr kumimoji="0" lang="en-US" sz="2000" b="1" i="1" u="none" strike="noStrike" kern="1200" cap="none" spc="0" normalizeH="0" baseline="0" noProof="0" dirty="0">
                <a:ln>
                  <a:noFill/>
                </a:ln>
                <a:solidFill>
                  <a:srgbClr val="000000"/>
                </a:solidFill>
                <a:effectLst/>
                <a:uLnTx/>
                <a:uFillTx/>
                <a:latin typeface="Figtree" pitchFamily="2" charset="0"/>
                <a:ea typeface="Calibri Light" panose="020F0302020204030204"/>
                <a:cs typeface="Calibri Light" panose="020F0302020204030204"/>
              </a:rPr>
            </a:br>
            <a:r>
              <a:rPr kumimoji="0" lang="en-US" sz="2000" b="1" i="1" u="none" strike="noStrike" kern="1200" cap="none" spc="0" normalizeH="0" baseline="0" noProof="0" dirty="0">
                <a:ln>
                  <a:noFill/>
                </a:ln>
                <a:solidFill>
                  <a:srgbClr val="00558C"/>
                </a:solidFill>
                <a:effectLst/>
                <a:uLnTx/>
                <a:uFillTx/>
                <a:latin typeface="Figtree" pitchFamily="2" charset="0"/>
                <a:ea typeface="Calibri Light" panose="020F0302020204030204"/>
                <a:cs typeface="Calibri Light" panose="020F0302020204030204"/>
              </a:rPr>
              <a:t>before there is a treatment for every rare disease.” </a:t>
            </a:r>
            <a:br>
              <a:rPr kumimoji="0" lang="en-US" sz="2000" b="1" i="1" u="none" strike="noStrike" kern="1200" cap="none" spc="0" normalizeH="0" baseline="0" noProof="0" dirty="0">
                <a:ln>
                  <a:noFill/>
                </a:ln>
                <a:solidFill>
                  <a:srgbClr val="00558C"/>
                </a:solidFill>
                <a:effectLst/>
                <a:uLnTx/>
                <a:uFillTx/>
                <a:latin typeface="Figtree" pitchFamily="2" charset="0"/>
                <a:ea typeface="Calibri Light" panose="020F0302020204030204"/>
                <a:cs typeface="Calibri Light" panose="020F0302020204030204"/>
              </a:rPr>
            </a:br>
            <a:r>
              <a:rPr kumimoji="0" lang="en-US" sz="2000" b="0" i="1" u="none" strike="noStrike" kern="1200" cap="none" spc="0" normalizeH="0" baseline="0" noProof="0" dirty="0">
                <a:ln>
                  <a:noFill/>
                </a:ln>
                <a:solidFill>
                  <a:srgbClr val="00558C"/>
                </a:solidFill>
                <a:effectLst/>
                <a:uLnTx/>
                <a:uFillTx/>
                <a:latin typeface="Figtree" pitchFamily="2" charset="0"/>
                <a:ea typeface="Calibri Light" panose="020F0302020204030204"/>
                <a:cs typeface="Calibri Light" panose="020F0302020204030204"/>
              </a:rPr>
              <a:t>- Dr. Chris Austin, former Director of NIH NCATS</a:t>
            </a:r>
            <a:endParaRPr kumimoji="0" lang="en-US" sz="2000" b="0" i="0" u="none" strike="noStrike" kern="1200" cap="none" spc="0" normalizeH="0" baseline="0" noProof="0" dirty="0">
              <a:ln>
                <a:noFill/>
              </a:ln>
              <a:solidFill>
                <a:srgbClr val="00558C"/>
              </a:solidFill>
              <a:effectLst/>
              <a:uLnTx/>
              <a:uFillTx/>
              <a:latin typeface="Figtree" pitchFamily="2" charset="0"/>
              <a:ea typeface="+mn-ea"/>
              <a:cs typeface="+mn-cs"/>
            </a:endParaRPr>
          </a:p>
        </p:txBody>
      </p:sp>
      <p:sp>
        <p:nvSpPr>
          <p:cNvPr id="11" name="Content Placeholder 5">
            <a:extLst>
              <a:ext uri="{FF2B5EF4-FFF2-40B4-BE49-F238E27FC236}">
                <a16:creationId xmlns:a16="http://schemas.microsoft.com/office/drawing/2014/main" id="{2319B7EF-E04F-0FE2-CD46-C554D33976B2}"/>
              </a:ext>
            </a:extLst>
          </p:cNvPr>
          <p:cNvSpPr txBox="1">
            <a:spLocks/>
          </p:cNvSpPr>
          <p:nvPr/>
        </p:nvSpPr>
        <p:spPr>
          <a:xfrm>
            <a:off x="1065717" y="3578282"/>
            <a:ext cx="6203363" cy="262484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54C0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igtree" pitchFamily="2" charset="0"/>
                <a:ea typeface="Calibri Light"/>
                <a:cs typeface="Calibri Light"/>
              </a:rPr>
              <a:t>Only 882 approved drugs for 392 rare diseases</a:t>
            </a:r>
          </a:p>
          <a:p>
            <a:pPr marL="228600" marR="0" lvl="0" indent="-228600" algn="l" defTabSz="914400" rtl="0" eaLnBrk="1" fontAlgn="auto" latinLnBrk="0" hangingPunct="1">
              <a:lnSpc>
                <a:spcPct val="90000"/>
              </a:lnSpc>
              <a:spcBef>
                <a:spcPts val="1000"/>
              </a:spcBef>
              <a:spcAft>
                <a:spcPts val="0"/>
              </a:spcAft>
              <a:buClr>
                <a:srgbClr val="F54C0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igtree" pitchFamily="2" charset="0"/>
                <a:ea typeface="Calibri Light"/>
                <a:cs typeface="Calibri Light"/>
              </a:rPr>
              <a:t>96% of rare diseases remain without treatments</a:t>
            </a:r>
          </a:p>
          <a:p>
            <a:pPr marL="228600" marR="0" lvl="0" indent="-228600" algn="l" defTabSz="914400" rtl="0" eaLnBrk="1" fontAlgn="auto" latinLnBrk="0" hangingPunct="1">
              <a:lnSpc>
                <a:spcPct val="90000"/>
              </a:lnSpc>
              <a:spcBef>
                <a:spcPts val="1000"/>
              </a:spcBef>
              <a:spcAft>
                <a:spcPts val="0"/>
              </a:spcAft>
              <a:buClr>
                <a:srgbClr val="F54C0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igtree" pitchFamily="2" charset="0"/>
                <a:ea typeface="Calibri Light"/>
                <a:cs typeface="Calibri Light"/>
              </a:rPr>
              <a:t>Current treatments are often not curative, and many do not slow disease progression</a:t>
            </a:r>
          </a:p>
          <a:p>
            <a:pPr marL="228600" marR="0" lvl="0" indent="-228600" algn="l" defTabSz="914400" rtl="0" eaLnBrk="1" fontAlgn="auto" latinLnBrk="0" hangingPunct="1">
              <a:lnSpc>
                <a:spcPct val="90000"/>
              </a:lnSpc>
              <a:spcBef>
                <a:spcPts val="1000"/>
              </a:spcBef>
              <a:spcAft>
                <a:spcPts val="0"/>
              </a:spcAft>
              <a:buClr>
                <a:srgbClr val="F54C0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igtree" pitchFamily="2" charset="0"/>
                <a:ea typeface="+mn-ea"/>
                <a:cs typeface="Calibri Light"/>
              </a:rPr>
              <a:t>People can't wait: 30 million lives are at stake</a:t>
            </a:r>
            <a:endParaRPr kumimoji="0" lang="en-US" sz="2000" b="0" i="0" u="none" strike="noStrike" kern="1200" cap="none" spc="0" normalizeH="0" baseline="0" noProof="0" dirty="0">
              <a:ln>
                <a:noFill/>
              </a:ln>
              <a:solidFill>
                <a:srgbClr val="000000"/>
              </a:solidFill>
              <a:effectLst/>
              <a:uLnTx/>
              <a:uFillTx/>
              <a:latin typeface="Figtree" pitchFamily="2" charset="0"/>
              <a:ea typeface="Calibri Light"/>
              <a:cs typeface="Calibri Light"/>
            </a:endParaRPr>
          </a:p>
        </p:txBody>
      </p:sp>
    </p:spTree>
    <p:extLst>
      <p:ext uri="{BB962C8B-B14F-4D97-AF65-F5344CB8AC3E}">
        <p14:creationId xmlns:p14="http://schemas.microsoft.com/office/powerpoint/2010/main" val="202864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70ECCA-C3F8-7D23-19B3-A5EAE52A97E6}"/>
              </a:ext>
            </a:extLst>
          </p:cNvPr>
          <p:cNvSpPr>
            <a:spLocks noGrp="1"/>
          </p:cNvSpPr>
          <p:nvPr>
            <p:ph type="body" sz="quarter" idx="19"/>
          </p:nvPr>
        </p:nvSpPr>
        <p:spPr>
          <a:xfrm>
            <a:off x="386009" y="317500"/>
            <a:ext cx="5529761" cy="443198"/>
          </a:xfrm>
        </p:spPr>
        <p:txBody>
          <a:bodyPr/>
          <a:lstStyle/>
          <a:p>
            <a:r>
              <a:rPr lang="en-US" sz="3200" dirty="0"/>
              <a:t>DIAGNOSTIC ODYSSEY</a:t>
            </a:r>
          </a:p>
        </p:txBody>
      </p:sp>
      <p:sp>
        <p:nvSpPr>
          <p:cNvPr id="4" name="Content Placeholder 3">
            <a:extLst>
              <a:ext uri="{FF2B5EF4-FFF2-40B4-BE49-F238E27FC236}">
                <a16:creationId xmlns:a16="http://schemas.microsoft.com/office/drawing/2014/main" id="{80D4F20A-3AC4-CD53-24E0-BACDDECCAC30}"/>
              </a:ext>
            </a:extLst>
          </p:cNvPr>
          <p:cNvSpPr>
            <a:spLocks noGrp="1"/>
          </p:cNvSpPr>
          <p:nvPr>
            <p:ph sz="quarter" idx="20"/>
          </p:nvPr>
        </p:nvSpPr>
        <p:spPr>
          <a:xfrm>
            <a:off x="5915770" y="1774397"/>
            <a:ext cx="5626706" cy="3158300"/>
          </a:xfrm>
        </p:spPr>
        <p:txBody>
          <a:bodyPr vert="horz" wrap="square" lIns="0" tIns="0" rIns="0" bIns="0" rtlCol="0" anchor="t">
            <a:spAutoFit/>
          </a:bodyPr>
          <a:lstStyle/>
          <a:p>
            <a:pPr marL="0" indent="0">
              <a:buNone/>
            </a:pPr>
            <a:r>
              <a:rPr lang="en-US" dirty="0"/>
              <a:t>The average timeline for a rare disease diagnosis is five years and many cases take more than 10 years in comparison to days, weeks or months for other diseases like cancer, heart disease, dementia and diabetes </a:t>
            </a:r>
            <a:r>
              <a:rPr lang="en-US" sz="1100" dirty="0"/>
              <a:t>(1,2)</a:t>
            </a:r>
            <a:endParaRPr lang="en-US"/>
          </a:p>
          <a:p>
            <a:pPr marL="0" indent="0">
              <a:buNone/>
            </a:pPr>
            <a:endParaRPr lang="en-US" sz="1100" dirty="0">
              <a:cs typeface="Calibri"/>
            </a:endParaRPr>
          </a:p>
          <a:p>
            <a:pPr marL="0" indent="0">
              <a:buNone/>
            </a:pPr>
            <a:r>
              <a:rPr lang="en-US" sz="1800" dirty="0">
                <a:cs typeface="Calibri"/>
                <a:hlinkClick r:id="rId3"/>
              </a:rPr>
              <a:t>https://rarediseases.org/new-patient-journey-infographic-gives-a-glimpse-into-the-diagnostic-odyssey/</a:t>
            </a:r>
            <a:r>
              <a:rPr lang="en-US" sz="1800" dirty="0">
                <a:cs typeface="Calibri"/>
              </a:rPr>
              <a:t> </a:t>
            </a:r>
            <a:endParaRPr lang="en-US" sz="1800" dirty="0"/>
          </a:p>
          <a:p>
            <a:pPr marL="0" indent="0">
              <a:buNone/>
            </a:pPr>
            <a:endParaRPr lang="en-US" sz="1200" dirty="0">
              <a:cs typeface="Calibri" panose="020F0502020204030204"/>
            </a:endParaRPr>
          </a:p>
          <a:p>
            <a:endParaRPr lang="en-US" dirty="0">
              <a:cs typeface="Calibri" panose="020F0502020204030204"/>
            </a:endParaRPr>
          </a:p>
        </p:txBody>
      </p:sp>
      <p:pic>
        <p:nvPicPr>
          <p:cNvPr id="1026" name="Picture 2">
            <a:extLst>
              <a:ext uri="{FF2B5EF4-FFF2-40B4-BE49-F238E27FC236}">
                <a16:creationId xmlns:a16="http://schemas.microsoft.com/office/drawing/2014/main" id="{AAA488FC-86D7-557C-3C2B-FBCCBDCDEA4D}"/>
              </a:ext>
            </a:extLst>
          </p:cNvPr>
          <p:cNvPicPr>
            <a:picLocks noGrp="1" noChangeAspect="1" noChangeArrowheads="1"/>
          </p:cNvPicPr>
          <p:nvPr>
            <p:ph sz="quarter" idx="17"/>
          </p:nvPr>
        </p:nvPicPr>
        <p:blipFill>
          <a:blip r:embed="rId4">
            <a:extLst>
              <a:ext uri="{28A0092B-C50C-407E-A947-70E740481C1C}">
                <a14:useLocalDpi xmlns:a14="http://schemas.microsoft.com/office/drawing/2010/main" val="0"/>
              </a:ext>
            </a:extLst>
          </a:blip>
          <a:srcRect/>
          <a:stretch>
            <a:fillRect/>
          </a:stretch>
        </p:blipFill>
        <p:spPr bwMode="auto">
          <a:xfrm>
            <a:off x="1414733" y="1267895"/>
            <a:ext cx="2722698" cy="492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47051"/>
      </p:ext>
    </p:extLst>
  </p:cSld>
  <p:clrMapOvr>
    <a:masterClrMapping/>
  </p:clrMapOvr>
</p:sld>
</file>

<file path=ppt/theme/theme1.xml><?xml version="1.0" encoding="utf-8"?>
<a:theme xmlns:a="http://schemas.openxmlformats.org/drawingml/2006/main" name="Custom Design">
  <a:themeElements>
    <a:clrScheme name="NORD Brand Colors">
      <a:dk1>
        <a:srgbClr val="00558C"/>
      </a:dk1>
      <a:lt1>
        <a:srgbClr val="FFFFFF"/>
      </a:lt1>
      <a:dk2>
        <a:srgbClr val="FFFFFF"/>
      </a:dk2>
      <a:lt2>
        <a:srgbClr val="5B6770"/>
      </a:lt2>
      <a:accent1>
        <a:srgbClr val="FC4C02"/>
      </a:accent1>
      <a:accent2>
        <a:srgbClr val="0092BC"/>
      </a:accent2>
      <a:accent3>
        <a:srgbClr val="00558C"/>
      </a:accent3>
      <a:accent4>
        <a:srgbClr val="85CC98"/>
      </a:accent4>
      <a:accent5>
        <a:srgbClr val="772583"/>
      </a:accent5>
      <a:accent6>
        <a:srgbClr val="9B945F"/>
      </a:accent6>
      <a:hlink>
        <a:srgbClr val="009900"/>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NORD Brand Colors">
      <a:dk1>
        <a:srgbClr val="00558C"/>
      </a:dk1>
      <a:lt1>
        <a:srgbClr val="FFFFFF"/>
      </a:lt1>
      <a:dk2>
        <a:srgbClr val="FFFFFF"/>
      </a:dk2>
      <a:lt2>
        <a:srgbClr val="5B6770"/>
      </a:lt2>
      <a:accent1>
        <a:srgbClr val="FC4C02"/>
      </a:accent1>
      <a:accent2>
        <a:srgbClr val="0092BC"/>
      </a:accent2>
      <a:accent3>
        <a:srgbClr val="00558C"/>
      </a:accent3>
      <a:accent4>
        <a:srgbClr val="85CC98"/>
      </a:accent4>
      <a:accent5>
        <a:srgbClr val="772583"/>
      </a:accent5>
      <a:accent6>
        <a:srgbClr val="9B945F"/>
      </a:accent6>
      <a:hlink>
        <a:srgbClr val="009900"/>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NORD Brand Colors">
      <a:dk1>
        <a:srgbClr val="00558C"/>
      </a:dk1>
      <a:lt1>
        <a:srgbClr val="FFFFFF"/>
      </a:lt1>
      <a:dk2>
        <a:srgbClr val="FFFFFF"/>
      </a:dk2>
      <a:lt2>
        <a:srgbClr val="5B6770"/>
      </a:lt2>
      <a:accent1>
        <a:srgbClr val="FC4C02"/>
      </a:accent1>
      <a:accent2>
        <a:srgbClr val="0092BC"/>
      </a:accent2>
      <a:accent3>
        <a:srgbClr val="00558C"/>
      </a:accent3>
      <a:accent4>
        <a:srgbClr val="85CC98"/>
      </a:accent4>
      <a:accent5>
        <a:srgbClr val="772583"/>
      </a:accent5>
      <a:accent6>
        <a:srgbClr val="9B945F"/>
      </a:accent6>
      <a:hlink>
        <a:srgbClr val="009900"/>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NORD Brand Colors">
      <a:dk1>
        <a:srgbClr val="00558C"/>
      </a:dk1>
      <a:lt1>
        <a:srgbClr val="FFFFFF"/>
      </a:lt1>
      <a:dk2>
        <a:srgbClr val="FFFFFF"/>
      </a:dk2>
      <a:lt2>
        <a:srgbClr val="5B6770"/>
      </a:lt2>
      <a:accent1>
        <a:srgbClr val="FC4C02"/>
      </a:accent1>
      <a:accent2>
        <a:srgbClr val="0092BC"/>
      </a:accent2>
      <a:accent3>
        <a:srgbClr val="00558C"/>
      </a:accent3>
      <a:accent4>
        <a:srgbClr val="85CC98"/>
      </a:accent4>
      <a:accent5>
        <a:srgbClr val="772583"/>
      </a:accent5>
      <a:accent6>
        <a:srgbClr val="9B945F"/>
      </a:accent6>
      <a:hlink>
        <a:srgbClr val="009900"/>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NORD">
      <a:dk1>
        <a:srgbClr val="000000"/>
      </a:dk1>
      <a:lt1>
        <a:srgbClr val="FFFFFF"/>
      </a:lt1>
      <a:dk2>
        <a:srgbClr val="5B6770"/>
      </a:dk2>
      <a:lt2>
        <a:srgbClr val="E7E6E6"/>
      </a:lt2>
      <a:accent1>
        <a:srgbClr val="F54C02"/>
      </a:accent1>
      <a:accent2>
        <a:srgbClr val="0092BC"/>
      </a:accent2>
      <a:accent3>
        <a:srgbClr val="FCA900"/>
      </a:accent3>
      <a:accent4>
        <a:srgbClr val="71CC98"/>
      </a:accent4>
      <a:accent5>
        <a:srgbClr val="931F61"/>
      </a:accent5>
      <a:accent6>
        <a:srgbClr val="772483"/>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341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23-NORD-0532 NORD PPT Template" id="{82D129D2-D383-4443-BAB1-62E5CFDB87AE}" vid="{83915803-57F6-C549-BB55-27F22999B632}"/>
    </a:ext>
  </a:extLst>
</a:theme>
</file>

<file path=ppt/theme/theme8.xml><?xml version="1.0" encoding="utf-8"?>
<a:theme xmlns:a="http://schemas.openxmlformats.org/drawingml/2006/main" name="Office Theme 2013 - 2022">
  <a:themeElements>
    <a:clrScheme name="NORD Brand Colors">
      <a:dk1>
        <a:srgbClr val="000000"/>
      </a:dk1>
      <a:lt1>
        <a:srgbClr val="FFFFFF"/>
      </a:lt1>
      <a:dk2>
        <a:srgbClr val="5B676A"/>
      </a:dk2>
      <a:lt2>
        <a:srgbClr val="E7E6E6"/>
      </a:lt2>
      <a:accent1>
        <a:srgbClr val="FC4C00"/>
      </a:accent1>
      <a:accent2>
        <a:srgbClr val="0092BC"/>
      </a:accent2>
      <a:accent3>
        <a:srgbClr val="FCA900"/>
      </a:accent3>
      <a:accent4>
        <a:srgbClr val="85CC98"/>
      </a:accent4>
      <a:accent5>
        <a:srgbClr val="00558C"/>
      </a:accent5>
      <a:accent6>
        <a:srgbClr val="811B87"/>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25684</TotalTime>
  <Words>3099</Words>
  <Application>Microsoft Office PowerPoint</Application>
  <PresentationFormat>Widescreen</PresentationFormat>
  <Paragraphs>361</Paragraphs>
  <Slides>31</Slides>
  <Notes>23</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31</vt:i4>
      </vt:variant>
    </vt:vector>
  </HeadingPairs>
  <TitlesOfParts>
    <vt:vector size="55" baseType="lpstr">
      <vt:lpstr>Arial</vt:lpstr>
      <vt:lpstr>Arial,Sans-Serif</vt:lpstr>
      <vt:lpstr>Calibri</vt:lpstr>
      <vt:lpstr>Calibri Light</vt:lpstr>
      <vt:lpstr>Courier New</vt:lpstr>
      <vt:lpstr>Figtree</vt:lpstr>
      <vt:lpstr>Figtree Light</vt:lpstr>
      <vt:lpstr>Franklin Gothic Demi Cond</vt:lpstr>
      <vt:lpstr>Lato</vt:lpstr>
      <vt:lpstr>Oswald</vt:lpstr>
      <vt:lpstr>Oswald Medium</vt:lpstr>
      <vt:lpstr>Proxima Nova</vt:lpstr>
      <vt:lpstr>System Font Regular</vt:lpstr>
      <vt:lpstr>Trade Gothic LT Std Bold Conden</vt:lpstr>
      <vt:lpstr>TradeGothic</vt:lpstr>
      <vt:lpstr>Wingdings</vt:lpstr>
      <vt:lpstr>Custom Design</vt:lpstr>
      <vt:lpstr>1_Custom Design</vt:lpstr>
      <vt:lpstr>1_Office Theme</vt:lpstr>
      <vt:lpstr>2_Custom Design</vt:lpstr>
      <vt:lpstr>3_Custom Design</vt:lpstr>
      <vt:lpstr>4_Office Theme</vt:lpstr>
      <vt:lpstr>Office Theme</vt:lpstr>
      <vt:lpstr>Office Theme 2013 - 2022</vt:lpstr>
      <vt:lpstr>PowerPoint Presentation</vt:lpstr>
      <vt:lpstr>PowerPoint Presentation</vt:lpstr>
      <vt:lpstr>PowerPoint Presentation</vt:lpstr>
      <vt:lpstr>NORD’s History</vt:lpstr>
      <vt:lpstr>Orphan Drug Act </vt:lpstr>
      <vt:lpstr>40 PLUS YEARS OF FIRSTS </vt:lpstr>
      <vt:lpstr>Unaddressed Needs in Rare Disease Care and Research</vt:lpstr>
      <vt:lpstr>PowerPoint Presentation</vt:lpstr>
      <vt:lpstr>PowerPoint Presentation</vt:lpstr>
      <vt:lpstr>PowerPoint Presentation</vt:lpstr>
      <vt:lpstr>NORD’s Role Today</vt:lpstr>
      <vt:lpstr>PowerPoint Presentation</vt:lpstr>
      <vt:lpstr>Historically, the system for rare disease care and research has been fragmented and inefficient. </vt:lpstr>
      <vt:lpstr>PowerPoint Presentation</vt:lpstr>
      <vt:lpstr>NORD’S “IAMRARE” REGISTRY PROGRAM</vt:lpstr>
      <vt:lpstr>Progress is accelerated by a collaborative approach</vt:lpstr>
      <vt:lpstr>NORD RD CoEs – 40 Centers, 60+ Institutions</vt:lpstr>
      <vt:lpstr>NORD RD CoEs – 40 Centers, 80+ Institutions</vt:lpstr>
      <vt:lpstr>Primary Goals of the NORD Centers of Excellence </vt:lpstr>
      <vt:lpstr>Working Groups</vt:lpstr>
      <vt:lpstr>Working Groups</vt:lpstr>
      <vt:lpstr>Accelerate Rare Disease Research: Universal Registry</vt:lpstr>
      <vt:lpstr>A Coordinated Network of Centers of Excellence</vt:lpstr>
      <vt:lpstr>Examples of Some Key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dc:title>
  <dc:creator>Lisa Sarfaty</dc:creator>
  <cp:lastModifiedBy>Edward Neilan</cp:lastModifiedBy>
  <cp:revision>220</cp:revision>
  <cp:lastPrinted>2025-10-10T10:00:22Z</cp:lastPrinted>
  <dcterms:created xsi:type="dcterms:W3CDTF">2022-01-18T18:08:38Z</dcterms:created>
  <dcterms:modified xsi:type="dcterms:W3CDTF">2025-10-10T11:36:32Z</dcterms:modified>
</cp:coreProperties>
</file>