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1" r:id="rId1"/>
    <p:sldMasterId id="2147483782" r:id="rId2"/>
    <p:sldMasterId id="2147483819" r:id="rId3"/>
    <p:sldMasterId id="2147484021" r:id="rId4"/>
  </p:sldMasterIdLst>
  <p:notesMasterIdLst>
    <p:notesMasterId r:id="rId11"/>
  </p:notesMasterIdLst>
  <p:handoutMasterIdLst>
    <p:handoutMasterId r:id="rId12"/>
  </p:handoutMasterIdLst>
  <p:sldIdLst>
    <p:sldId id="602" r:id="rId5"/>
    <p:sldId id="633" r:id="rId6"/>
    <p:sldId id="651" r:id="rId7"/>
    <p:sldId id="256" r:id="rId8"/>
    <p:sldId id="662" r:id="rId9"/>
    <p:sldId id="664" r:id="rId10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342900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685800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028700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371600" algn="l" rtl="0" eaLnBrk="0" fontAlgn="base" hangingPunct="0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1714500" algn="l" defTabSz="685800" rtl="0" eaLnBrk="1" latinLnBrk="0" hangingPunct="1"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057400" algn="l" defTabSz="685800" rtl="0" eaLnBrk="1" latinLnBrk="0" hangingPunct="1"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2400300" algn="l" defTabSz="685800" rtl="0" eaLnBrk="1" latinLnBrk="0" hangingPunct="1"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2743200" algn="l" defTabSz="685800" rtl="0" eaLnBrk="1" latinLnBrk="0" hangingPunct="1">
      <a:defRPr sz="18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9ADD029-EFCF-479A-A88A-4787C4BA240E}">
          <p14:sldIdLst>
            <p14:sldId id="602"/>
            <p14:sldId id="633"/>
            <p14:sldId id="651"/>
            <p14:sldId id="256"/>
            <p14:sldId id="662"/>
            <p14:sldId id="664"/>
          </p14:sldIdLst>
        </p14:section>
      </p14:sectionLst>
    </p:ext>
    <p:ext uri="{EFAFB233-063F-42B5-8137-9DF3F51BA10A}">
      <p15:sldGuideLst xmlns:p15="http://schemas.microsoft.com/office/powerpoint/2012/main">
        <p15:guide id="14" orient="horz" pos="4303" userDrawn="1">
          <p15:clr>
            <a:srgbClr val="A4A3A4"/>
          </p15:clr>
        </p15:guide>
        <p15:guide id="16" orient="horz" pos="459" userDrawn="1">
          <p15:clr>
            <a:srgbClr val="A4A3A4"/>
          </p15:clr>
        </p15:guide>
        <p15:guide id="18" pos="3402" userDrawn="1">
          <p15:clr>
            <a:srgbClr val="A4A3A4"/>
          </p15:clr>
        </p15:guide>
        <p15:guide id="19" pos="7366" userDrawn="1">
          <p15:clr>
            <a:srgbClr val="A4A3A4"/>
          </p15:clr>
        </p15:guide>
        <p15:guide id="20" orient="horz" pos="1620" userDrawn="1">
          <p15:clr>
            <a:srgbClr val="A4A3A4"/>
          </p15:clr>
        </p15:guide>
        <p15:guide id="21" orient="horz" pos="2686" userDrawn="1">
          <p15:clr>
            <a:srgbClr val="A4A3A4"/>
          </p15:clr>
        </p15:guide>
        <p15:guide id="23" pos="158" userDrawn="1">
          <p15:clr>
            <a:srgbClr val="A4A3A4"/>
          </p15:clr>
        </p15:guide>
        <p15:guide id="24" pos="5602" userDrawn="1">
          <p15:clr>
            <a:srgbClr val="A4A3A4"/>
          </p15:clr>
        </p15:guide>
        <p15:guide id="25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van Zwieten" initials="JvZ" lastIdx="27" clrIdx="0"/>
  <p:cmAuthor id="1" name="Nason Ma'ani Hessari" initials="NMH" lastIdx="17" clrIdx="1"/>
  <p:cmAuthor id="2" name="Tabasum Mughal" initials="TM" lastIdx="18" clrIdx="2"/>
  <p:cmAuthor id="3" name="Denys Wahl" initials="DW" lastIdx="150" clrIdx="3"/>
  <p:cmAuthor id="4" name="Cheryl Pavia" initials="CP" lastIdx="29" clrIdx="4"/>
  <p:cmAuthor id="5" name="Franck-Olivier Le Brun" initials="FLB" lastIdx="6" clrIdx="5"/>
  <p:cmAuthor id="6" name="Juliet Bell" initials="JB" lastIdx="15" clrIdx="6"/>
  <p:cmAuthor id="7" name="Ciara O'Donovan" initials="CO" lastIdx="47" clrIdx="7"/>
  <p:cmAuthor id="8" name="Elke Hunsche" initials="EH" lastIdx="7" clrIdx="8"/>
  <p:cmAuthor id="9" name="Dr Jonathan Viney" initials="JV" lastIdx="100" clrIdx="9"/>
  <p:cmAuthor id="10" name="Dan Bridges" initials="DB" lastIdx="1" clrIdx="10"/>
  <p:cmAuthor id="11" name="Michael Preiss" initials="MP" lastIdx="37" clrIdx="11"/>
  <p:cmAuthor id="12" name="Loic Perchenet" initials="LP" lastIdx="31" clrIdx="12"/>
  <p:cmAuthor id="13" name="Nazzareno Galié" initials="NG" lastIdx="4" clrIdx="13"/>
  <p:cmAuthor id="14" name="Bettina Seri, PhD" initials="BSP" lastIdx="4" clrIdx="14"/>
  <p:cmAuthor id="15" name="Jessica Sample" initials="JS" lastIdx="50" clrIdx="15"/>
  <p:cmAuthor id="16" name="Gabriela Lack" initials="GL" lastIdx="13" clrIdx="16"/>
  <p:cmAuthor id="17" name="Jean-Luc  Vachiery" initials="" lastIdx="27" clrIdx="17"/>
  <p:cmAuthor id="18" name="Michela Efficace" initials="ME" lastIdx="5" clrIdx="18"/>
  <p:cmAuthor id="19" name="Kelly Papadakis" initials="KP" lastIdx="4" clrIdx="19"/>
  <p:cmAuthor id="20" name="Savroop Bhamra" initials="SB" lastIdx="24" clrIdx="20"/>
  <p:cmAuthor id="21" name="Saima Khan" initials="SK" lastIdx="5" clrIdx="21"/>
  <p:cmAuthor id="22" name="Stephanie Carter" initials="SC" lastIdx="27" clrIdx="22"/>
  <p:cmAuthor id="23" name="Lindsay Uglow" initials="LU" lastIdx="3" clrIdx="23"/>
  <p:cmAuthor id="24" name="Czachorowski" initials="CC" lastIdx="7" clrIdx="24"/>
  <p:cmAuthor id="25" name="Mona Selej" initials="MS" lastIdx="2" clrIdx="25"/>
  <p:cmAuthor id="26" name="Raymond L. Benza" initials="" lastIdx="2" clrIdx="2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14785"/>
    <a:srgbClr val="FF0000"/>
    <a:srgbClr val="BFBFBF"/>
    <a:srgbClr val="2082C1"/>
    <a:srgbClr val="4472C4"/>
    <a:srgbClr val="7F7F7F"/>
    <a:srgbClr val="D60093"/>
    <a:srgbClr val="5F5F5F"/>
    <a:srgbClr val="47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23" autoAdjust="0"/>
    <p:restoredTop sz="86871" autoAdjust="0"/>
  </p:normalViewPr>
  <p:slideViewPr>
    <p:cSldViewPr showGuides="1">
      <p:cViewPr varScale="1">
        <p:scale>
          <a:sx n="79" d="100"/>
          <a:sy n="79" d="100"/>
        </p:scale>
        <p:origin x="1536" y="78"/>
      </p:cViewPr>
      <p:guideLst>
        <p:guide orient="horz" pos="4303"/>
        <p:guide orient="horz" pos="459"/>
        <p:guide pos="3402"/>
        <p:guide pos="7366"/>
        <p:guide orient="horz" pos="1620"/>
        <p:guide orient="horz" pos="2686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4296"/>
    </p:cViewPr>
  </p:outlin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3" d="100"/>
          <a:sy n="73" d="100"/>
        </p:scale>
        <p:origin x="-1068" y="-102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3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55" y="0"/>
            <a:ext cx="294613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8"/>
            <a:ext cx="2946135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55" y="9430308"/>
            <a:ext cx="2946135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12DB8B5-E6C9-4AB9-9605-9E23714DF38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31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3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55" y="0"/>
            <a:ext cx="294613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15946"/>
            <a:ext cx="5437188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8"/>
            <a:ext cx="2946135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55" y="9430308"/>
            <a:ext cx="2946135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A0557AD-6BA3-4C82-8D43-84C68D0BD5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21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1pPr>
    <a:lvl2pPr marL="3429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2pPr>
    <a:lvl3pPr marL="6858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3pPr>
    <a:lvl4pPr marL="10287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4pPr>
    <a:lvl5pPr marL="13716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5pPr>
    <a:lvl6pPr marL="17145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C1C92AB0-92AA-5509-3C82-BA7141829F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C548C5DE-C396-E0B4-61CB-EEC689AB8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0495865C-55FC-D14E-225E-C722794335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 defTabSz="852488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 defTabSz="852488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 defTabSz="852488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 defTabSz="852488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B4E2DA9E-F314-45F2-99F3-D78C53B0B3B7}" type="slidenum">
              <a:rPr lang="en-US" altLang="ja-JP">
                <a:latin typeface="Calibri" panose="020F0502020204030204" pitchFamily="34" charset="0"/>
              </a:rPr>
              <a:pPr/>
              <a:t>3</a:t>
            </a:fld>
            <a:endParaRPr lang="en-US" altLang="ja-JP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128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126581"/>
            <a:ext cx="9144000" cy="1914525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4879182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68580" tIns="34290" rIns="68580" bIns="3429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3223"/>
            <a:ext cx="7772400" cy="1102519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510"/>
            <a:ext cx="7838440" cy="910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128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126581"/>
            <a:ext cx="9144000" cy="1914525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4879182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3223"/>
            <a:ext cx="7772400" cy="1102519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510"/>
            <a:ext cx="7838440" cy="910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rgbClr val="000000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484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5227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3690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7832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9596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638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93071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027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4900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4296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2400" smtClean="0">
                <a:solidFill>
                  <a:srgbClr val="5F5F5F"/>
                </a:solidFill>
                <a:latin typeface="Calibri"/>
              </a:rPr>
              <a:pPr/>
              <a:t>10/8/2025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sz="2400">
              <a:solidFill>
                <a:srgbClr val="5F5F5F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</p:spPr>
        <p:txBody>
          <a:bodyPr/>
          <a:lstStyle/>
          <a:p>
            <a:fld id="{141945D8-3F61-4F85-8283-2597F7F35B98}" type="slidenum">
              <a:rPr lang="en-GB" sz="2400" smtClean="0">
                <a:solidFill>
                  <a:srgbClr val="5F5F5F"/>
                </a:solidFill>
                <a:latin typeface="Calibri"/>
              </a:rPr>
              <a:pPr/>
              <a:t>‹#›</a:t>
            </a:fld>
            <a:endParaRPr lang="en-GB" sz="2400">
              <a:solidFill>
                <a:srgbClr val="5F5F5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83414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413029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128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126581"/>
            <a:ext cx="9144000" cy="1914525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4879182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3223"/>
            <a:ext cx="7772400" cy="1102519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18510"/>
            <a:ext cx="7838440" cy="910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2500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97432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0244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71376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51251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707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79635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50116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95554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08909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4325" y="4454843"/>
            <a:ext cx="2133600" cy="273844"/>
          </a:xfrm>
          <a:prstGeom prst="rect">
            <a:avLst/>
          </a:prstGeom>
        </p:spPr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7605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31294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124364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206643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385340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232848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81056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53589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1602902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319130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93234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148146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372710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353226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249855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  <p:extLst>
      <p:ext uri="{BB962C8B-B14F-4D97-AF65-F5344CB8AC3E}">
        <p14:creationId xmlns:p14="http://schemas.microsoft.com/office/powerpoint/2010/main" val="85895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2B1A-6E2D-4E4B-8203-BF9265E368C5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8110-2351-4F8A-A5D6-C1E2E44A11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983359-D354-4CF5-B025-6B6664C55993}"/>
              </a:ext>
            </a:extLst>
          </p:cNvPr>
          <p:cNvSpPr/>
          <p:nvPr userDrawn="1"/>
        </p:nvSpPr>
        <p:spPr>
          <a:xfrm>
            <a:off x="0" y="0"/>
            <a:ext cx="9144000" cy="3128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BE17BF-9980-4963-ADE2-E06EDFC4EDED}"/>
              </a:ext>
            </a:extLst>
          </p:cNvPr>
          <p:cNvSpPr/>
          <p:nvPr userDrawn="1"/>
        </p:nvSpPr>
        <p:spPr>
          <a:xfrm>
            <a:off x="0" y="3126581"/>
            <a:ext cx="9144000" cy="1914525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D6EE07B-F2EB-4D97-8A65-8F89D42DD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879182"/>
            <a:ext cx="9144000" cy="27384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34408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559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195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682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GB"/>
              <a:t>&lt;footer&gt;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fld id="{141945D8-3F61-4F85-8283-2597F7F35B98}" type="slidenum">
              <a:rPr lang="en-GB" smtClean="0"/>
              <a:pPr eaLnBrk="1" hangingPunct="1">
                <a:lnSpc>
                  <a:spcPct val="80000"/>
                </a:lnSpc>
              </a:pPr>
              <a:t>‹#›</a:t>
            </a:fld>
            <a:br>
              <a:rPr lang="en-GB"/>
            </a:br>
            <a:r>
              <a:rPr lang="en-GB"/>
              <a:t>&lt;Reference&gt;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1674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59599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420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612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44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2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833-3D33-4409-9B96-4E703614A386}" type="datetimeFigureOut">
              <a:rPr lang="en-US" sz="1800" smtClean="0">
                <a:solidFill>
                  <a:srgbClr val="5F5F5F"/>
                </a:solidFill>
              </a:rPr>
              <a:pPr/>
              <a:t>10/8/2025</a:t>
            </a:fld>
            <a:endParaRPr lang="en-GB" sz="1800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0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273" y="4889659"/>
            <a:ext cx="4539727" cy="282151"/>
          </a:xfrm>
        </p:spPr>
        <p:txBody>
          <a:bodyPr lIns="0" tIns="0" rIns="0" bIns="27000" anchor="b" anchorCtr="0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26006" y="4889659"/>
            <a:ext cx="4483032" cy="282151"/>
          </a:xfrm>
        </p:spPr>
        <p:txBody>
          <a:bodyPr lIns="0" tIns="0" rIns="0" bIns="27000" anchor="b" anchorCtr="0">
            <a:no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marL="270000" indent="0">
              <a:buNone/>
              <a:defRPr sz="800"/>
            </a:lvl2pPr>
            <a:lvl3pPr marL="539625" indent="0">
              <a:buNone/>
              <a:defRPr sz="800"/>
            </a:lvl3pPr>
            <a:lvl4pPr marL="810000" indent="0">
              <a:buNone/>
              <a:defRPr sz="800"/>
            </a:lvl4pPr>
            <a:lvl5pPr marL="1080000" indent="0">
              <a:buNone/>
              <a:defRPr sz="800"/>
            </a:lvl5pPr>
          </a:lstStyle>
          <a:p>
            <a:pPr lvl="0"/>
            <a:r>
              <a:rPr lang="en-US" dirty="0"/>
              <a:t>Click to edit references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14325" y="445484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CFF3833-3D33-4409-9B96-4E703614A386}" type="datetimeFigureOut">
              <a:rPr lang="en-US" smtClean="0"/>
              <a:pPr/>
              <a:t>10/8/2025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5D8-3F61-4F85-8283-2597F7F35B9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26" Type="http://schemas.openxmlformats.org/officeDocument/2006/relationships/slideLayout" Target="../slideLayouts/slideLayout49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5" Type="http://schemas.openxmlformats.org/officeDocument/2006/relationships/slideLayout" Target="../slideLayouts/slideLayout48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Relationship Id="rId27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B0F0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74420"/>
            <a:ext cx="9144000" cy="273844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"/>
            <a:ext cx="9144000" cy="90725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94160"/>
            <a:ext cx="9144000" cy="80963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/>
            <a:endParaRPr lang="en-US" sz="18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050"/>
            <a:ext cx="82296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" y="4889660"/>
            <a:ext cx="2895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b" anchorCtr="0" compatLnSpc="1">
            <a:prstTxWarp prst="textNoShape">
              <a:avLst/>
            </a:prstTxWarp>
          </a:bodyPr>
          <a:lstStyle>
            <a:lvl1pPr algn="ctr">
              <a:defRPr kumimoji="0" lang="en-GB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algn="l" eaLnBrk="1" hangingPunct="1">
              <a:lnSpc>
                <a:spcPct val="80000"/>
              </a:lnSpc>
            </a:pPr>
            <a:r>
              <a:rPr lang="en-GB" dirty="0"/>
              <a:t>&lt;footer&gt;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6550" y="4889660"/>
            <a:ext cx="2133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b" anchorCtr="0" compatLnSpc="1">
            <a:prstTxWarp prst="textNoShape">
              <a:avLst/>
            </a:prstTxWarp>
          </a:bodyPr>
          <a:lstStyle>
            <a:lvl1pPr algn="r">
              <a:defRPr kumimoji="0" lang="en-GB" sz="800" b="1" i="0" u="none" strike="noStrike" kern="1200" cap="none" spc="0" normalizeH="0" baseline="0" noProof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eaLnBrk="1" hangingPunct="1">
              <a:lnSpc>
                <a:spcPct val="80000"/>
              </a:lnSpc>
            </a:pPr>
            <a:fld id="{141945D8-3F61-4F85-8283-2597F7F35B98}" type="slidenum">
              <a:rPr lang="en-GB" smtClean="0"/>
              <a:pPr eaLnBrk="1" hangingPunct="1">
                <a:lnSpc>
                  <a:spcPct val="80000"/>
                </a:lnSpc>
              </a:pPr>
              <a:t>‹#›</a:t>
            </a:fld>
            <a:br>
              <a:rPr lang="en-GB" dirty="0"/>
            </a:br>
            <a:r>
              <a:rPr lang="en-GB" dirty="0"/>
              <a:t>&lt;Reference&gt;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  <p:txStyles>
    <p:titleStyle>
      <a:lvl1pPr algn="l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Wingdings" pitchFamily="2" charset="2"/>
        <a:buChar char="§"/>
        <a:defRPr lang="en-US" sz="21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Arial" pitchFamily="34" charset="0"/>
        <a:buChar char="–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9F9F9F"/>
        </a:buClr>
        <a:buFont typeface="Wingdings" pitchFamily="2" charset="2"/>
        <a:buChar char="§"/>
        <a:defRPr lang="en-US" sz="15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Wingdings" pitchFamily="2" charset="2"/>
        <a:buChar char="§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35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Courier New" pitchFamily="49" charset="0"/>
        <a:buChar char="o"/>
        <a:tabLst/>
        <a:defRPr lang="en-GB" sz="1100" i="1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B0F0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74419"/>
            <a:ext cx="9144000" cy="273844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"/>
            <a:ext cx="9144000" cy="90725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94160"/>
            <a:ext cx="9144000" cy="80963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0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02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l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Wingdings" pitchFamily="2" charset="2"/>
        <a:buChar char="§"/>
        <a:defRPr lang="en-US" sz="2100" kern="120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4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Arial" pitchFamily="34" charset="0"/>
        <a:buChar char="–"/>
        <a:defRPr lang="en-US" sz="1800" kern="120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809625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9F9F9F"/>
        </a:buClr>
        <a:buFont typeface="Wingdings" pitchFamily="2" charset="2"/>
        <a:buChar char="§"/>
        <a:defRPr lang="en-US" sz="1500" kern="120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108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Wingdings" pitchFamily="2" charset="2"/>
        <a:buChar char="§"/>
        <a:defRPr lang="en-US" sz="12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135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Courier New" pitchFamily="49" charset="0"/>
        <a:buChar char="o"/>
        <a:tabLst/>
        <a:defRPr lang="en-GB" sz="1050" i="1" kern="1200" dirty="0" smtClean="0">
          <a:solidFill>
            <a:srgbClr val="000000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B0F0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74419"/>
            <a:ext cx="9144000" cy="273844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"/>
            <a:ext cx="9144000" cy="90725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94160"/>
            <a:ext cx="9144000" cy="80963"/>
          </a:xfrm>
          <a:prstGeom prst="rect">
            <a:avLst/>
          </a:prstGeom>
          <a:solidFill>
            <a:srgbClr val="C8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0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" y="4889659"/>
            <a:ext cx="2895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lang="en-GB" sz="825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algn="l" eaLnBrk="1" hangingPunct="1">
              <a:lnSpc>
                <a:spcPct val="80000"/>
              </a:lnSpc>
            </a:pPr>
            <a:r>
              <a:t>&lt;footer&gt;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86550" y="4889659"/>
            <a:ext cx="2133600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lang="en-GB" sz="825" b="1" i="0" u="none" strike="noStrike" kern="1200" cap="none" spc="0" normalizeH="0" baseline="0" noProof="0" smtClean="0">
                <a:ln>
                  <a:noFill/>
                </a:ln>
                <a:solidFill>
                  <a:srgbClr val="004785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 eaLnBrk="1" hangingPunct="1">
              <a:lnSpc>
                <a:spcPct val="80000"/>
              </a:lnSpc>
            </a:pPr>
            <a:fld id="{141945D8-3F61-4F85-8283-2597F7F35B98}" type="slidenum">
              <a:rPr/>
              <a:pPr eaLnBrk="1" hangingPunct="1">
                <a:lnSpc>
                  <a:spcPct val="80000"/>
                </a:lnSpc>
              </a:pPr>
              <a:t>‹#›</a:t>
            </a:fld>
            <a:br>
              <a:rPr dirty="0"/>
            </a:br>
            <a:r>
              <a:rPr dirty="0"/>
              <a:t>&lt;Reference&gt;</a:t>
            </a:r>
          </a:p>
        </p:txBody>
      </p:sp>
    </p:spTree>
    <p:extLst>
      <p:ext uri="{BB962C8B-B14F-4D97-AF65-F5344CB8AC3E}">
        <p14:creationId xmlns:p14="http://schemas.microsoft.com/office/powerpoint/2010/main" val="206263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93" r:id="rId12"/>
    <p:sldLayoutId id="2147483894" r:id="rId13"/>
    <p:sldLayoutId id="2147483844" r:id="rId14"/>
    <p:sldLayoutId id="2147483845" r:id="rId15"/>
    <p:sldLayoutId id="2147483846" r:id="rId16"/>
    <p:sldLayoutId id="2147483847" r:id="rId17"/>
    <p:sldLayoutId id="2147483849" r:id="rId18"/>
    <p:sldLayoutId id="2147483850" r:id="rId19"/>
    <p:sldLayoutId id="2147483851" r:id="rId20"/>
    <p:sldLayoutId id="2147483852" r:id="rId21"/>
    <p:sldLayoutId id="2147483853" r:id="rId22"/>
    <p:sldLayoutId id="2147483854" r:id="rId23"/>
    <p:sldLayoutId id="2147483855" r:id="rId24"/>
    <p:sldLayoutId id="2147483856" r:id="rId25"/>
    <p:sldLayoutId id="2147483857" r:id="rId26"/>
  </p:sldLayoutIdLst>
  <p:txStyles>
    <p:titleStyle>
      <a:lvl1pPr algn="l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Wingdings" pitchFamily="2" charset="2"/>
        <a:buChar char="§"/>
        <a:defRPr lang="en-US" sz="21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chemeClr val="accent2"/>
        </a:buClr>
        <a:buFont typeface="Arial" pitchFamily="34" charset="0"/>
        <a:buChar char="–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9F9F9F"/>
        </a:buClr>
        <a:buFont typeface="Wingdings" pitchFamily="2" charset="2"/>
        <a:buChar char="§"/>
        <a:defRPr lang="en-US" sz="15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08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Wingdings" pitchFamily="2" charset="2"/>
        <a:buChar char="§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350000" indent="-270000" algn="l" defTabSz="685800" rtl="0" eaLnBrk="1" fontAlgn="base" latinLnBrk="0" hangingPunct="1">
        <a:spcBef>
          <a:spcPts val="375"/>
        </a:spcBef>
        <a:spcAft>
          <a:spcPts val="375"/>
        </a:spcAft>
        <a:buClr>
          <a:srgbClr val="7F7F7F"/>
        </a:buClr>
        <a:buFont typeface="Courier New" pitchFamily="49" charset="0"/>
        <a:buChar char="o"/>
        <a:tabLst/>
        <a:defRPr lang="en-GB" sz="1050" i="1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hangingPunct="1">
              <a:lnSpc>
                <a:spcPct val="80000"/>
              </a:lnSpc>
            </a:pPr>
            <a:r>
              <a:rPr lang="en-GB"/>
              <a:t>&lt;footer&gt;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>
              <a:lnSpc>
                <a:spcPct val="80000"/>
              </a:lnSpc>
            </a:pPr>
            <a:fld id="{141945D8-3F61-4F85-8283-2597F7F35B98}" type="slidenum">
              <a:rPr lang="en-GB" smtClean="0"/>
              <a:pPr eaLnBrk="1" hangingPunct="1">
                <a:lnSpc>
                  <a:spcPct val="80000"/>
                </a:lnSpc>
              </a:pPr>
              <a:t>‹#›</a:t>
            </a:fld>
            <a:br>
              <a:rPr lang="en-GB"/>
            </a:br>
            <a:r>
              <a:rPr lang="en-GB"/>
              <a:t>&lt;Reference&gt;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24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rldefense.proofpoint.com/v2/url?u=https-3A__jamanetwork.com_journals_jamanetworkopen_fullarticle_10.1001_jamanetworkopen.2019.21306-3FguestAccessKey-3D42e2121a-2D9f6c-2D4ad4-2D8f79-2D448ea400e750-26utm-5Fsource-3Djps-26utm-5Fmedium-3Demail-26utm-5Fcampaign-3Dauthor-5Falert-2Djamanetwork-26utm-5Fcontent-3Dauthor-2Dauthor-5Fengagement-26utm-5Fterm-3D1m&amp;d=DwMGAg&amp;c=WO-RGvefibhHBZq3fL85hQ&amp;r=gzG0XFogryB19iTYLExl76mluHkhixDISLIsqeKuy0M&amp;m=D_oVnBTY8VUshurQlyHDOSiF-0_OA7v6oEBsg8YijU8&amp;s=BBUZ8LWX9bvDp_VQ6ntX1atkp2Auug1ULjq233L2Q4M&amp;e=" TargetMode="External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FAA217E3-0576-E2C8-7EB7-1154EACBA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819" y="519113"/>
            <a:ext cx="5915025" cy="9941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7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Utilizing multiple outcomes from comparative studies for assessing totality of evidence on treatment efficacy/safety</a:t>
            </a: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8D2C01ED-C5E9-BAAD-3279-284EFBF2F3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18859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2288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25717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29146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8C109189-C6F8-4648-95BC-B52EBDE15F86}" type="slidenum">
              <a:rPr lang="en-US" altLang="ja-JP">
                <a:solidFill>
                  <a:srgbClr val="898989"/>
                </a:solidFill>
                <a:latin typeface="Arial" panose="020B0604020202020204" pitchFamily="34" charset="0"/>
              </a:rPr>
              <a:pPr/>
              <a:t>1</a:t>
            </a:fld>
            <a:endParaRPr lang="en-US" altLang="ja-JP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116C87-F88D-59F8-3B74-00BFE8FE1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75705"/>
            <a:ext cx="7886700" cy="2457017"/>
          </a:xfrm>
        </p:spPr>
        <p:txBody>
          <a:bodyPr/>
          <a:lstStyle/>
          <a:p>
            <a:r>
              <a:rPr lang="en-US" dirty="0"/>
              <a:t>                                          Lee-Jen Wei</a:t>
            </a:r>
          </a:p>
          <a:p>
            <a:r>
              <a:rPr lang="en-US" dirty="0"/>
              <a:t>                                     Harvard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92AA053-BD78-CBAD-CA7F-80260A4B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Example: Clinical studies for treating DMD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7460FE90-9F3C-377E-B592-672A202824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>
              <a:defRPr/>
            </a:pPr>
            <a:r>
              <a:rPr lang="en-US" dirty="0"/>
              <a:t>Duchenne muscular dystrophy (DMD) is a genetic disorder characterized by progressive muscle degeneration and weakness.</a:t>
            </a:r>
          </a:p>
          <a:p>
            <a:pPr marL="68580" indent="-68580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Two independent comparative studies were conducted.</a:t>
            </a:r>
          </a:p>
          <a:p>
            <a:pPr marL="68580" indent="-68580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Primary endpoint is the change in 6-minute walking distance (6MWD) from baseline to week 48.</a:t>
            </a:r>
          </a:p>
          <a:p>
            <a:pPr marL="68580" indent="-68580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Secondary endpoints are changes in “10-meter walk/run,”  “4-stair climb” and “4-stair descend” times.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88A85CF-605C-B1E3-4B84-103A6D5A5B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18859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2288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25717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29146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D07DC26A-6484-4548-B057-474A6B91399C}" type="slidenum">
              <a:rPr lang="en-US" altLang="ja-JP">
                <a:solidFill>
                  <a:srgbClr val="898989"/>
                </a:solidFill>
                <a:latin typeface="Arial" panose="020B0604020202020204" pitchFamily="34" charset="0"/>
              </a:rPr>
              <a:pPr/>
              <a:t>2</a:t>
            </a:fld>
            <a:endParaRPr lang="en-US" altLang="ja-JP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3EABF-64CC-E434-3CF6-1290B731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 to analyze data from multiple outcomes conventionally?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E9901DFE-AC53-3C64-50C4-AA39942E37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each endpoint, use a single statistic such as the average difference between two arms to estimate the treatment effect.</a:t>
            </a:r>
          </a:p>
          <a:p>
            <a:pPr eaLnBrk="1" hangingPunct="1"/>
            <a:r>
              <a:rPr lang="en-US" altLang="en-US"/>
              <a:t>Obtain p-value and confidence interval.</a:t>
            </a:r>
          </a:p>
          <a:p>
            <a:pPr eaLnBrk="1" hangingPunct="1"/>
            <a:r>
              <a:rPr lang="en-US" altLang="en-US"/>
              <a:t>Apply a multi-stage testing procedure to claim statistical significance for the secondary endpoint.  </a:t>
            </a: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04822C32-E381-0628-198B-0AFB5064D7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18859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2288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25717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29146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D337C573-64A6-4DB9-97CF-823A69ADB3B6}" type="slidenum">
              <a:rPr lang="en-US" altLang="ja-JP">
                <a:solidFill>
                  <a:srgbClr val="0D0D0D"/>
                </a:solidFill>
                <a:latin typeface="Tw Cen MT Condensed" panose="020B0606020104020203" pitchFamily="34" charset="0"/>
              </a:rPr>
              <a:pPr/>
              <a:t>3</a:t>
            </a:fld>
            <a:endParaRPr lang="en-US" altLang="ja-JP">
              <a:solidFill>
                <a:srgbClr val="0D0D0D"/>
              </a:solidFill>
              <a:latin typeface="Tw Cen MT Condensed" panose="020B06060201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3">
            <a:extLst>
              <a:ext uri="{FF2B5EF4-FFF2-40B4-BE49-F238E27FC236}">
                <a16:creationId xmlns:a16="http://schemas.microsoft.com/office/drawing/2014/main" id="{61271F96-974D-3D75-D311-7B1107538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8381" y="1047750"/>
          <a:ext cx="4567238" cy="3046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119564" imgH="5416667" progId="Word.Document.12">
                  <p:embed/>
                </p:oleObj>
              </mc:Choice>
              <mc:Fallback>
                <p:oleObj name="Document" r:id="rId2" imgW="8119564" imgH="5416667" progId="Word.Document.12">
                  <p:embed/>
                  <p:pic>
                    <p:nvPicPr>
                      <p:cNvPr id="14338" name="Object 3">
                        <a:extLst>
                          <a:ext uri="{FF2B5EF4-FFF2-40B4-BE49-F238E27FC236}">
                            <a16:creationId xmlns:a16="http://schemas.microsoft.com/office/drawing/2014/main" id="{61271F96-974D-3D75-D311-7B1107538F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381" y="1047750"/>
                        <a:ext cx="4567238" cy="3046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>
            <a:extLst>
              <a:ext uri="{FF2B5EF4-FFF2-40B4-BE49-F238E27FC236}">
                <a16:creationId xmlns:a16="http://schemas.microsoft.com/office/drawing/2014/main" id="{6F2D2042-7CB1-FBEB-B38E-B978548640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7838" y="713185"/>
          <a:ext cx="5649516" cy="3715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10043329" imgH="6605038" progId="Word.Document.12">
                  <p:embed/>
                </p:oleObj>
              </mc:Choice>
              <mc:Fallback>
                <p:oleObj name="Document" r:id="rId4" imgW="10043329" imgH="6605038" progId="Word.Document.12">
                  <p:embed/>
                  <p:pic>
                    <p:nvPicPr>
                      <p:cNvPr id="14339" name="Object 4">
                        <a:extLst>
                          <a:ext uri="{FF2B5EF4-FFF2-40B4-BE49-F238E27FC236}">
                            <a16:creationId xmlns:a16="http://schemas.microsoft.com/office/drawing/2014/main" id="{6F2D2042-7CB1-FBEB-B38E-B978548640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8" y="713185"/>
                        <a:ext cx="5649516" cy="3715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>
            <a:extLst>
              <a:ext uri="{FF2B5EF4-FFF2-40B4-BE49-F238E27FC236}">
                <a16:creationId xmlns:a16="http://schemas.microsoft.com/office/drawing/2014/main" id="{EE9B31EB-89AB-9BB7-D602-A6D044BE53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18859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2288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25717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29146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06FF5381-B9B4-4ABD-B873-9601272C9E6F}" type="slidenum">
              <a:rPr lang="en-US" altLang="ja-JP">
                <a:solidFill>
                  <a:srgbClr val="0D0D0D"/>
                </a:solidFill>
                <a:latin typeface="Tw Cen MT Condensed" panose="020B0606020104020203" pitchFamily="34" charset="0"/>
              </a:rPr>
              <a:pPr/>
              <a:t>5</a:t>
            </a:fld>
            <a:endParaRPr lang="en-US" altLang="ja-JP">
              <a:solidFill>
                <a:srgbClr val="0D0D0D"/>
              </a:solidFill>
              <a:latin typeface="Tw Cen MT Condensed" panose="020B0606020104020203" pitchFamily="34" charset="0"/>
            </a:endParaRP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9D41F1F4-ACE3-DD96-E242-97514F8D4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785813"/>
            <a:ext cx="6858000" cy="357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>
            <a:extLst>
              <a:ext uri="{FF2B5EF4-FFF2-40B4-BE49-F238E27FC236}">
                <a16:creationId xmlns:a16="http://schemas.microsoft.com/office/drawing/2014/main" id="{4E5F59E4-0B29-525A-F117-5A2FA36F4F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18859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2288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25717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29146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787E41C8-C22A-4F4D-BE62-5A194B4054BA}" type="slidenum">
              <a:rPr lang="en-US" altLang="ja-JP">
                <a:solidFill>
                  <a:srgbClr val="0D0D0D"/>
                </a:solidFill>
                <a:latin typeface="Tw Cen MT Condensed" panose="020B0606020104020203" pitchFamily="34" charset="0"/>
              </a:rPr>
              <a:pPr/>
              <a:t>6</a:t>
            </a:fld>
            <a:endParaRPr lang="en-US" altLang="ja-JP">
              <a:solidFill>
                <a:srgbClr val="0D0D0D"/>
              </a:solidFill>
              <a:latin typeface="Tw Cen MT Condensed" panose="020B0606020104020203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4720FE1-8D0A-5799-EE68-FD0C4D8DA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1943100"/>
            <a:ext cx="3429000" cy="1773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altLang="en-US" sz="1350" u="sng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JAMA OPEN</a:t>
            </a:r>
          </a:p>
          <a:p>
            <a:pPr>
              <a:lnSpc>
                <a:spcPct val="200000"/>
              </a:lnSpc>
              <a:spcAft>
                <a:spcPts val="600"/>
              </a:spcAft>
            </a:pPr>
            <a:r>
              <a:rPr lang="en-US" altLang="en-US" sz="1350" u="sng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Assessment of Treatment Effect With Multiple Outcomes in 2 Clinical Trials of Patients With Duchenne Muscular Dystrophy</a:t>
            </a:r>
            <a:endParaRPr lang="en-US" altLang="en-US" sz="135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25366"/>
      </p:ext>
    </p:extLst>
  </p:cSld>
  <p:clrMapOvr>
    <a:masterClrMapping/>
  </p:clrMapOvr>
</p:sld>
</file>

<file path=ppt/theme/theme1.xml><?xml version="1.0" encoding="utf-8"?>
<a:theme xmlns:a="http://schemas.openxmlformats.org/drawingml/2006/main" name="Scientific-templateA1a_03Aug10 PPT2007">
  <a:themeElements>
    <a:clrScheme name="Custom 3">
      <a:dk1>
        <a:srgbClr val="5F5F5F"/>
      </a:dk1>
      <a:lt1>
        <a:srgbClr val="FFFFFF"/>
      </a:lt1>
      <a:dk2>
        <a:srgbClr val="014785"/>
      </a:dk2>
      <a:lt2>
        <a:srgbClr val="2082C1"/>
      </a:lt2>
      <a:accent1>
        <a:srgbClr val="014785"/>
      </a:accent1>
      <a:accent2>
        <a:srgbClr val="7E81BE"/>
      </a:accent2>
      <a:accent3>
        <a:srgbClr val="F07E4A"/>
      </a:accent3>
      <a:accent4>
        <a:srgbClr val="9EBB3B"/>
      </a:accent4>
      <a:accent5>
        <a:srgbClr val="8B436B"/>
      </a:accent5>
      <a:accent6>
        <a:srgbClr val="37B6E9"/>
      </a:accent6>
      <a:hlink>
        <a:srgbClr val="5A5A5C"/>
      </a:hlink>
      <a:folHlink>
        <a:srgbClr val="21AB4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cientific-templateA1a_03Aug10 PPT2007">
  <a:themeElements>
    <a:clrScheme name="Custom 3">
      <a:dk1>
        <a:srgbClr val="5F5F5F"/>
      </a:dk1>
      <a:lt1>
        <a:srgbClr val="FFFFFF"/>
      </a:lt1>
      <a:dk2>
        <a:srgbClr val="014785"/>
      </a:dk2>
      <a:lt2>
        <a:srgbClr val="2082C1"/>
      </a:lt2>
      <a:accent1>
        <a:srgbClr val="014785"/>
      </a:accent1>
      <a:accent2>
        <a:srgbClr val="7E81BE"/>
      </a:accent2>
      <a:accent3>
        <a:srgbClr val="F07E4A"/>
      </a:accent3>
      <a:accent4>
        <a:srgbClr val="9EBB3B"/>
      </a:accent4>
      <a:accent5>
        <a:srgbClr val="8B436B"/>
      </a:accent5>
      <a:accent6>
        <a:srgbClr val="37B6E9"/>
      </a:accent6>
      <a:hlink>
        <a:srgbClr val="5A5A5C"/>
      </a:hlink>
      <a:folHlink>
        <a:srgbClr val="21AB4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cientific-templateA1a_03Aug10 PPT2007">
  <a:themeElements>
    <a:clrScheme name="Custom 3">
      <a:dk1>
        <a:srgbClr val="5F5F5F"/>
      </a:dk1>
      <a:lt1>
        <a:srgbClr val="FFFFFF"/>
      </a:lt1>
      <a:dk2>
        <a:srgbClr val="014785"/>
      </a:dk2>
      <a:lt2>
        <a:srgbClr val="2082C1"/>
      </a:lt2>
      <a:accent1>
        <a:srgbClr val="014785"/>
      </a:accent1>
      <a:accent2>
        <a:srgbClr val="7E81BE"/>
      </a:accent2>
      <a:accent3>
        <a:srgbClr val="F07E4A"/>
      </a:accent3>
      <a:accent4>
        <a:srgbClr val="9EBB3B"/>
      </a:accent4>
      <a:accent5>
        <a:srgbClr val="8B436B"/>
      </a:accent5>
      <a:accent6>
        <a:srgbClr val="37B6E9"/>
      </a:accent6>
      <a:hlink>
        <a:srgbClr val="5A5A5C"/>
      </a:hlink>
      <a:folHlink>
        <a:srgbClr val="21AB4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itentan 2007_26Aug10.potx [Read-Only]" id="{01B1157F-DE6C-4042-ABCB-323BBBB23783}" vid="{5E889A80-48C0-4995-A912-FA3F27F3C73D}"/>
    </a:ext>
  </a:extLst>
</a:theme>
</file>

<file path=ppt/theme/theme4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29715</TotalTime>
  <Words>170</Words>
  <Application>Microsoft Office PowerPoint</Application>
  <PresentationFormat>On-screen Show (16:9)</PresentationFormat>
  <Paragraphs>20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MS PGothic</vt:lpstr>
      <vt:lpstr>Arial</vt:lpstr>
      <vt:lpstr>Calibri</vt:lpstr>
      <vt:lpstr>Calibri Light</vt:lpstr>
      <vt:lpstr>Courier New</vt:lpstr>
      <vt:lpstr>Tw Cen MT Condensed</vt:lpstr>
      <vt:lpstr>Wingdings</vt:lpstr>
      <vt:lpstr>Scientific-templateA1a_03Aug10 PPT2007</vt:lpstr>
      <vt:lpstr>1_Scientific-templateA1a_03Aug10 PPT2007</vt:lpstr>
      <vt:lpstr>2_Scientific-templateA1a_03Aug10 PPT2007</vt:lpstr>
      <vt:lpstr>Office Theme</vt:lpstr>
      <vt:lpstr>Document</vt:lpstr>
      <vt:lpstr>Utilizing multiple outcomes from comparative studies for assessing totality of evidence on treatment efficacy/safety</vt:lpstr>
      <vt:lpstr>Example: Clinical studies for treating DMD</vt:lpstr>
      <vt:lpstr>How to analyze data from multiple outcomes conventionally?</vt:lpstr>
      <vt:lpstr>PowerPoint Presentation</vt:lpstr>
      <vt:lpstr>PowerPoint Presentation</vt:lpstr>
      <vt:lpstr>PowerPoint Presentation</vt:lpstr>
    </vt:vector>
  </TitlesOfParts>
  <Company>Adelphi Group of Companies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40pt,  bold, Calibri</dc:title>
  <dc:creator>Emily Caulfield</dc:creator>
  <cp:lastModifiedBy>Wei, L. J.</cp:lastModifiedBy>
  <cp:revision>1078</cp:revision>
  <cp:lastPrinted>2014-07-25T12:47:59Z</cp:lastPrinted>
  <dcterms:created xsi:type="dcterms:W3CDTF">2010-08-24T08:42:24Z</dcterms:created>
  <dcterms:modified xsi:type="dcterms:W3CDTF">2025-10-08T19:12:04Z</dcterms:modified>
</cp:coreProperties>
</file>