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88" r:id="rId3"/>
    <p:sldId id="257" r:id="rId4"/>
    <p:sldId id="258" r:id="rId5"/>
    <p:sldId id="259" r:id="rId6"/>
    <p:sldId id="264" r:id="rId7"/>
    <p:sldId id="260" r:id="rId8"/>
    <p:sldId id="440" r:id="rId9"/>
    <p:sldId id="485" r:id="rId10"/>
    <p:sldId id="473" r:id="rId11"/>
    <p:sldId id="482" r:id="rId12"/>
    <p:sldId id="484" r:id="rId13"/>
    <p:sldId id="279" r:id="rId14"/>
    <p:sldId id="483" r:id="rId15"/>
    <p:sldId id="4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699DE3-A9BF-4EE3-A1CB-19804B78194B}" v="15" dt="2025-10-01T20:32:01.0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1" autoAdjust="0"/>
    <p:restoredTop sz="94660"/>
  </p:normalViewPr>
  <p:slideViewPr>
    <p:cSldViewPr snapToGrid="0">
      <p:cViewPr varScale="1">
        <p:scale>
          <a:sx n="95" d="100"/>
          <a:sy n="95" d="100"/>
        </p:scale>
        <p:origin x="13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uguang Huang" userId="b1868a84-16dd-45da-90b9-b6f37170b6ee" providerId="ADAL" clId="{4AC33300-F041-42C8-903D-62C997360611}"/>
    <pc:docChg chg="custSel addSld modSld">
      <pc:chgData name="Shuguang Huang" userId="b1868a84-16dd-45da-90b9-b6f37170b6ee" providerId="ADAL" clId="{4AC33300-F041-42C8-903D-62C997360611}" dt="2025-10-01T20:33:04.168" v="207" actId="14100"/>
      <pc:docMkLst>
        <pc:docMk/>
      </pc:docMkLst>
      <pc:sldChg chg="addSp modSp mod">
        <pc:chgData name="Shuguang Huang" userId="b1868a84-16dd-45da-90b9-b6f37170b6ee" providerId="ADAL" clId="{4AC33300-F041-42C8-903D-62C997360611}" dt="2025-10-01T20:30:06.829" v="86" actId="20577"/>
        <pc:sldMkLst>
          <pc:docMk/>
          <pc:sldMk cId="3674768327" sldId="256"/>
        </pc:sldMkLst>
        <pc:spChg chg="mod">
          <ac:chgData name="Shuguang Huang" userId="b1868a84-16dd-45da-90b9-b6f37170b6ee" providerId="ADAL" clId="{4AC33300-F041-42C8-903D-62C997360611}" dt="2025-10-01T20:30:06.829" v="86" actId="20577"/>
          <ac:spMkLst>
            <pc:docMk/>
            <pc:sldMk cId="3674768327" sldId="256"/>
            <ac:spMk id="3" creationId="{F6C20B3E-EB14-21BA-D05A-E15CD5A1F4DC}"/>
          </ac:spMkLst>
        </pc:spChg>
        <pc:picChg chg="mod">
          <ac:chgData name="Shuguang Huang" userId="b1868a84-16dd-45da-90b9-b6f37170b6ee" providerId="ADAL" clId="{4AC33300-F041-42C8-903D-62C997360611}" dt="2025-10-01T20:28:46.840" v="63" actId="1076"/>
          <ac:picMkLst>
            <pc:docMk/>
            <pc:sldMk cId="3674768327" sldId="256"/>
            <ac:picMk id="4" creationId="{C3E64D03-3DDB-C426-1418-817B4BA19051}"/>
          </ac:picMkLst>
        </pc:picChg>
        <pc:picChg chg="add mod modCrop">
          <ac:chgData name="Shuguang Huang" userId="b1868a84-16dd-45da-90b9-b6f37170b6ee" providerId="ADAL" clId="{4AC33300-F041-42C8-903D-62C997360611}" dt="2025-10-01T20:29:32.724" v="69" actId="1076"/>
          <ac:picMkLst>
            <pc:docMk/>
            <pc:sldMk cId="3674768327" sldId="256"/>
            <ac:picMk id="5" creationId="{0C313D36-37E6-5C26-1E01-6AA08F1510E5}"/>
          </ac:picMkLst>
        </pc:picChg>
      </pc:sldChg>
      <pc:sldChg chg="addSp modSp mod">
        <pc:chgData name="Shuguang Huang" userId="b1868a84-16dd-45da-90b9-b6f37170b6ee" providerId="ADAL" clId="{4AC33300-F041-42C8-903D-62C997360611}" dt="2025-10-01T20:30:28.287" v="89" actId="1076"/>
        <pc:sldMkLst>
          <pc:docMk/>
          <pc:sldMk cId="987601839" sldId="257"/>
        </pc:sldMkLst>
        <pc:picChg chg="add mod">
          <ac:chgData name="Shuguang Huang" userId="b1868a84-16dd-45da-90b9-b6f37170b6ee" providerId="ADAL" clId="{4AC33300-F041-42C8-903D-62C997360611}" dt="2025-10-01T20:30:28.287" v="89" actId="1076"/>
          <ac:picMkLst>
            <pc:docMk/>
            <pc:sldMk cId="987601839" sldId="257"/>
            <ac:picMk id="5" creationId="{50545E84-7598-9316-BD70-4EE5BBC1666D}"/>
          </ac:picMkLst>
        </pc:picChg>
      </pc:sldChg>
      <pc:sldChg chg="addSp modSp">
        <pc:chgData name="Shuguang Huang" userId="b1868a84-16dd-45da-90b9-b6f37170b6ee" providerId="ADAL" clId="{4AC33300-F041-42C8-903D-62C997360611}" dt="2025-10-01T20:30:32.830" v="90"/>
        <pc:sldMkLst>
          <pc:docMk/>
          <pc:sldMk cId="2330001040" sldId="258"/>
        </pc:sldMkLst>
        <pc:picChg chg="add mod">
          <ac:chgData name="Shuguang Huang" userId="b1868a84-16dd-45da-90b9-b6f37170b6ee" providerId="ADAL" clId="{4AC33300-F041-42C8-903D-62C997360611}" dt="2025-10-01T20:30:32.830" v="90"/>
          <ac:picMkLst>
            <pc:docMk/>
            <pc:sldMk cId="2330001040" sldId="258"/>
            <ac:picMk id="5" creationId="{E3304D85-9FFF-DF2E-8080-00DDC96B4328}"/>
          </ac:picMkLst>
        </pc:picChg>
      </pc:sldChg>
      <pc:sldChg chg="addSp modSp">
        <pc:chgData name="Shuguang Huang" userId="b1868a84-16dd-45da-90b9-b6f37170b6ee" providerId="ADAL" clId="{4AC33300-F041-42C8-903D-62C997360611}" dt="2025-10-01T20:30:36.676" v="91"/>
        <pc:sldMkLst>
          <pc:docMk/>
          <pc:sldMk cId="816687390" sldId="259"/>
        </pc:sldMkLst>
        <pc:picChg chg="add mod">
          <ac:chgData name="Shuguang Huang" userId="b1868a84-16dd-45da-90b9-b6f37170b6ee" providerId="ADAL" clId="{4AC33300-F041-42C8-903D-62C997360611}" dt="2025-10-01T20:30:36.676" v="91"/>
          <ac:picMkLst>
            <pc:docMk/>
            <pc:sldMk cId="816687390" sldId="259"/>
            <ac:picMk id="4" creationId="{9F409A7B-5B78-414C-E98C-45CCAA18FB82}"/>
          </ac:picMkLst>
        </pc:picChg>
      </pc:sldChg>
      <pc:sldChg chg="addSp modSp">
        <pc:chgData name="Shuguang Huang" userId="b1868a84-16dd-45da-90b9-b6f37170b6ee" providerId="ADAL" clId="{4AC33300-F041-42C8-903D-62C997360611}" dt="2025-10-01T20:30:41.766" v="93"/>
        <pc:sldMkLst>
          <pc:docMk/>
          <pc:sldMk cId="3517180736" sldId="260"/>
        </pc:sldMkLst>
        <pc:picChg chg="add mod">
          <ac:chgData name="Shuguang Huang" userId="b1868a84-16dd-45da-90b9-b6f37170b6ee" providerId="ADAL" clId="{4AC33300-F041-42C8-903D-62C997360611}" dt="2025-10-01T20:30:41.766" v="93"/>
          <ac:picMkLst>
            <pc:docMk/>
            <pc:sldMk cId="3517180736" sldId="260"/>
            <ac:picMk id="6" creationId="{8610A01E-38D3-10EC-CB96-4C480E51B27C}"/>
          </ac:picMkLst>
        </pc:picChg>
      </pc:sldChg>
      <pc:sldChg chg="addSp modSp">
        <pc:chgData name="Shuguang Huang" userId="b1868a84-16dd-45da-90b9-b6f37170b6ee" providerId="ADAL" clId="{4AC33300-F041-42C8-903D-62C997360611}" dt="2025-10-01T20:30:39.309" v="92"/>
        <pc:sldMkLst>
          <pc:docMk/>
          <pc:sldMk cId="1409728942" sldId="264"/>
        </pc:sldMkLst>
        <pc:picChg chg="add mod">
          <ac:chgData name="Shuguang Huang" userId="b1868a84-16dd-45da-90b9-b6f37170b6ee" providerId="ADAL" clId="{4AC33300-F041-42C8-903D-62C997360611}" dt="2025-10-01T20:30:39.309" v="92"/>
          <ac:picMkLst>
            <pc:docMk/>
            <pc:sldMk cId="1409728942" sldId="264"/>
            <ac:picMk id="7" creationId="{F7607ADD-16B6-0623-84A3-69AAA9423B17}"/>
          </ac:picMkLst>
        </pc:picChg>
      </pc:sldChg>
      <pc:sldChg chg="addSp modSp">
        <pc:chgData name="Shuguang Huang" userId="b1868a84-16dd-45da-90b9-b6f37170b6ee" providerId="ADAL" clId="{4AC33300-F041-42C8-903D-62C997360611}" dt="2025-10-01T20:30:55.117" v="98"/>
        <pc:sldMkLst>
          <pc:docMk/>
          <pc:sldMk cId="1815535483" sldId="279"/>
        </pc:sldMkLst>
        <pc:picChg chg="add mod">
          <ac:chgData name="Shuguang Huang" userId="b1868a84-16dd-45da-90b9-b6f37170b6ee" providerId="ADAL" clId="{4AC33300-F041-42C8-903D-62C997360611}" dt="2025-10-01T20:30:55.117" v="98"/>
          <ac:picMkLst>
            <pc:docMk/>
            <pc:sldMk cId="1815535483" sldId="279"/>
            <ac:picMk id="6" creationId="{050D065F-3CE1-FD56-5E47-04338A1B8E28}"/>
          </ac:picMkLst>
        </pc:picChg>
      </pc:sldChg>
      <pc:sldChg chg="addSp modSp">
        <pc:chgData name="Shuguang Huang" userId="b1868a84-16dd-45da-90b9-b6f37170b6ee" providerId="ADAL" clId="{4AC33300-F041-42C8-903D-62C997360611}" dt="2025-10-01T20:30:46.925" v="95"/>
        <pc:sldMkLst>
          <pc:docMk/>
          <pc:sldMk cId="4169236844" sldId="440"/>
        </pc:sldMkLst>
        <pc:picChg chg="add mod">
          <ac:chgData name="Shuguang Huang" userId="b1868a84-16dd-45da-90b9-b6f37170b6ee" providerId="ADAL" clId="{4AC33300-F041-42C8-903D-62C997360611}" dt="2025-10-01T20:30:46.925" v="95"/>
          <ac:picMkLst>
            <pc:docMk/>
            <pc:sldMk cId="4169236844" sldId="440"/>
            <ac:picMk id="6" creationId="{B3CCFC5C-7197-3DEC-C8C5-0C0141D4D0A6}"/>
          </ac:picMkLst>
        </pc:picChg>
      </pc:sldChg>
      <pc:sldChg chg="addSp modSp">
        <pc:chgData name="Shuguang Huang" userId="b1868a84-16dd-45da-90b9-b6f37170b6ee" providerId="ADAL" clId="{4AC33300-F041-42C8-903D-62C997360611}" dt="2025-10-01T20:30:49.737" v="96"/>
        <pc:sldMkLst>
          <pc:docMk/>
          <pc:sldMk cId="1780857656" sldId="473"/>
        </pc:sldMkLst>
        <pc:picChg chg="add mod">
          <ac:chgData name="Shuguang Huang" userId="b1868a84-16dd-45da-90b9-b6f37170b6ee" providerId="ADAL" clId="{4AC33300-F041-42C8-903D-62C997360611}" dt="2025-10-01T20:30:49.737" v="96"/>
          <ac:picMkLst>
            <pc:docMk/>
            <pc:sldMk cId="1780857656" sldId="473"/>
            <ac:picMk id="5" creationId="{6E9338AA-8651-79DC-4732-2A22A7A64362}"/>
          </ac:picMkLst>
        </pc:picChg>
      </pc:sldChg>
      <pc:sldChg chg="addSp modSp">
        <pc:chgData name="Shuguang Huang" userId="b1868a84-16dd-45da-90b9-b6f37170b6ee" providerId="ADAL" clId="{4AC33300-F041-42C8-903D-62C997360611}" dt="2025-10-01T20:30:57.596" v="99"/>
        <pc:sldMkLst>
          <pc:docMk/>
          <pc:sldMk cId="2121727289" sldId="483"/>
        </pc:sldMkLst>
        <pc:picChg chg="add mod">
          <ac:chgData name="Shuguang Huang" userId="b1868a84-16dd-45da-90b9-b6f37170b6ee" providerId="ADAL" clId="{4AC33300-F041-42C8-903D-62C997360611}" dt="2025-10-01T20:30:57.596" v="99"/>
          <ac:picMkLst>
            <pc:docMk/>
            <pc:sldMk cId="2121727289" sldId="483"/>
            <ac:picMk id="10" creationId="{13C01873-49ED-E653-D989-6136C61E2F08}"/>
          </ac:picMkLst>
        </pc:picChg>
      </pc:sldChg>
      <pc:sldChg chg="addSp modSp mod">
        <pc:chgData name="Shuguang Huang" userId="b1868a84-16dd-45da-90b9-b6f37170b6ee" providerId="ADAL" clId="{4AC33300-F041-42C8-903D-62C997360611}" dt="2025-10-01T20:30:53.319" v="97"/>
        <pc:sldMkLst>
          <pc:docMk/>
          <pc:sldMk cId="2693115257" sldId="484"/>
        </pc:sldMkLst>
        <pc:spChg chg="mod">
          <ac:chgData name="Shuguang Huang" userId="b1868a84-16dd-45da-90b9-b6f37170b6ee" providerId="ADAL" clId="{4AC33300-F041-42C8-903D-62C997360611}" dt="2025-09-17T17:54:33.338" v="27" actId="20577"/>
          <ac:spMkLst>
            <pc:docMk/>
            <pc:sldMk cId="2693115257" sldId="484"/>
            <ac:spMk id="3" creationId="{DB027BD4-D089-D043-48D5-8AB1F02485F8}"/>
          </ac:spMkLst>
        </pc:spChg>
        <pc:spChg chg="mod">
          <ac:chgData name="Shuguang Huang" userId="b1868a84-16dd-45da-90b9-b6f37170b6ee" providerId="ADAL" clId="{4AC33300-F041-42C8-903D-62C997360611}" dt="2025-09-17T17:57:01.606" v="61" actId="27636"/>
          <ac:spMkLst>
            <pc:docMk/>
            <pc:sldMk cId="2693115257" sldId="484"/>
            <ac:spMk id="5" creationId="{EC9974C0-2579-0D41-A223-13BA8073C6DE}"/>
          </ac:spMkLst>
        </pc:spChg>
        <pc:picChg chg="add mod">
          <ac:chgData name="Shuguang Huang" userId="b1868a84-16dd-45da-90b9-b6f37170b6ee" providerId="ADAL" clId="{4AC33300-F041-42C8-903D-62C997360611}" dt="2025-10-01T20:30:53.319" v="97"/>
          <ac:picMkLst>
            <pc:docMk/>
            <pc:sldMk cId="2693115257" sldId="484"/>
            <ac:picMk id="6" creationId="{C6CB3CF5-B39F-C989-99DE-20915E24E1F1}"/>
          </ac:picMkLst>
        </pc:picChg>
      </pc:sldChg>
      <pc:sldChg chg="addSp modSp">
        <pc:chgData name="Shuguang Huang" userId="b1868a84-16dd-45da-90b9-b6f37170b6ee" providerId="ADAL" clId="{4AC33300-F041-42C8-903D-62C997360611}" dt="2025-10-01T20:30:44.941" v="94"/>
        <pc:sldMkLst>
          <pc:docMk/>
          <pc:sldMk cId="4285321895" sldId="485"/>
        </pc:sldMkLst>
        <pc:picChg chg="add mod">
          <ac:chgData name="Shuguang Huang" userId="b1868a84-16dd-45da-90b9-b6f37170b6ee" providerId="ADAL" clId="{4AC33300-F041-42C8-903D-62C997360611}" dt="2025-10-01T20:30:44.941" v="94"/>
          <ac:picMkLst>
            <pc:docMk/>
            <pc:sldMk cId="4285321895" sldId="485"/>
            <ac:picMk id="8" creationId="{4EDFB7AD-2265-0967-5107-884B859ADD9E}"/>
          </ac:picMkLst>
        </pc:picChg>
      </pc:sldChg>
      <pc:sldChg chg="addSp delSp modSp mod">
        <pc:chgData name="Shuguang Huang" userId="b1868a84-16dd-45da-90b9-b6f37170b6ee" providerId="ADAL" clId="{4AC33300-F041-42C8-903D-62C997360611}" dt="2025-10-01T20:31:11.083" v="101" actId="478"/>
        <pc:sldMkLst>
          <pc:docMk/>
          <pc:sldMk cId="1579571617" sldId="487"/>
        </pc:sldMkLst>
        <pc:picChg chg="add del mod">
          <ac:chgData name="Shuguang Huang" userId="b1868a84-16dd-45da-90b9-b6f37170b6ee" providerId="ADAL" clId="{4AC33300-F041-42C8-903D-62C997360611}" dt="2025-10-01T20:31:11.083" v="101" actId="478"/>
          <ac:picMkLst>
            <pc:docMk/>
            <pc:sldMk cId="1579571617" sldId="487"/>
            <ac:picMk id="5" creationId="{451FCD9F-ECFE-8248-C667-C342D4B9EA6C}"/>
          </ac:picMkLst>
        </pc:picChg>
      </pc:sldChg>
      <pc:sldChg chg="modSp new mod">
        <pc:chgData name="Shuguang Huang" userId="b1868a84-16dd-45da-90b9-b6f37170b6ee" providerId="ADAL" clId="{4AC33300-F041-42C8-903D-62C997360611}" dt="2025-10-01T20:33:04.168" v="207" actId="14100"/>
        <pc:sldMkLst>
          <pc:docMk/>
          <pc:sldMk cId="1752142747" sldId="488"/>
        </pc:sldMkLst>
        <pc:spChg chg="mod">
          <ac:chgData name="Shuguang Huang" userId="b1868a84-16dd-45da-90b9-b6f37170b6ee" providerId="ADAL" clId="{4AC33300-F041-42C8-903D-62C997360611}" dt="2025-10-01T20:32:58.967" v="206" actId="113"/>
          <ac:spMkLst>
            <pc:docMk/>
            <pc:sldMk cId="1752142747" sldId="488"/>
            <ac:spMk id="2" creationId="{0E884E56-6828-932B-E534-BD13953DDC7A}"/>
          </ac:spMkLst>
        </pc:spChg>
        <pc:spChg chg="mod">
          <ac:chgData name="Shuguang Huang" userId="b1868a84-16dd-45da-90b9-b6f37170b6ee" providerId="ADAL" clId="{4AC33300-F041-42C8-903D-62C997360611}" dt="2025-10-01T20:33:04.168" v="207" actId="14100"/>
          <ac:spMkLst>
            <pc:docMk/>
            <pc:sldMk cId="1752142747" sldId="488"/>
            <ac:spMk id="3" creationId="{2685B62A-5BA5-9AEE-F085-BB4ED8ADFC3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18211-4BD6-F30E-C364-7595435F8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30BA32-EB42-5F54-7F58-238427593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74CF9-03E7-1391-38F6-C05612AE0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205A-1842-4776-A282-2B427985D87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83BB3-3940-12B5-511E-CD6AEDC21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F7CA0-FFAE-C85E-E5E7-173E6CEF1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BDB7-B74C-4C62-BF0D-6B73CFFD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98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51FC-E367-D186-1CE2-C08937F5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D46AA-BF4A-22F7-9590-45AE8E966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33F5A-C233-B7F2-1BF2-C8C4B2A70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205A-1842-4776-A282-2B427985D87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89447-2AD0-ACCD-5EB3-FA60C51EE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DB3CC4-5FEA-AFF2-4D9F-E5C226FD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BDB7-B74C-4C62-BF0D-6B73CFFD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1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9D1F1D-94B9-3873-85B9-B0D8E6B553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584B46-6253-7A9B-D4F5-025E703360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7FE893-29DC-D80C-320D-4C51E1B6F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205A-1842-4776-A282-2B427985D87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AC9D9-B51C-55DA-714F-AE009807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2DD89-5A95-2B4B-4608-98740F8D7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BDB7-B74C-4C62-BF0D-6B73CFFD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28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50B6D-A331-AD0B-1B2B-99E33BC75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307E9A-B067-245A-BA9F-6DDBC947B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FD7DB-D773-8393-82F3-8BB08C018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205A-1842-4776-A282-2B427985D87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81E70-E40E-0A44-DAF9-246D44669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2E528-EABD-4E6D-63F9-75CB71BB0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BDB7-B74C-4C62-BF0D-6B73CFFD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22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D9F0-AB95-8BCC-B437-09AFDDF9A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848A6-BC4A-B646-BF75-1F9D3513C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36887-89C2-F1F2-E7B4-7F27E9EF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205A-1842-4776-A282-2B427985D87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77266-58AE-76EB-5A2E-1F1BC0425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58136-AC0C-C829-2040-7BFFFED21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BDB7-B74C-4C62-BF0D-6B73CFFD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7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15F42-636E-F226-2F03-C943EF8F4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513DF-124B-3BC6-71A4-39858B130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D0C99-22CB-365E-5909-FA481D78F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4DE79-2DE6-8743-9A7D-809E8FD82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205A-1842-4776-A282-2B427985D87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65E70-EAFE-7560-845B-6BDB6A203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682922-DD10-3A24-2C04-715EB98A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BDB7-B74C-4C62-BF0D-6B73CFFD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2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E3E3-6C0F-F334-09C5-2A67C3FF9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C4E79-A102-1EC0-BC1E-A44AF2866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EB02C-AC65-8C9F-D608-5E45CE9B7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D034F-245C-7B7B-B3D8-AD0C0AA93B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297BBD-5BEF-9A51-737B-805EA808C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353786-DFFF-C3A2-A87F-67B547C6D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205A-1842-4776-A282-2B427985D87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1A12B4-F2DC-6F7F-175A-2832241C7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F3BD8D-CFCB-E569-B388-29D053D9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BDB7-B74C-4C62-BF0D-6B73CFFD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33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3D853-5DF6-A248-7B99-9FE6B99AB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8FFCBB-5893-F71E-648C-EDF1686FA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205A-1842-4776-A282-2B427985D87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437788-32B7-307E-0689-E95E78EE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BEB90F-6DA8-8A7A-32BC-DE1806D6E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BDB7-B74C-4C62-BF0D-6B73CFFD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6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00F630-1664-B03D-AFD7-6B1C60483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205A-1842-4776-A282-2B427985D87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701D5-4EC7-435D-00D8-D0922713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B5FACE-7C65-E437-B67B-4E2B869AF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BDB7-B74C-4C62-BF0D-6B73CFFD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2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758C5-8C2C-FCC8-2F3A-C68C90DA1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4B9FE-F8CF-D699-EC8E-6FD3B4C7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92CE87-9EFB-A2E1-DF4C-45F4B0519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3466C6-7007-5209-C8ED-3E6B71B27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205A-1842-4776-A282-2B427985D87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4F5BC-9929-56E6-78BC-208E7C71A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713C8-1C3B-30B4-CBF6-D469B20D5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BDB7-B74C-4C62-BF0D-6B73CFFD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3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431EB-5E3B-6E5F-1F65-F53C4DA1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935E22-391B-C9F0-8886-3A440A852B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1C473-E7A8-7C6E-D1CB-BA3DC6B6F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77ACB-DC7C-3A01-F540-5F6970F77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205A-1842-4776-A282-2B427985D87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FBFCE-5FD3-ED45-6697-8895656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108F8-1572-EEDE-2D8D-F215FCAE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CBDB7-B74C-4C62-BF0D-6B73CFFD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68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961C9F-4E2C-6AE9-424D-741988EB3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68F4B-60AE-A8CD-7E2A-732ABA0F1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3169E-D48A-A071-D944-5F4391799C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07205A-1842-4776-A282-2B427985D87A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D834E-FF93-018C-EA59-4D361B0869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4284F-C9D5-E469-F0BC-A0CE25AD37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1CBDB7-B74C-4C62-BF0D-6B73CFFD5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42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huang@stat4ward.co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Shuang@stat4ward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AEFF8-5C47-B785-9DCA-9AA0A7BBB4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24874"/>
          </a:xfrm>
        </p:spPr>
        <p:txBody>
          <a:bodyPr/>
          <a:lstStyle/>
          <a:p>
            <a:r>
              <a:rPr lang="en-US" b="1" dirty="0"/>
              <a:t>ADA Assay as </a:t>
            </a:r>
            <a:r>
              <a:rPr lang="en-US" b="1" dirty="0" err="1"/>
              <a:t>CDx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C20B3E-EB14-21BA-D05A-E15CD5A1F4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0349" y="5161378"/>
            <a:ext cx="6031302" cy="1286540"/>
          </a:xfrm>
        </p:spPr>
        <p:txBody>
          <a:bodyPr>
            <a:normAutofit/>
          </a:bodyPr>
          <a:lstStyle/>
          <a:p>
            <a:r>
              <a:rPr lang="en-US" sz="1800" b="1" u="sng" dirty="0"/>
              <a:t>Shuguang Huang</a:t>
            </a:r>
            <a:r>
              <a:rPr lang="en-US" sz="1800" dirty="0"/>
              <a:t>, Stat4ward (</a:t>
            </a:r>
            <a:r>
              <a:rPr lang="en-US" sz="1800" dirty="0">
                <a:hlinkClick r:id="rId2"/>
              </a:rPr>
              <a:t>Shuang@stat4ward.com</a:t>
            </a:r>
            <a:r>
              <a:rPr lang="en-US" sz="1800" dirty="0"/>
              <a:t> )</a:t>
            </a:r>
          </a:p>
          <a:p>
            <a:r>
              <a:rPr lang="en-US" sz="1800" dirty="0"/>
              <a:t>Wenting Wang, Sanofi Cambridge, US</a:t>
            </a:r>
          </a:p>
          <a:p>
            <a:r>
              <a:rPr lang="en-US" sz="1800" dirty="0"/>
              <a:t>Hong Wang, Sanofi, Cambridge, 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E64D03-3DDB-C426-1418-817B4BA1905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0" y="169450"/>
            <a:ext cx="2456815" cy="4832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313D36-37E6-5C26-1E01-6AA08F1510E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0013" b="30012"/>
          <a:stretch>
            <a:fillRect/>
          </a:stretch>
        </p:blipFill>
        <p:spPr>
          <a:xfrm>
            <a:off x="10232357" y="169450"/>
            <a:ext cx="1783180" cy="39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6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D3F79-BF76-4B8E-9E1B-0BE0D4F9F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48" y="258870"/>
            <a:ext cx="8229600" cy="655058"/>
          </a:xfrm>
        </p:spPr>
        <p:txBody>
          <a:bodyPr>
            <a:normAutofit/>
          </a:bodyPr>
          <a:lstStyle/>
          <a:p>
            <a:r>
              <a:rPr lang="en-US" sz="3600" b="1" dirty="0" err="1">
                <a:latin typeface="+mn-lt"/>
              </a:rPr>
              <a:t>CDx</a:t>
            </a:r>
            <a:r>
              <a:rPr lang="en-US" sz="3600" b="1" dirty="0">
                <a:latin typeface="+mn-lt"/>
              </a:rPr>
              <a:t> (Biomarker) Clinical Validity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BA007-5749-42B1-A752-23601F1BF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2875" y="6149892"/>
            <a:ext cx="3683480" cy="518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CTA (RUO)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 err="1">
                <a:sym typeface="Wingdings" panose="05000000000000000000" pitchFamily="2" charset="2"/>
              </a:rPr>
              <a:t>CDx</a:t>
            </a:r>
            <a:r>
              <a:rPr lang="en-US" sz="1800" dirty="0">
                <a:sym typeface="Wingdings" panose="05000000000000000000" pitchFamily="2" charset="2"/>
              </a:rPr>
              <a:t> bridging</a:t>
            </a: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297FC-B4C6-4FCC-9752-7333C90BFF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2" y="1585302"/>
            <a:ext cx="7082588" cy="40827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A9B093-C04A-4DAA-1DEB-31EF6C2AC85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916" y="6431581"/>
            <a:ext cx="1441768" cy="236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9338AA-8651-79DC-4732-2A22A7A643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16" y="6570924"/>
            <a:ext cx="890093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57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83E4FF-9B24-42A1-A525-CC6F757087F5}"/>
              </a:ext>
            </a:extLst>
          </p:cNvPr>
          <p:cNvSpPr txBox="1">
            <a:spLocks/>
          </p:cNvSpPr>
          <p:nvPr/>
        </p:nvSpPr>
        <p:spPr>
          <a:xfrm>
            <a:off x="508552" y="221548"/>
            <a:ext cx="9870690" cy="623280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b="1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lang="en-US" sz="3600" b="1" dirty="0" err="1">
                <a:solidFill>
                  <a:schemeClr val="tx1"/>
                </a:solidFill>
                <a:latin typeface="+mn-lt"/>
              </a:rPr>
              <a:t>CDx</a:t>
            </a:r>
            <a:r>
              <a:rPr lang="en-US" sz="3600" b="1" dirty="0">
                <a:solidFill>
                  <a:schemeClr val="tx1"/>
                </a:solidFill>
                <a:latin typeface="+mn-lt"/>
              </a:rPr>
              <a:t> Clinical Bridging Study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C7991F1-2C37-4C1F-BA0F-CC20C2D9F2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552" y="1460500"/>
            <a:ext cx="4520648" cy="4562613"/>
          </a:xfrm>
        </p:spPr>
        <p:txBody>
          <a:bodyPr/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(Enrichment Trial):</a:t>
            </a:r>
          </a:p>
          <a:p>
            <a:pPr marL="800089" lvl="1" indent="-342900" algn="l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70C0"/>
                </a:solidFill>
              </a:rPr>
              <a:t> Clinical trial assay (CTA) is RUO</a:t>
            </a:r>
          </a:p>
          <a:p>
            <a:pPr marL="800089" lvl="1" indent="-342900" algn="l"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70C0"/>
                </a:solidFill>
              </a:rPr>
              <a:t>Observed efficacy E(Y|CTA+)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Goal: estimate E(</a:t>
            </a:r>
            <a:r>
              <a:rPr lang="en-US" sz="2000" dirty="0" err="1">
                <a:solidFill>
                  <a:srgbClr val="0070C0"/>
                </a:solidFill>
              </a:rPr>
              <a:t>Y|CDx</a:t>
            </a:r>
            <a:r>
              <a:rPr lang="en-US" sz="2000" dirty="0">
                <a:solidFill>
                  <a:srgbClr val="0070C0"/>
                </a:solidFill>
              </a:rPr>
              <a:t>+)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70C0"/>
                </a:solidFill>
              </a:rPr>
              <a:t>Study design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70C0"/>
              </a:solidFill>
            </a:endParaRP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sz="2000" b="1" dirty="0"/>
              <a:t>Challenges</a:t>
            </a:r>
          </a:p>
          <a:p>
            <a:pPr marL="800089" lvl="1" indent="-342900" algn="l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B0F0"/>
                </a:solidFill>
              </a:rPr>
              <a:t>Not all the subjects have samples for re-testing </a:t>
            </a:r>
          </a:p>
          <a:p>
            <a:pPr marL="1257277" lvl="2" indent="-342900" algn="l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B0F0"/>
                </a:solidFill>
              </a:rPr>
              <a:t>CTA+ samples</a:t>
            </a:r>
          </a:p>
          <a:p>
            <a:pPr marL="1257277" lvl="2" indent="-342900" algn="l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B0F0"/>
                </a:solidFill>
              </a:rPr>
              <a:t>CTA- samples</a:t>
            </a:r>
          </a:p>
          <a:p>
            <a:pPr marL="800089" lvl="1" indent="-342900" algn="l"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FF0000"/>
                </a:solidFill>
              </a:rPr>
              <a:t>CTA-</a:t>
            </a:r>
            <a:r>
              <a:rPr lang="en-US" sz="1800" dirty="0" err="1">
                <a:solidFill>
                  <a:srgbClr val="FF0000"/>
                </a:solidFill>
              </a:rPr>
              <a:t>CDx</a:t>
            </a:r>
            <a:r>
              <a:rPr lang="en-US" sz="1800" dirty="0">
                <a:solidFill>
                  <a:srgbClr val="FF0000"/>
                </a:solidFill>
              </a:rPr>
              <a:t>+ subjects do not have clinical outcomes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E432B7-0E2D-4BA0-A080-5A5A2A77A1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59"/>
          <a:stretch/>
        </p:blipFill>
        <p:spPr>
          <a:xfrm>
            <a:off x="6251479" y="2445025"/>
            <a:ext cx="5940521" cy="3568148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63147D87-B779-461C-8B01-77AC6D344C70}"/>
              </a:ext>
            </a:extLst>
          </p:cNvPr>
          <p:cNvSpPr/>
          <p:nvPr/>
        </p:nvSpPr>
        <p:spPr bwMode="auto">
          <a:xfrm>
            <a:off x="2689669" y="3071004"/>
            <a:ext cx="2554356" cy="128698"/>
          </a:xfrm>
          <a:prstGeom prst="rightArrow">
            <a:avLst/>
          </a:prstGeom>
          <a:solidFill>
            <a:schemeClr val="accent2"/>
          </a:solidFill>
          <a:ln>
            <a:noFill/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80975" indent="-180975" algn="ctr" eaLnBrk="0" fontAlgn="auto" hangingPunc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–"/>
            </a:pPr>
            <a:endParaRPr lang="en-US" sz="1200" b="1" kern="0" dirty="0" err="1">
              <a:solidFill>
                <a:schemeClr val="tx1"/>
              </a:solidFill>
              <a:latin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EE6C62-F823-4A0F-8EC2-ABA444E1C314}"/>
              </a:ext>
            </a:extLst>
          </p:cNvPr>
          <p:cNvSpPr txBox="1"/>
          <p:nvPr/>
        </p:nvSpPr>
        <p:spPr>
          <a:xfrm>
            <a:off x="6251479" y="1884144"/>
            <a:ext cx="51666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1600" b="1" dirty="0"/>
              <a:t>External Samples			Clinical Trial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97BFB4-5602-21D7-512F-23002CF51E3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916" y="6431581"/>
            <a:ext cx="1441768" cy="23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523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EAD8-FFCE-8C6A-BF4B-B77BB4764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93" y="150202"/>
            <a:ext cx="10515600" cy="757085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Collaborating Between Pharma and </a:t>
            </a:r>
            <a:r>
              <a:rPr lang="en-US" sz="3600" b="1" dirty="0" err="1">
                <a:latin typeface="+mn-lt"/>
              </a:rPr>
              <a:t>CDx</a:t>
            </a:r>
            <a:r>
              <a:rPr lang="en-US" sz="3600" b="1" dirty="0">
                <a:latin typeface="+mn-lt"/>
              </a:rPr>
              <a:t> Partner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027BD4-D089-D043-48D5-8AB1F0248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593" y="2127097"/>
            <a:ext cx="4696664" cy="4304484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000" dirty="0"/>
              <a:t>Assay development and qualification</a:t>
            </a:r>
          </a:p>
          <a:p>
            <a:r>
              <a:rPr lang="en-US" sz="2000" dirty="0"/>
              <a:t>AV Study Protocols</a:t>
            </a:r>
          </a:p>
          <a:p>
            <a:pPr lvl="1"/>
            <a:r>
              <a:rPr lang="en-US" sz="1800" dirty="0"/>
              <a:t>Study Design</a:t>
            </a:r>
          </a:p>
          <a:p>
            <a:pPr lvl="1"/>
            <a:r>
              <a:rPr lang="en-US" sz="1800" dirty="0"/>
              <a:t>Analysis plan</a:t>
            </a:r>
          </a:p>
          <a:p>
            <a:pPr lvl="1"/>
            <a:r>
              <a:rPr lang="en-US" sz="1800" dirty="0"/>
              <a:t>Acceptance criteria</a:t>
            </a:r>
          </a:p>
          <a:p>
            <a:r>
              <a:rPr lang="en-US" sz="2000"/>
              <a:t>Data analysis, report</a:t>
            </a:r>
            <a:endParaRPr lang="en-US" sz="2000" dirty="0"/>
          </a:p>
          <a:p>
            <a:r>
              <a:rPr lang="en-US" sz="2000" dirty="0"/>
              <a:t>Submission package preparation and review</a:t>
            </a:r>
          </a:p>
          <a:p>
            <a:r>
              <a:rPr lang="en-US" sz="2000" dirty="0"/>
              <a:t>FDA interaction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C9974C0-2579-0D41-A223-13BA8073C6DE}"/>
              </a:ext>
            </a:extLst>
          </p:cNvPr>
          <p:cNvSpPr txBox="1">
            <a:spLocks/>
          </p:cNvSpPr>
          <p:nvPr/>
        </p:nvSpPr>
        <p:spPr>
          <a:xfrm>
            <a:off x="6327321" y="2127098"/>
            <a:ext cx="5249328" cy="4304484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Who does the analysis?</a:t>
            </a:r>
          </a:p>
          <a:p>
            <a:pPr lvl="1"/>
            <a:r>
              <a:rPr lang="en-US" sz="1800" dirty="0"/>
              <a:t>Data transfer</a:t>
            </a:r>
          </a:p>
          <a:p>
            <a:pPr lvl="1"/>
            <a:r>
              <a:rPr lang="en-US" sz="1800" dirty="0"/>
              <a:t>Familiarity with clinical data and primary analysis</a:t>
            </a:r>
          </a:p>
          <a:p>
            <a:pPr lvl="1"/>
            <a:r>
              <a:rPr lang="en-US" sz="1800" dirty="0"/>
              <a:t>Statistical expertise</a:t>
            </a:r>
          </a:p>
          <a:p>
            <a:r>
              <a:rPr lang="en-US" sz="2000" dirty="0"/>
              <a:t>Acceptance criteria</a:t>
            </a:r>
          </a:p>
          <a:p>
            <a:pPr lvl="1"/>
            <a:r>
              <a:rPr lang="en-US" sz="1800" dirty="0"/>
              <a:t>Point estimates and CI of PPA/NPA</a:t>
            </a:r>
          </a:p>
          <a:p>
            <a:pPr lvl="2"/>
            <a:r>
              <a:rPr lang="en-US" sz="1400" dirty="0"/>
              <a:t>Assay, technology, math, sample size</a:t>
            </a:r>
          </a:p>
          <a:p>
            <a:pPr lvl="1"/>
            <a:r>
              <a:rPr lang="en-US" sz="1800" dirty="0"/>
              <a:t>Clinical efficacy</a:t>
            </a:r>
          </a:p>
          <a:p>
            <a:r>
              <a:rPr lang="en-US" sz="2000" dirty="0"/>
              <a:t>Study Design</a:t>
            </a:r>
          </a:p>
          <a:p>
            <a:pPr lvl="1"/>
            <a:r>
              <a:rPr lang="en-US" sz="1800" dirty="0"/>
              <a:t>Positive samples</a:t>
            </a:r>
          </a:p>
          <a:p>
            <a:pPr lvl="1"/>
            <a:r>
              <a:rPr lang="en-US" sz="1800" dirty="0"/>
              <a:t>Negative samples</a:t>
            </a:r>
          </a:p>
          <a:p>
            <a:pPr lvl="2"/>
            <a:r>
              <a:rPr lang="en-US" sz="1400" dirty="0"/>
              <a:t>Sample size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0A6ABF-AF13-C112-CEBB-6A6148B27BFB}"/>
              </a:ext>
            </a:extLst>
          </p:cNvPr>
          <p:cNvSpPr/>
          <p:nvPr/>
        </p:nvSpPr>
        <p:spPr>
          <a:xfrm>
            <a:off x="1698913" y="1327571"/>
            <a:ext cx="1838265" cy="57265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Analytical Validity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008F7B6-E855-CCC4-3759-D0DF2EAD9CD4}"/>
              </a:ext>
            </a:extLst>
          </p:cNvPr>
          <p:cNvSpPr/>
          <p:nvPr/>
        </p:nvSpPr>
        <p:spPr>
          <a:xfrm>
            <a:off x="8179845" y="1327571"/>
            <a:ext cx="1838265" cy="57265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Clinical Validity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637A6-A136-9119-E8C7-F1685604C65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169" y="6540011"/>
            <a:ext cx="1441768" cy="236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CB3CF5-B39F-C989-99DE-20915E24E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6" y="6570924"/>
            <a:ext cx="890093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15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9F2DD-24D0-486E-845E-74E0235D4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503" y="262456"/>
            <a:ext cx="10515600" cy="805089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Interacting with FDA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5E044-C232-4B8F-824D-DDF070037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503" y="1621792"/>
            <a:ext cx="5314950" cy="4638675"/>
          </a:xfrm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dirty="0"/>
              <a:t>DOE &amp; SAP</a:t>
            </a:r>
          </a:p>
          <a:p>
            <a:pPr lvl="1"/>
            <a:r>
              <a:rPr lang="en-US" sz="2000" dirty="0"/>
              <a:t>AV</a:t>
            </a:r>
          </a:p>
          <a:p>
            <a:pPr lvl="2"/>
            <a:r>
              <a:rPr lang="en-US" sz="1600" dirty="0"/>
              <a:t>FDA/CLSI Guidelines</a:t>
            </a:r>
          </a:p>
          <a:p>
            <a:pPr lvl="2"/>
            <a:r>
              <a:rPr lang="en-US" sz="1600" dirty="0"/>
              <a:t>Sample/specimen type</a:t>
            </a:r>
          </a:p>
          <a:p>
            <a:pPr lvl="2"/>
            <a:r>
              <a:rPr lang="en-US" sz="1600" dirty="0"/>
              <a:t>Concentration levels</a:t>
            </a:r>
          </a:p>
          <a:p>
            <a:pPr lvl="1"/>
            <a:r>
              <a:rPr lang="en-US" sz="2000" dirty="0"/>
              <a:t>CV</a:t>
            </a:r>
          </a:p>
          <a:p>
            <a:pPr lvl="2"/>
            <a:r>
              <a:rPr lang="en-US" sz="1600" dirty="0"/>
              <a:t>Positive samples</a:t>
            </a:r>
          </a:p>
          <a:p>
            <a:pPr lvl="2"/>
            <a:r>
              <a:rPr lang="en-US" sz="1600" dirty="0"/>
              <a:t>Negative samples (show effort)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5234EC7-72F6-421D-9235-7D68D0732EA6}"/>
              </a:ext>
            </a:extLst>
          </p:cNvPr>
          <p:cNvSpPr txBox="1">
            <a:spLocks/>
          </p:cNvSpPr>
          <p:nvPr/>
        </p:nvSpPr>
        <p:spPr>
          <a:xfrm>
            <a:off x="6594298" y="1621793"/>
            <a:ext cx="4953598" cy="4638675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Acceptance Criteria</a:t>
            </a:r>
          </a:p>
          <a:p>
            <a:pPr lvl="1"/>
            <a:r>
              <a:rPr lang="en-US" sz="2000" dirty="0"/>
              <a:t>AV</a:t>
            </a:r>
          </a:p>
          <a:p>
            <a:pPr lvl="2"/>
            <a:r>
              <a:rPr lang="en-US" sz="1600" dirty="0"/>
              <a:t>CV for Precision</a:t>
            </a:r>
          </a:p>
          <a:p>
            <a:pPr lvl="2"/>
            <a:r>
              <a:rPr lang="en-US" sz="1600" dirty="0"/>
              <a:t>% drift for Stability and Interference</a:t>
            </a:r>
          </a:p>
          <a:p>
            <a:pPr lvl="2"/>
            <a:r>
              <a:rPr lang="en-US" sz="1600" dirty="0"/>
              <a:t>Constant/proportional bias for Accuracy</a:t>
            </a:r>
          </a:p>
          <a:p>
            <a:pPr lvl="2"/>
            <a:r>
              <a:rPr lang="en-US" sz="1600" dirty="0"/>
              <a:t>Total error for LOQ</a:t>
            </a:r>
          </a:p>
          <a:p>
            <a:pPr lvl="1"/>
            <a:r>
              <a:rPr lang="en-US" sz="2000" dirty="0"/>
              <a:t>CV</a:t>
            </a:r>
          </a:p>
          <a:p>
            <a:pPr lvl="2"/>
            <a:r>
              <a:rPr lang="en-US" sz="1600" dirty="0"/>
              <a:t>Analytical Concordance</a:t>
            </a:r>
          </a:p>
          <a:p>
            <a:pPr lvl="3"/>
            <a:r>
              <a:rPr lang="en-US" sz="1400" dirty="0"/>
              <a:t>Point estimates and LCLs of PPA/NPA</a:t>
            </a:r>
          </a:p>
          <a:p>
            <a:pPr lvl="3"/>
            <a:r>
              <a:rPr lang="en-US" sz="1400" dirty="0"/>
              <a:t>Assay, sample, technology, math, sample size</a:t>
            </a:r>
          </a:p>
          <a:p>
            <a:pPr lvl="2"/>
            <a:r>
              <a:rPr lang="en-US" sz="1600" dirty="0"/>
              <a:t>Clinical Efficacy, e.g.</a:t>
            </a:r>
          </a:p>
          <a:p>
            <a:pPr lvl="3"/>
            <a:r>
              <a:rPr lang="en-US" sz="1400" dirty="0"/>
              <a:t>LCL of ORR </a:t>
            </a:r>
          </a:p>
          <a:p>
            <a:pPr lvl="3"/>
            <a:r>
              <a:rPr lang="en-US" sz="1400" dirty="0"/>
              <a:t>Non-inferiority/equivalence margin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C9833-13FE-533E-AA5D-945A9764D63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916" y="6431581"/>
            <a:ext cx="1441768" cy="236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0D065F-3CE1-FD56-5E47-04338A1B8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6" y="6570924"/>
            <a:ext cx="890093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35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0A2A-1EA3-432F-1A2D-852BDBE90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271"/>
            <a:ext cx="10515600" cy="642321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+mn-lt"/>
              </a:rPr>
              <a:t>Statistics Plays a Critical Role in </a:t>
            </a:r>
            <a:r>
              <a:rPr lang="en-US" sz="3600" b="1" dirty="0" err="1">
                <a:latin typeface="+mn-lt"/>
              </a:rPr>
              <a:t>CDx</a:t>
            </a:r>
            <a:r>
              <a:rPr lang="en-US" sz="3600" b="1" dirty="0">
                <a:latin typeface="+mn-lt"/>
              </a:rPr>
              <a:t>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232F-202B-F7F4-0105-8BEBD5B33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3823" y="2256638"/>
            <a:ext cx="2794946" cy="3869991"/>
          </a:xfrm>
        </p:spPr>
        <p:txBody>
          <a:bodyPr>
            <a:normAutofit/>
          </a:bodyPr>
          <a:lstStyle/>
          <a:p>
            <a:r>
              <a:rPr lang="en-US" sz="2000" dirty="0"/>
              <a:t>Study design</a:t>
            </a:r>
          </a:p>
          <a:p>
            <a:r>
              <a:rPr lang="en-US" sz="2000" dirty="0"/>
              <a:t>SAP</a:t>
            </a:r>
          </a:p>
          <a:p>
            <a:r>
              <a:rPr lang="en-US" sz="2000" dirty="0"/>
              <a:t>Acceptance criteria</a:t>
            </a:r>
          </a:p>
          <a:p>
            <a:r>
              <a:rPr lang="en-US" sz="2000" dirty="0"/>
              <a:t>Submission package</a:t>
            </a:r>
          </a:p>
          <a:p>
            <a:r>
              <a:rPr lang="en-US" sz="2000" dirty="0"/>
              <a:t>Interaction with FDA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BA42680-27B0-561D-6EBA-E308075B0423}"/>
              </a:ext>
            </a:extLst>
          </p:cNvPr>
          <p:cNvSpPr/>
          <p:nvPr/>
        </p:nvSpPr>
        <p:spPr>
          <a:xfrm>
            <a:off x="2576661" y="3640456"/>
            <a:ext cx="1347228" cy="6711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Statistics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657D17-3F58-3583-96DE-CC1CD14C7309}"/>
              </a:ext>
            </a:extLst>
          </p:cNvPr>
          <p:cNvSpPr/>
          <p:nvPr/>
        </p:nvSpPr>
        <p:spPr>
          <a:xfrm>
            <a:off x="2768539" y="2411379"/>
            <a:ext cx="981513" cy="48446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>
                <a:solidFill>
                  <a:schemeClr val="tx1"/>
                </a:solidFill>
              </a:rPr>
              <a:t>CDx</a:t>
            </a:r>
            <a:r>
              <a:rPr lang="en-US" sz="1200" dirty="0">
                <a:solidFill>
                  <a:schemeClr val="tx1"/>
                </a:solidFill>
              </a:rPr>
              <a:t> Partner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CCCBB0-2BDA-C438-FA2A-00DECA03E095}"/>
              </a:ext>
            </a:extLst>
          </p:cNvPr>
          <p:cNvSpPr/>
          <p:nvPr/>
        </p:nvSpPr>
        <p:spPr>
          <a:xfrm>
            <a:off x="2766143" y="4941640"/>
            <a:ext cx="981513" cy="4844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Clinical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DE2598-EDE6-5E6C-1F64-110951DC90C1}"/>
              </a:ext>
            </a:extLst>
          </p:cNvPr>
          <p:cNvSpPr/>
          <p:nvPr/>
        </p:nvSpPr>
        <p:spPr>
          <a:xfrm>
            <a:off x="896226" y="3702922"/>
            <a:ext cx="981513" cy="4844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TM Biomarker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73FE7E-4C5E-75A9-C2DE-A5C838B43A13}"/>
              </a:ext>
            </a:extLst>
          </p:cNvPr>
          <p:cNvSpPr/>
          <p:nvPr/>
        </p:nvSpPr>
        <p:spPr>
          <a:xfrm>
            <a:off x="4509549" y="3726664"/>
            <a:ext cx="981513" cy="4844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Regulatory</a:t>
            </a:r>
          </a:p>
        </p:txBody>
      </p:sp>
      <p:sp>
        <p:nvSpPr>
          <p:cNvPr id="11" name="Flowchart: Stored Data 10">
            <a:extLst>
              <a:ext uri="{FF2B5EF4-FFF2-40B4-BE49-F238E27FC236}">
                <a16:creationId xmlns:a16="http://schemas.microsoft.com/office/drawing/2014/main" id="{BDBEA6F3-5675-BA3D-DD4A-D54BEEEFAFDD}"/>
              </a:ext>
            </a:extLst>
          </p:cNvPr>
          <p:cNvSpPr/>
          <p:nvPr/>
        </p:nvSpPr>
        <p:spPr>
          <a:xfrm flipH="1">
            <a:off x="6896718" y="2322771"/>
            <a:ext cx="523522" cy="3292252"/>
          </a:xfrm>
          <a:prstGeom prst="flowChartOnlineStorag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</a:t>
            </a:r>
          </a:p>
          <a:p>
            <a:pPr algn="ctr"/>
            <a:r>
              <a:rPr lang="en-US" dirty="0"/>
              <a:t>D</a:t>
            </a:r>
          </a:p>
          <a:p>
            <a:pPr algn="ctr"/>
            <a:r>
              <a:rPr lang="en-US" dirty="0"/>
              <a:t>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D4F52B4-2C26-88EB-8849-269CF06FB4ED}"/>
              </a:ext>
            </a:extLst>
          </p:cNvPr>
          <p:cNvCxnSpPr>
            <a:cxnSpLocks/>
          </p:cNvCxnSpPr>
          <p:nvPr/>
        </p:nvCxnSpPr>
        <p:spPr>
          <a:xfrm>
            <a:off x="3916489" y="3096195"/>
            <a:ext cx="484242" cy="378524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99B0E0F-01C6-45E4-C4F6-19F7D5DA0479}"/>
              </a:ext>
            </a:extLst>
          </p:cNvPr>
          <p:cNvCxnSpPr>
            <a:cxnSpLocks/>
          </p:cNvCxnSpPr>
          <p:nvPr/>
        </p:nvCxnSpPr>
        <p:spPr>
          <a:xfrm flipH="1">
            <a:off x="1993883" y="3118888"/>
            <a:ext cx="611277" cy="361472"/>
          </a:xfrm>
          <a:prstGeom prst="straightConnector1">
            <a:avLst/>
          </a:prstGeom>
          <a:ln w="3492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row: Up-Down 23">
            <a:extLst>
              <a:ext uri="{FF2B5EF4-FFF2-40B4-BE49-F238E27FC236}">
                <a16:creationId xmlns:a16="http://schemas.microsoft.com/office/drawing/2014/main" id="{9288904E-C9DE-5837-6BFA-BA6427B07D26}"/>
              </a:ext>
            </a:extLst>
          </p:cNvPr>
          <p:cNvSpPr/>
          <p:nvPr/>
        </p:nvSpPr>
        <p:spPr>
          <a:xfrm>
            <a:off x="3238549" y="4430066"/>
            <a:ext cx="45719" cy="427167"/>
          </a:xfrm>
          <a:prstGeom prst="up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Up-Down 25">
            <a:extLst>
              <a:ext uri="{FF2B5EF4-FFF2-40B4-BE49-F238E27FC236}">
                <a16:creationId xmlns:a16="http://schemas.microsoft.com/office/drawing/2014/main" id="{4CED98D3-EB6F-404E-49C9-0AF7CC3EB6D4}"/>
              </a:ext>
            </a:extLst>
          </p:cNvPr>
          <p:cNvSpPr/>
          <p:nvPr/>
        </p:nvSpPr>
        <p:spPr>
          <a:xfrm>
            <a:off x="3224490" y="3033083"/>
            <a:ext cx="45719" cy="504748"/>
          </a:xfrm>
          <a:prstGeom prst="upDown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Left-Right 26">
            <a:extLst>
              <a:ext uri="{FF2B5EF4-FFF2-40B4-BE49-F238E27FC236}">
                <a16:creationId xmlns:a16="http://schemas.microsoft.com/office/drawing/2014/main" id="{0D954355-391C-4896-209C-05ED84BED833}"/>
              </a:ext>
            </a:extLst>
          </p:cNvPr>
          <p:cNvSpPr/>
          <p:nvPr/>
        </p:nvSpPr>
        <p:spPr>
          <a:xfrm>
            <a:off x="2025362" y="4003236"/>
            <a:ext cx="448647" cy="45719"/>
          </a:xfrm>
          <a:prstGeom prst="left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Left-Right 27">
            <a:extLst>
              <a:ext uri="{FF2B5EF4-FFF2-40B4-BE49-F238E27FC236}">
                <a16:creationId xmlns:a16="http://schemas.microsoft.com/office/drawing/2014/main" id="{5EE71238-5EE9-5B85-7824-87C8311EF6E6}"/>
              </a:ext>
            </a:extLst>
          </p:cNvPr>
          <p:cNvSpPr/>
          <p:nvPr/>
        </p:nvSpPr>
        <p:spPr>
          <a:xfrm>
            <a:off x="3982317" y="3960241"/>
            <a:ext cx="468804" cy="45719"/>
          </a:xfrm>
          <a:prstGeom prst="leftRightArrow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F3D8B8D8-413B-0B22-05DB-8838FF89767D}"/>
              </a:ext>
            </a:extLst>
          </p:cNvPr>
          <p:cNvSpPr/>
          <p:nvPr/>
        </p:nvSpPr>
        <p:spPr>
          <a:xfrm>
            <a:off x="4451121" y="4386434"/>
            <a:ext cx="263800" cy="815657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6E5F84-2F94-794A-E203-333948E877FE}"/>
              </a:ext>
            </a:extLst>
          </p:cNvPr>
          <p:cNvSpPr txBox="1"/>
          <p:nvPr/>
        </p:nvSpPr>
        <p:spPr>
          <a:xfrm>
            <a:off x="4736989" y="4311576"/>
            <a:ext cx="15515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Submission Package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FDA interaction</a:t>
            </a:r>
          </a:p>
        </p:txBody>
      </p:sp>
      <p:sp>
        <p:nvSpPr>
          <p:cNvPr id="33" name="Left Brace 32">
            <a:extLst>
              <a:ext uri="{FF2B5EF4-FFF2-40B4-BE49-F238E27FC236}">
                <a16:creationId xmlns:a16="http://schemas.microsoft.com/office/drawing/2014/main" id="{501AF921-59F2-A693-5559-7FE2FDF6D0E6}"/>
              </a:ext>
            </a:extLst>
          </p:cNvPr>
          <p:cNvSpPr/>
          <p:nvPr/>
        </p:nvSpPr>
        <p:spPr>
          <a:xfrm>
            <a:off x="2636639" y="5718800"/>
            <a:ext cx="263800" cy="815657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7DCED3-144C-F619-7874-C779B291B625}"/>
              </a:ext>
            </a:extLst>
          </p:cNvPr>
          <p:cNvSpPr txBox="1"/>
          <p:nvPr/>
        </p:nvSpPr>
        <p:spPr>
          <a:xfrm>
            <a:off x="3050784" y="5656169"/>
            <a:ext cx="14911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Cutoff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Prevalence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Clinical Efficacy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Trial Design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D51948AD-0A15-E1D9-3E5F-8D0DAA983FAE}"/>
              </a:ext>
            </a:extLst>
          </p:cNvPr>
          <p:cNvSpPr/>
          <p:nvPr/>
        </p:nvSpPr>
        <p:spPr>
          <a:xfrm>
            <a:off x="239520" y="4471999"/>
            <a:ext cx="163711" cy="646464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1A58B1-EECD-D212-EC64-F27D5A59A16B}"/>
              </a:ext>
            </a:extLst>
          </p:cNvPr>
          <p:cNvSpPr txBox="1"/>
          <p:nvPr/>
        </p:nvSpPr>
        <p:spPr>
          <a:xfrm>
            <a:off x="535003" y="4471999"/>
            <a:ext cx="18660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Assay Dev/transfer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Assay validation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FDA interaction</a:t>
            </a:r>
          </a:p>
        </p:txBody>
      </p:sp>
      <p:sp>
        <p:nvSpPr>
          <p:cNvPr id="38" name="Left Brace 37">
            <a:extLst>
              <a:ext uri="{FF2B5EF4-FFF2-40B4-BE49-F238E27FC236}">
                <a16:creationId xmlns:a16="http://schemas.microsoft.com/office/drawing/2014/main" id="{FFB2330D-4347-5713-EC82-A3D155A80782}"/>
              </a:ext>
            </a:extLst>
          </p:cNvPr>
          <p:cNvSpPr/>
          <p:nvPr/>
        </p:nvSpPr>
        <p:spPr>
          <a:xfrm>
            <a:off x="2806339" y="1572790"/>
            <a:ext cx="217507" cy="559060"/>
          </a:xfrm>
          <a:prstGeom prst="leftBrac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CA8E6A6-C636-5AD7-ADD4-D00C6F68B4FB}"/>
              </a:ext>
            </a:extLst>
          </p:cNvPr>
          <p:cNvSpPr txBox="1"/>
          <p:nvPr/>
        </p:nvSpPr>
        <p:spPr>
          <a:xfrm>
            <a:off x="3166784" y="1479656"/>
            <a:ext cx="19836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Analytical Validation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Bridging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Submission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D37F10-58C9-A7F3-CFEB-3E78601E32A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916" y="6534457"/>
            <a:ext cx="1441768" cy="2368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C01873-49ED-E653-D989-6136C61E2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6" y="6570924"/>
            <a:ext cx="890093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27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5D99-C9AE-3EC1-4D83-F345B84F5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06637"/>
          </a:xfrm>
        </p:spPr>
        <p:txBody>
          <a:bodyPr/>
          <a:lstStyle/>
          <a:p>
            <a:r>
              <a:rPr lang="en-US" b="1" dirty="0"/>
              <a:t>Thanks 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9C5643-A4B3-CB35-A252-0F053ABF9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85935"/>
            <a:ext cx="9144000" cy="849702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Shuang@stat4ward.com</a:t>
            </a:r>
            <a:r>
              <a:rPr lang="en-US" dirty="0"/>
              <a:t> </a:t>
            </a:r>
          </a:p>
          <a:p>
            <a:r>
              <a:rPr lang="en-US" dirty="0"/>
              <a:t>(724) 602-6644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F54DCA-D6A6-BE56-26C5-35D6B027A3A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592" y="334612"/>
            <a:ext cx="2456815" cy="4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571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84E56-6828-932B-E534-BD13953DD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0222"/>
          </a:xfrm>
        </p:spPr>
        <p:txBody>
          <a:bodyPr>
            <a:normAutofit/>
          </a:bodyPr>
          <a:lstStyle/>
          <a:p>
            <a:r>
              <a:rPr lang="en-US" sz="3600" b="1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85B62A-5BA5-9AEE-F085-BB4ED8ADF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26631"/>
            <a:ext cx="10515600" cy="24544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Shuguang Huang is an employee of Stat4ward, which was contracted by Sanofi for supporting </a:t>
            </a:r>
            <a:r>
              <a:rPr lang="en-US" dirty="0" err="1"/>
              <a:t>CDx</a:t>
            </a:r>
            <a:r>
              <a:rPr lang="en-US" dirty="0"/>
              <a:t>-related clinical trials and general biomarker studies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14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500E0-4CCA-3053-3B80-14E26901A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531"/>
            <a:ext cx="10515600" cy="915035"/>
          </a:xfrm>
        </p:spPr>
        <p:txBody>
          <a:bodyPr>
            <a:normAutofit/>
          </a:bodyPr>
          <a:lstStyle/>
          <a:p>
            <a:r>
              <a:rPr lang="en-US" sz="3600" b="1" dirty="0"/>
              <a:t>Typical </a:t>
            </a:r>
            <a:r>
              <a:rPr lang="en-US" sz="3600" b="1" dirty="0" err="1"/>
              <a:t>CDx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47FBE-2327-C3FB-9162-B15206C1FD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1172"/>
            <a:ext cx="7527758" cy="4721823"/>
          </a:xfrm>
        </p:spPr>
        <p:txBody>
          <a:bodyPr>
            <a:normAutofit/>
          </a:bodyPr>
          <a:lstStyle/>
          <a:p>
            <a:r>
              <a:rPr lang="en-US" sz="2400" dirty="0"/>
              <a:t>Qualitative</a:t>
            </a:r>
          </a:p>
          <a:p>
            <a:pPr lvl="1"/>
            <a:r>
              <a:rPr lang="en-US" sz="2000" dirty="0"/>
              <a:t>KRAS, BRAF, EGFR, ROS1, ALK, BRCA, PIK3CA, MET, …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</a:rPr>
              <a:t>NTRK fusion (FMI – Genentech; Illumina – </a:t>
            </a:r>
            <a:r>
              <a:rPr lang="en-US" sz="2000" dirty="0" err="1">
                <a:solidFill>
                  <a:srgbClr val="00B0F0"/>
                </a:solidFill>
              </a:rPr>
              <a:t>Loxo</a:t>
            </a:r>
            <a:r>
              <a:rPr lang="en-US" sz="2000" dirty="0">
                <a:solidFill>
                  <a:srgbClr val="00B0F0"/>
                </a:solidFill>
              </a:rPr>
              <a:t>) 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</a:rPr>
              <a:t>RET fusion (Illumina </a:t>
            </a:r>
            <a:r>
              <a:rPr lang="en-US" sz="2000" dirty="0" err="1">
                <a:solidFill>
                  <a:srgbClr val="00B0F0"/>
                </a:solidFill>
              </a:rPr>
              <a:t>TruSight</a:t>
            </a:r>
            <a:r>
              <a:rPr lang="en-US" sz="2000" dirty="0">
                <a:solidFill>
                  <a:srgbClr val="00B0F0"/>
                </a:solidFill>
              </a:rPr>
              <a:t> – </a:t>
            </a:r>
            <a:r>
              <a:rPr lang="en-US" sz="2000" dirty="0" err="1">
                <a:solidFill>
                  <a:srgbClr val="00B0F0"/>
                </a:solidFill>
              </a:rPr>
              <a:t>Loxo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err="1">
                <a:solidFill>
                  <a:srgbClr val="00B0F0"/>
                </a:solidFill>
              </a:rPr>
              <a:t>selpercatinib</a:t>
            </a:r>
            <a:r>
              <a:rPr lang="en-US" sz="2000" dirty="0">
                <a:solidFill>
                  <a:srgbClr val="00B0F0"/>
                </a:solidFill>
              </a:rPr>
              <a:t>)</a:t>
            </a:r>
          </a:p>
          <a:p>
            <a:pPr lvl="1"/>
            <a:r>
              <a:rPr lang="en-US" sz="2000" dirty="0" err="1">
                <a:solidFill>
                  <a:srgbClr val="00B0F0"/>
                </a:solidFill>
              </a:rPr>
              <a:t>dMMR</a:t>
            </a:r>
            <a:r>
              <a:rPr lang="en-US" sz="2000" dirty="0">
                <a:solidFill>
                  <a:srgbClr val="00B0F0"/>
                </a:solidFill>
              </a:rPr>
              <a:t> (</a:t>
            </a:r>
            <a:r>
              <a:rPr lang="en-US" sz="2000" dirty="0" err="1">
                <a:solidFill>
                  <a:srgbClr val="00B0F0"/>
                </a:solidFill>
              </a:rPr>
              <a:t>Vantana</a:t>
            </a:r>
            <a:r>
              <a:rPr lang="en-US" sz="2000" dirty="0">
                <a:solidFill>
                  <a:srgbClr val="00B0F0"/>
                </a:solidFill>
              </a:rPr>
              <a:t> – GSK </a:t>
            </a:r>
            <a:r>
              <a:rPr lang="en-US" sz="2000" dirty="0" err="1">
                <a:solidFill>
                  <a:srgbClr val="00B0F0"/>
                </a:solidFill>
              </a:rPr>
              <a:t>Dostarlimab</a:t>
            </a:r>
            <a:r>
              <a:rPr lang="en-US" sz="2000" dirty="0">
                <a:solidFill>
                  <a:srgbClr val="00B0F0"/>
                </a:solidFill>
              </a:rPr>
              <a:t>)</a:t>
            </a:r>
          </a:p>
          <a:p>
            <a:pPr lvl="1"/>
            <a:r>
              <a:rPr lang="en-US" sz="2000" dirty="0"/>
              <a:t>…</a:t>
            </a:r>
          </a:p>
          <a:p>
            <a:r>
              <a:rPr lang="en-US" sz="2400" dirty="0"/>
              <a:t>Semi Quantitative</a:t>
            </a:r>
          </a:p>
          <a:p>
            <a:pPr lvl="1"/>
            <a:r>
              <a:rPr lang="en-US" sz="2000" dirty="0"/>
              <a:t>HER2, PD-L1</a:t>
            </a:r>
          </a:p>
          <a:p>
            <a:pPr lvl="1"/>
            <a:r>
              <a:rPr lang="en-US" sz="2000" dirty="0" err="1">
                <a:solidFill>
                  <a:srgbClr val="00B0F0"/>
                </a:solidFill>
              </a:rPr>
              <a:t>Fitusiran</a:t>
            </a:r>
            <a:r>
              <a:rPr lang="en-US" sz="2000" dirty="0">
                <a:solidFill>
                  <a:srgbClr val="00B0F0"/>
                </a:solidFill>
              </a:rPr>
              <a:t> (Siemens – Sanofi)</a:t>
            </a:r>
          </a:p>
          <a:p>
            <a:pPr lvl="1"/>
            <a:r>
              <a:rPr lang="en-US" sz="2000" dirty="0" err="1">
                <a:solidFill>
                  <a:srgbClr val="00B0F0"/>
                </a:solidFill>
              </a:rPr>
              <a:t>Bepirovirsen</a:t>
            </a:r>
            <a:r>
              <a:rPr lang="en-US" sz="2000" dirty="0">
                <a:solidFill>
                  <a:srgbClr val="00B0F0"/>
                </a:solidFill>
              </a:rPr>
              <a:t> (Roche – GSK)</a:t>
            </a:r>
          </a:p>
          <a:p>
            <a:pPr lvl="1"/>
            <a:r>
              <a:rPr lang="en-US" sz="2000" dirty="0" err="1">
                <a:solidFill>
                  <a:srgbClr val="00B0F0"/>
                </a:solidFill>
              </a:rPr>
              <a:t>Roctavian</a:t>
            </a:r>
            <a:r>
              <a:rPr lang="en-US" sz="2000" dirty="0">
                <a:solidFill>
                  <a:srgbClr val="00B0F0"/>
                </a:solidFill>
              </a:rPr>
              <a:t> (ARUP – BioMarin)</a:t>
            </a:r>
          </a:p>
          <a:p>
            <a:pPr lvl="1"/>
            <a:r>
              <a:rPr lang="en-US" sz="2000" dirty="0">
                <a:solidFill>
                  <a:srgbClr val="00B0F0"/>
                </a:solidFill>
              </a:rPr>
              <a:t>AAV8 (## - xx)</a:t>
            </a:r>
          </a:p>
          <a:p>
            <a:pPr lvl="1"/>
            <a:r>
              <a:rPr lang="en-US" sz="2000" dirty="0"/>
              <a:t>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20C8AF-4FDA-6D7A-AC03-5D88DD8E10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916" y="6550025"/>
            <a:ext cx="1441768" cy="2368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C499D9-F346-1C98-09D6-902314B3199B}"/>
              </a:ext>
            </a:extLst>
          </p:cNvPr>
          <p:cNvSpPr txBox="1"/>
          <p:nvPr/>
        </p:nvSpPr>
        <p:spPr>
          <a:xfrm>
            <a:off x="9087853" y="4013047"/>
            <a:ext cx="2719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:  Stat4ward supported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8481B0B8-0399-8084-E6F1-1C447E53AD11}"/>
              </a:ext>
            </a:extLst>
          </p:cNvPr>
          <p:cNvSpPr/>
          <p:nvPr/>
        </p:nvSpPr>
        <p:spPr>
          <a:xfrm>
            <a:off x="8999621" y="4076699"/>
            <a:ext cx="176463" cy="180472"/>
          </a:xfrm>
          <a:prstGeom prst="flowChartConnector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545E84-7598-9316-BD70-4EE5BBC16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6" y="6570924"/>
            <a:ext cx="890093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01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2026E-EB95-8930-4311-4466E89E9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052"/>
            <a:ext cx="10515600" cy="971969"/>
          </a:xfrm>
        </p:spPr>
        <p:txBody>
          <a:bodyPr>
            <a:normAutofit/>
          </a:bodyPr>
          <a:lstStyle/>
          <a:p>
            <a:r>
              <a:rPr lang="en-US" sz="3600" b="1" dirty="0"/>
              <a:t>Gene Therapy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BEBCE-F455-71DD-F8B8-8CA0ACE1E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968" y="1663700"/>
            <a:ext cx="10678064" cy="4439150"/>
          </a:xfrm>
        </p:spPr>
        <p:txBody>
          <a:bodyPr>
            <a:noAutofit/>
          </a:bodyPr>
          <a:lstStyle/>
          <a:p>
            <a:r>
              <a:rPr lang="en-US" sz="2000" dirty="0"/>
              <a:t>Recombinant adeno-associated virus (AAV) vectors are the leading delivery vehicle used for gene therapies. </a:t>
            </a:r>
          </a:p>
          <a:p>
            <a:r>
              <a:rPr lang="en-US" sz="2000" dirty="0"/>
              <a:t>Pre-existing ADA against the AAV capsid due to prior exposure to wild-type AAVs</a:t>
            </a:r>
          </a:p>
          <a:p>
            <a:r>
              <a:rPr lang="en-US" sz="2000" dirty="0"/>
              <a:t>ADA binds to the AAV capsid, this could significantly reduce the effectiveness of the treatment by neutralizing the vector</a:t>
            </a:r>
          </a:p>
          <a:p>
            <a:r>
              <a:rPr lang="en-US" sz="2000" dirty="0"/>
              <a:t>FDA recommends a </a:t>
            </a:r>
            <a:r>
              <a:rPr lang="en-US" sz="2000" dirty="0" err="1"/>
              <a:t>CDx</a:t>
            </a:r>
            <a:r>
              <a:rPr lang="en-US" sz="2000" dirty="0"/>
              <a:t> when pre-existing antibodies to AAV are to be used as an exclusion criterion. And determines if an IDE is needed for those studies that are of significant risk.</a:t>
            </a:r>
          </a:p>
          <a:p>
            <a:r>
              <a:rPr lang="en-US" sz="2000" dirty="0"/>
              <a:t>Example: </a:t>
            </a:r>
            <a:r>
              <a:rPr lang="en-US" sz="2000" u="sng" dirty="0">
                <a:solidFill>
                  <a:srgbClr val="00B0F0"/>
                </a:solidFill>
              </a:rPr>
              <a:t>AAV5 </a:t>
            </a:r>
            <a:r>
              <a:rPr lang="en-US" sz="2000" u="sng" dirty="0" err="1">
                <a:solidFill>
                  <a:srgbClr val="00B0F0"/>
                </a:solidFill>
              </a:rPr>
              <a:t>DetectCDx</a:t>
            </a:r>
            <a:r>
              <a:rPr lang="en-US" sz="2000" u="sng" dirty="0">
                <a:solidFill>
                  <a:srgbClr val="00B0F0"/>
                </a:solidFill>
              </a:rPr>
              <a:t> </a:t>
            </a:r>
            <a:r>
              <a:rPr lang="en-US" sz="2000" dirty="0"/>
              <a:t>(</a:t>
            </a:r>
            <a:r>
              <a:rPr lang="en-US" sz="2000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https://www.fda.gov/medical-devices/recently-approved-devices/aav5-detectcdx-p190033</a:t>
            </a:r>
            <a:r>
              <a:rPr lang="en-US" sz="2000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3C7560-A9CC-C06C-D05A-4B55006BBF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916" y="6544504"/>
            <a:ext cx="1441768" cy="236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304D85-9FFF-DF2E-8080-00DDC96B4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6" y="6570924"/>
            <a:ext cx="890093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0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970E2-7E58-88E7-A2B0-63AD8749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9531"/>
            <a:ext cx="10515600" cy="816694"/>
          </a:xfrm>
        </p:spPr>
        <p:txBody>
          <a:bodyPr>
            <a:normAutofit/>
          </a:bodyPr>
          <a:lstStyle/>
          <a:p>
            <a:r>
              <a:rPr lang="en-US" sz="3600" b="1" dirty="0"/>
              <a:t>ADA Assay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23F9F-90B0-34E2-2E47-C51F2C09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063" y="1192771"/>
            <a:ext cx="6640902" cy="5238810"/>
          </a:xfrm>
          <a:ln w="3175"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</a:rPr>
              <a:t>Drug Emergent ADA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Therapeutic proteins are recognized by the human immune system. Immune response to therapeutic proteins: Anti-drug antibody (ADA)</a:t>
            </a:r>
          </a:p>
          <a:p>
            <a:r>
              <a:rPr lang="en-US" dirty="0"/>
              <a:t>Consequences of ADA</a:t>
            </a:r>
          </a:p>
          <a:p>
            <a:pPr lvl="1"/>
            <a:r>
              <a:rPr lang="en-US" dirty="0"/>
              <a:t>Safety</a:t>
            </a:r>
          </a:p>
          <a:p>
            <a:pPr lvl="1"/>
            <a:r>
              <a:rPr lang="en-US" dirty="0"/>
              <a:t>PK</a:t>
            </a:r>
          </a:p>
          <a:p>
            <a:pPr lvl="1"/>
            <a:r>
              <a:rPr lang="en-US" dirty="0"/>
              <a:t>Efficacy </a:t>
            </a:r>
          </a:p>
          <a:p>
            <a:r>
              <a:rPr lang="en-US" dirty="0">
                <a:latin typeface="Times New Roman" panose="02020603050405020304" pitchFamily="18" charset="0"/>
              </a:rPr>
              <a:t>ADA </a:t>
            </a:r>
            <a:r>
              <a:rPr lang="en-US" dirty="0" err="1">
                <a:latin typeface="Times New Roman" panose="02020603050405020304" pitchFamily="18" charset="0"/>
              </a:rPr>
              <a:t>Cutpoint</a:t>
            </a:r>
            <a:endParaRPr lang="en-US" dirty="0">
              <a:latin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Determines if a subject has positive ADA response</a:t>
            </a:r>
          </a:p>
          <a:p>
            <a:r>
              <a:rPr lang="en-US" dirty="0">
                <a:latin typeface="Times New Roman" panose="02020603050405020304" pitchFamily="18" charset="0"/>
              </a:rPr>
              <a:t>FDA guidance for study design</a:t>
            </a: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 “The cut-point should be determined statistically with around </a:t>
            </a:r>
            <a:r>
              <a:rPr lang="en-US" b="1" u="sng" dirty="0">
                <a:latin typeface="Times New Roman" panose="02020603050405020304" pitchFamily="18" charset="0"/>
              </a:rPr>
              <a:t>50</a:t>
            </a:r>
            <a:r>
              <a:rPr lang="en-US" dirty="0">
                <a:latin typeface="Times New Roman" panose="02020603050405020304" pitchFamily="18" charset="0"/>
              </a:rPr>
              <a:t> treatment-naïve samples. Each sample should be tested by at least </a:t>
            </a:r>
            <a:r>
              <a:rPr lang="en-US" b="1" u="sng" dirty="0">
                <a:latin typeface="Times New Roman" panose="02020603050405020304" pitchFamily="18" charset="0"/>
              </a:rPr>
              <a:t>two analysts </a:t>
            </a:r>
            <a:r>
              <a:rPr lang="en-US" dirty="0">
                <a:latin typeface="Times New Roman" panose="02020603050405020304" pitchFamily="18" charset="0"/>
              </a:rPr>
              <a:t>on at least </a:t>
            </a:r>
            <a:r>
              <a:rPr lang="en-US" b="1" u="sng" dirty="0">
                <a:latin typeface="Times New Roman" panose="02020603050405020304" pitchFamily="18" charset="0"/>
              </a:rPr>
              <a:t>three different days </a:t>
            </a:r>
            <a:r>
              <a:rPr lang="en-US" dirty="0">
                <a:latin typeface="Times New Roman" panose="02020603050405020304" pitchFamily="18" charset="0"/>
              </a:rPr>
              <a:t>for a total of at least six individual measurements.”</a:t>
            </a:r>
          </a:p>
          <a:p>
            <a:r>
              <a:rPr lang="en-US" dirty="0">
                <a:latin typeface="Times New Roman" panose="02020603050405020304" pitchFamily="18" charset="0"/>
              </a:rPr>
              <a:t>ADA Assay</a:t>
            </a: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Screening assay (</a:t>
            </a: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</a:rPr>
              <a:t>blue</a:t>
            </a:r>
            <a:r>
              <a:rPr lang="en-US" dirty="0">
                <a:latin typeface="Times New Roman" panose="02020603050405020304" pitchFamily="18" charset="0"/>
              </a:rPr>
              <a:t>, untreated) </a:t>
            </a:r>
          </a:p>
          <a:p>
            <a:pPr lvl="1"/>
            <a:r>
              <a:rPr lang="en-US" dirty="0">
                <a:latin typeface="Times New Roman" panose="02020603050405020304" pitchFamily="18" charset="0"/>
              </a:rPr>
              <a:t>Confirmation assay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red</a:t>
            </a:r>
            <a:r>
              <a:rPr lang="en-US" dirty="0">
                <a:latin typeface="Times New Roman" panose="02020603050405020304" pitchFamily="18" charset="0"/>
              </a:rPr>
              <a:t>, treated by drug)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E3734-84BA-BD9A-FDD8-9F08A3415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3015" y="1734214"/>
            <a:ext cx="4003922" cy="34451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85E061-D166-E9ED-CE1A-C17A0350BFA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916" y="6431581"/>
            <a:ext cx="1441768" cy="2368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CF5C0C-CF0F-B31C-3147-102645CDF542}"/>
              </a:ext>
            </a:extLst>
          </p:cNvPr>
          <p:cNvSpPr txBox="1"/>
          <p:nvPr/>
        </p:nvSpPr>
        <p:spPr>
          <a:xfrm>
            <a:off x="9078193" y="1216331"/>
            <a:ext cx="2103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ADA Assay Plate Layout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09A7B-5B78-414C-E98C-45CCAA18F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16" y="6570924"/>
            <a:ext cx="890093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8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22D85-AE83-2C3A-1382-A84BB60F1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064" y="189531"/>
            <a:ext cx="10515600" cy="772325"/>
          </a:xfrm>
        </p:spPr>
        <p:txBody>
          <a:bodyPr>
            <a:normAutofit/>
          </a:bodyPr>
          <a:lstStyle/>
          <a:p>
            <a:r>
              <a:rPr lang="en-US" sz="3600" b="1" dirty="0"/>
              <a:t>ADA Assay </a:t>
            </a:r>
            <a:r>
              <a:rPr lang="en-US" sz="3600" b="1" dirty="0" err="1"/>
              <a:t>Cutpoint</a:t>
            </a:r>
            <a:endParaRPr lang="en-US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A774C-E5C2-2F8B-41B4-C08A81C5D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088" y="1488773"/>
            <a:ext cx="10049207" cy="1495060"/>
          </a:xfrm>
        </p:spPr>
        <p:txBody>
          <a:bodyPr>
            <a:normAutofit/>
          </a:bodyPr>
          <a:lstStyle/>
          <a:p>
            <a:r>
              <a:rPr lang="en-US" sz="2000" dirty="0"/>
              <a:t>Screening </a:t>
            </a:r>
            <a:r>
              <a:rPr lang="en-US" sz="2000" dirty="0" err="1"/>
              <a:t>cutpoint</a:t>
            </a:r>
            <a:r>
              <a:rPr lang="en-US" sz="2000" dirty="0"/>
              <a:t> (SCP) aims to control false positive rate at 5%</a:t>
            </a:r>
          </a:p>
          <a:p>
            <a:r>
              <a:rPr lang="en-US" sz="2000" dirty="0"/>
              <a:t>Confirmation </a:t>
            </a:r>
            <a:r>
              <a:rPr lang="en-US" sz="2000" dirty="0" err="1"/>
              <a:t>cutpoint</a:t>
            </a:r>
            <a:r>
              <a:rPr lang="en-US" sz="2000" dirty="0"/>
              <a:t> (CCP) aims to control false positive rate at 1%</a:t>
            </a:r>
          </a:p>
          <a:p>
            <a:r>
              <a:rPr lang="en-US" sz="2000" dirty="0"/>
              <a:t>Note: only false positive rate is controlled, false negative rate is unknown/uncontrolled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379E4C-5696-B590-3234-CBA3281834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72064" y="3120184"/>
            <a:ext cx="4559081" cy="32657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529BD9-1B7B-B0A5-6703-9C33AB73F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9815" y="3530953"/>
            <a:ext cx="4787659" cy="28549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62D57B-FC52-BF2A-51C8-C4D62963CCF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916" y="6550025"/>
            <a:ext cx="1441768" cy="2368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607ADD-16B6-0623-84A3-69AAA9423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16" y="6570924"/>
            <a:ext cx="890093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28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452F1-82FE-F3EA-4434-90E62F9C9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51" y="219313"/>
            <a:ext cx="10515600" cy="737420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Analytical Validation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A21DD-1736-CB61-A426-ED18E51A1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051" y="1425373"/>
            <a:ext cx="4569542" cy="5006208"/>
          </a:xfrm>
          <a:ln w="3175">
            <a:solidFill>
              <a:schemeClr val="tx1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en-US" dirty="0"/>
              <a:t>Sensitivity (</a:t>
            </a:r>
            <a:r>
              <a:rPr lang="en-US" dirty="0" err="1"/>
              <a:t>LoB</a:t>
            </a:r>
            <a:r>
              <a:rPr lang="en-US" dirty="0"/>
              <a:t>, </a:t>
            </a:r>
            <a:r>
              <a:rPr lang="en-US" dirty="0" err="1"/>
              <a:t>LoD</a:t>
            </a:r>
            <a:r>
              <a:rPr lang="en-US" dirty="0"/>
              <a:t>, </a:t>
            </a:r>
            <a:r>
              <a:rPr lang="en-US" dirty="0" err="1"/>
              <a:t>LoQ</a:t>
            </a:r>
            <a:r>
              <a:rPr lang="en-US" dirty="0"/>
              <a:t>)</a:t>
            </a:r>
          </a:p>
          <a:p>
            <a:r>
              <a:rPr lang="en-US" dirty="0"/>
              <a:t>Specificity </a:t>
            </a:r>
          </a:p>
          <a:p>
            <a:r>
              <a:rPr lang="en-US" dirty="0"/>
              <a:t>Precision</a:t>
            </a:r>
          </a:p>
          <a:p>
            <a:r>
              <a:rPr lang="en-US" dirty="0"/>
              <a:t>Accuracy</a:t>
            </a:r>
          </a:p>
          <a:p>
            <a:r>
              <a:rPr lang="en-US" dirty="0"/>
              <a:t>Stability (reagent, sample)</a:t>
            </a:r>
          </a:p>
          <a:p>
            <a:r>
              <a:rPr lang="en-US" dirty="0"/>
              <a:t>Linearity</a:t>
            </a:r>
          </a:p>
          <a:p>
            <a:r>
              <a:rPr lang="en-US" dirty="0"/>
              <a:t>Cross contamination</a:t>
            </a:r>
          </a:p>
          <a:p>
            <a:r>
              <a:rPr lang="en-US" dirty="0"/>
              <a:t>Contrived sample comparability</a:t>
            </a:r>
          </a:p>
          <a:p>
            <a:r>
              <a:rPr lang="en-US" dirty="0"/>
              <a:t>Robustness</a:t>
            </a:r>
          </a:p>
          <a:p>
            <a:r>
              <a:rPr lang="en-US" dirty="0"/>
              <a:t>Guard-banding</a:t>
            </a:r>
          </a:p>
          <a:p>
            <a:r>
              <a:rPr lang="en-US" dirty="0"/>
              <a:t>Pre-analytics</a:t>
            </a:r>
          </a:p>
          <a:p>
            <a:r>
              <a:rPr lang="en-US" dirty="0"/>
              <a:t>QC limits/control charts</a:t>
            </a:r>
          </a:p>
          <a:p>
            <a:r>
              <a:rPr lang="en-US" dirty="0"/>
              <a:t>Reagent qualification</a:t>
            </a:r>
          </a:p>
          <a:p>
            <a:r>
              <a:rPr lang="en-US" dirty="0"/>
              <a:t>Assay change</a:t>
            </a:r>
          </a:p>
          <a:p>
            <a:r>
              <a:rPr lang="en-US" dirty="0"/>
              <a:t>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02F9EC2-95BD-5F69-BED0-77F119CED954}"/>
              </a:ext>
            </a:extLst>
          </p:cNvPr>
          <p:cNvSpPr txBox="1">
            <a:spLocks/>
          </p:cNvSpPr>
          <p:nvPr/>
        </p:nvSpPr>
        <p:spPr>
          <a:xfrm>
            <a:off x="5999572" y="1392882"/>
            <a:ext cx="5454497" cy="5006208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Experimental Design</a:t>
            </a:r>
          </a:p>
          <a:p>
            <a:pPr lvl="1"/>
            <a:r>
              <a:rPr lang="en-US" sz="2000" dirty="0"/>
              <a:t>Sample selection (sample type, pooling, mixing, spiking, depleting,… )</a:t>
            </a:r>
          </a:p>
          <a:p>
            <a:pPr lvl="1"/>
            <a:r>
              <a:rPr lang="en-US" sz="2000" dirty="0"/>
              <a:t>Design  </a:t>
            </a:r>
          </a:p>
          <a:p>
            <a:pPr lvl="2"/>
            <a:r>
              <a:rPr lang="en-US" sz="1600" dirty="0"/>
              <a:t>Sample size</a:t>
            </a:r>
          </a:p>
          <a:p>
            <a:pPr lvl="2"/>
            <a:r>
              <a:rPr lang="en-US" sz="1600" dirty="0"/>
              <a:t>Concentration levels</a:t>
            </a:r>
          </a:p>
          <a:p>
            <a:pPr lvl="2"/>
            <a:r>
              <a:rPr lang="en-US" sz="1600" dirty="0"/>
              <a:t>Design factors</a:t>
            </a:r>
          </a:p>
          <a:p>
            <a:pPr lvl="3"/>
            <a:r>
              <a:rPr lang="en-US" sz="1400" dirty="0"/>
              <a:t>Reagent lot, operator, day, run, replicates</a:t>
            </a:r>
          </a:p>
          <a:p>
            <a:r>
              <a:rPr lang="en-US" sz="2400" dirty="0"/>
              <a:t>Analysis</a:t>
            </a:r>
          </a:p>
          <a:p>
            <a:pPr lvl="1"/>
            <a:r>
              <a:rPr lang="en-US" sz="2000" dirty="0"/>
              <a:t>DOE &lt; -- &gt; SAP</a:t>
            </a:r>
          </a:p>
          <a:p>
            <a:pPr lvl="1"/>
            <a:r>
              <a:rPr lang="en-US" sz="2000" dirty="0"/>
              <a:t>Statistics methods</a:t>
            </a:r>
          </a:p>
          <a:p>
            <a:pPr lvl="1"/>
            <a:r>
              <a:rPr lang="en-US" sz="2000" dirty="0"/>
              <a:t>Acceptance criteria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7A0B62-BB8A-AC96-4641-B84F0607F4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22" y="6520243"/>
            <a:ext cx="1441768" cy="236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10A01E-38D3-10EC-CB96-4C480E51B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6" y="6570924"/>
            <a:ext cx="890093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80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411" y="327420"/>
            <a:ext cx="1053465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AV Following CLSI Guidelines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1" y="1449239"/>
            <a:ext cx="4533899" cy="4957026"/>
          </a:xfrm>
          <a:ln w="31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dirty="0"/>
              <a:t>Assay Validation (CLSI guidelines)</a:t>
            </a:r>
          </a:p>
          <a:p>
            <a:pPr lvl="1"/>
            <a:r>
              <a:rPr lang="en-US" sz="1800" dirty="0"/>
              <a:t>Precision – EP05</a:t>
            </a:r>
          </a:p>
          <a:p>
            <a:pPr lvl="1"/>
            <a:r>
              <a:rPr lang="en-US" sz="1800" dirty="0"/>
              <a:t>Sensitivity – EP17</a:t>
            </a:r>
          </a:p>
          <a:p>
            <a:pPr lvl="1"/>
            <a:r>
              <a:rPr lang="en-US" sz="1800" dirty="0"/>
              <a:t>Accuracy – EP09</a:t>
            </a:r>
          </a:p>
          <a:p>
            <a:pPr lvl="1"/>
            <a:r>
              <a:rPr lang="en-US" sz="1800" dirty="0"/>
              <a:t>Specificity – EP07</a:t>
            </a:r>
          </a:p>
          <a:p>
            <a:pPr lvl="1"/>
            <a:r>
              <a:rPr lang="en-US" sz="1800" dirty="0"/>
              <a:t>Linearity – EP06</a:t>
            </a:r>
          </a:p>
          <a:p>
            <a:pPr lvl="1"/>
            <a:r>
              <a:rPr lang="en-US" sz="1800" dirty="0"/>
              <a:t>Stability - EP25</a:t>
            </a:r>
          </a:p>
          <a:p>
            <a:pPr lvl="1"/>
            <a:r>
              <a:rPr lang="en-US" sz="1800" dirty="0"/>
              <a:t>Reagent lot variability – EP26</a:t>
            </a:r>
          </a:p>
          <a:p>
            <a:pPr lvl="1"/>
            <a:r>
              <a:rPr lang="en-US" sz="1800" dirty="0"/>
              <a:t>Commutability – C53/EP14</a:t>
            </a:r>
          </a:p>
          <a:p>
            <a:pPr lvl="1"/>
            <a:r>
              <a:rPr lang="en-US" sz="1800" dirty="0"/>
              <a:t>…</a:t>
            </a:r>
          </a:p>
          <a:p>
            <a:r>
              <a:rPr lang="en-US" sz="2000" dirty="0"/>
              <a:t>Other Guidelines</a:t>
            </a:r>
          </a:p>
          <a:p>
            <a:pPr lvl="1"/>
            <a:r>
              <a:rPr lang="en-US" sz="1800" dirty="0"/>
              <a:t>FDA (e.g. ATD in assay migration, Precision on composite score), </a:t>
            </a:r>
          </a:p>
          <a:p>
            <a:pPr lvl="1"/>
            <a:r>
              <a:rPr lang="en-US" sz="1800" dirty="0"/>
              <a:t>USP, EMEA, ISO, ICH, white papers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A2DF63-A8CD-990E-9169-D1F9E3306DC1}"/>
              </a:ext>
            </a:extLst>
          </p:cNvPr>
          <p:cNvSpPr txBox="1">
            <a:spLocks/>
          </p:cNvSpPr>
          <p:nvPr/>
        </p:nvSpPr>
        <p:spPr>
          <a:xfrm>
            <a:off x="5544268" y="1504160"/>
            <a:ext cx="6419131" cy="495702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E.g. EP17 for LOD</a:t>
            </a:r>
          </a:p>
          <a:p>
            <a:r>
              <a:rPr lang="en-US" sz="2400" dirty="0"/>
              <a:t>Design of Experiment (e.g. classical approach)</a:t>
            </a:r>
          </a:p>
          <a:p>
            <a:pPr lvl="1">
              <a:spcBef>
                <a:spcPct val="0"/>
              </a:spcBef>
              <a:spcAft>
                <a:spcPct val="15000"/>
              </a:spcAft>
            </a:pPr>
            <a:r>
              <a:rPr lang="en-US" sz="1700" dirty="0"/>
              <a:t>2 reagent lots</a:t>
            </a:r>
          </a:p>
          <a:p>
            <a:pPr lvl="1">
              <a:spcBef>
                <a:spcPct val="0"/>
              </a:spcBef>
              <a:spcAft>
                <a:spcPct val="15000"/>
              </a:spcAft>
            </a:pPr>
            <a:r>
              <a:rPr lang="en-US" sz="1700" dirty="0"/>
              <a:t>3 days</a:t>
            </a:r>
          </a:p>
          <a:p>
            <a:pPr lvl="1">
              <a:spcBef>
                <a:spcPct val="0"/>
              </a:spcBef>
              <a:spcAft>
                <a:spcPct val="15000"/>
              </a:spcAft>
            </a:pPr>
            <a:r>
              <a:rPr lang="en-US" sz="1700" dirty="0"/>
              <a:t>4 blank samples</a:t>
            </a:r>
          </a:p>
          <a:p>
            <a:pPr lvl="1">
              <a:spcBef>
                <a:spcPct val="0"/>
              </a:spcBef>
              <a:spcAft>
                <a:spcPct val="15000"/>
              </a:spcAft>
            </a:pPr>
            <a:r>
              <a:rPr lang="en-US" sz="1700" dirty="0"/>
              <a:t>1 instrument system</a:t>
            </a:r>
          </a:p>
          <a:p>
            <a:pPr lvl="1">
              <a:spcBef>
                <a:spcPct val="0"/>
              </a:spcBef>
              <a:spcAft>
                <a:spcPct val="15000"/>
              </a:spcAft>
            </a:pPr>
            <a:r>
              <a:rPr lang="en-US" sz="1700" dirty="0"/>
              <a:t>2 replicates per sample (for each reagent lot, day, instrument system combination)</a:t>
            </a:r>
          </a:p>
          <a:p>
            <a:pPr lvl="1">
              <a:spcBef>
                <a:spcPct val="0"/>
              </a:spcBef>
              <a:spcAft>
                <a:spcPct val="15000"/>
              </a:spcAft>
            </a:pPr>
            <a:r>
              <a:rPr lang="en-US" sz="1700" dirty="0"/>
              <a:t>4 low measurand content (positive) samples</a:t>
            </a:r>
          </a:p>
          <a:p>
            <a:pPr lvl="1">
              <a:spcBef>
                <a:spcPct val="0"/>
              </a:spcBef>
              <a:spcAft>
                <a:spcPct val="15000"/>
              </a:spcAft>
            </a:pPr>
            <a:r>
              <a:rPr lang="en-US" sz="1700" dirty="0"/>
              <a:t>60 total blank replicates per reagent lot (across all blank samples, days, and instrument systems)</a:t>
            </a:r>
          </a:p>
          <a:p>
            <a:pPr lvl="1">
              <a:spcBef>
                <a:spcPct val="0"/>
              </a:spcBef>
              <a:spcAft>
                <a:spcPct val="15000"/>
              </a:spcAft>
            </a:pPr>
            <a:r>
              <a:rPr lang="en-US" sz="1700" dirty="0"/>
              <a:t>60 total low positive sample replicates per reagent lot (across all low positive samples, days, and instrument systems)</a:t>
            </a:r>
          </a:p>
          <a:p>
            <a:r>
              <a:rPr lang="en-US" sz="2400" dirty="0"/>
              <a:t>Analysis</a:t>
            </a:r>
          </a:p>
          <a:p>
            <a:pPr lvl="1"/>
            <a:r>
              <a:rPr lang="en-US" sz="2000" dirty="0"/>
              <a:t>Classical approach</a:t>
            </a:r>
          </a:p>
          <a:p>
            <a:pPr lvl="1"/>
            <a:r>
              <a:rPr lang="en-US" sz="2000" dirty="0"/>
              <a:t>Precision profile</a:t>
            </a:r>
          </a:p>
          <a:p>
            <a:pPr lvl="1"/>
            <a:r>
              <a:rPr lang="en-US" sz="2000" dirty="0"/>
              <a:t>Probit regression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24F061-E2CA-E36F-E6E5-CB7A0B6391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422" y="6556938"/>
            <a:ext cx="1441768" cy="236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CCFC5C-7197-3DEC-C8C5-0C0141D4D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16" y="6570924"/>
            <a:ext cx="890093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36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5188A-66C5-F2EC-46A3-DD562EF9D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001"/>
            <a:ext cx="10515600" cy="816694"/>
          </a:xfrm>
        </p:spPr>
        <p:txBody>
          <a:bodyPr>
            <a:normAutofit/>
          </a:bodyPr>
          <a:lstStyle/>
          <a:p>
            <a:r>
              <a:rPr lang="en-US" sz="3600" b="1" dirty="0"/>
              <a:t>Challenges in ADA Assay CP Determination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2D677A-7D15-4F0C-CC3C-4433F16948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033787" y="1379355"/>
                <a:ext cx="4750856" cy="1812420"/>
              </a:xfrm>
              <a:ln>
                <a:solidFill>
                  <a:schemeClr val="accent1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Clinical false negative rate is unknown and uncontrolled</a:t>
                </a:r>
              </a:p>
              <a:p>
                <a:r>
                  <a:rPr lang="en-US" sz="2000" dirty="0"/>
                  <a:t>Ideally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𝐴𝑛𝑎𝑙𝑦𝑡𝑖𝑐𝑎𝑙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𝐶𝑃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𝐶𝑙𝑖𝑛𝑖𝑐𝑎𝑙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𝐶𝑃</m:t>
                      </m:r>
                    </m:oMath>
                  </m:oMathPara>
                </a14:m>
                <a:endParaRPr lang="en-US" sz="2000" dirty="0"/>
              </a:p>
              <a:p>
                <a:r>
                  <a:rPr lang="en-US" sz="2000" dirty="0"/>
                  <a:t>Estimates have random variation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2D677A-7D15-4F0C-CC3C-4433F16948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033787" y="1379355"/>
                <a:ext cx="4750856" cy="1812420"/>
              </a:xfrm>
              <a:blipFill>
                <a:blip r:embed="rId2"/>
                <a:stretch>
                  <a:fillRect l="-1024" t="-2667" b="-33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5D4B8B4-F06A-55F7-7E84-0086B923FA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528" t="34694" r="24074" b="35166"/>
          <a:stretch>
            <a:fillRect/>
          </a:stretch>
        </p:blipFill>
        <p:spPr bwMode="auto">
          <a:xfrm>
            <a:off x="407357" y="3849127"/>
            <a:ext cx="5688643" cy="18011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D0C6DD-B099-C30D-3367-5F2C080C5C15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916" y="6431581"/>
            <a:ext cx="1441768" cy="23688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6C22DDF-574A-1064-9FE2-24EE116FA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084466"/>
              </p:ext>
            </p:extLst>
          </p:nvPr>
        </p:nvGraphicFramePr>
        <p:xfrm>
          <a:off x="605765" y="1708030"/>
          <a:ext cx="5320582" cy="110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786">
                  <a:extLst>
                    <a:ext uri="{9D8B030D-6E8A-4147-A177-3AD203B41FA5}">
                      <a16:colId xmlns:a16="http://schemas.microsoft.com/office/drawing/2014/main" val="3795449319"/>
                    </a:ext>
                  </a:extLst>
                </a:gridCol>
                <a:gridCol w="1630392">
                  <a:extLst>
                    <a:ext uri="{9D8B030D-6E8A-4147-A177-3AD203B41FA5}">
                      <a16:colId xmlns:a16="http://schemas.microsoft.com/office/drawing/2014/main" val="4200819184"/>
                    </a:ext>
                  </a:extLst>
                </a:gridCol>
                <a:gridCol w="1699404">
                  <a:extLst>
                    <a:ext uri="{9D8B030D-6E8A-4147-A177-3AD203B41FA5}">
                      <a16:colId xmlns:a16="http://schemas.microsoft.com/office/drawing/2014/main" val="19411412"/>
                    </a:ext>
                  </a:extLst>
                </a:gridCol>
              </a:tblGrid>
              <a:tr h="305502">
                <a:tc>
                  <a:txBody>
                    <a:bodyPr/>
                    <a:lstStyle/>
                    <a:p>
                      <a:r>
                        <a:rPr lang="en-US" dirty="0"/>
                        <a:t>Error Control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Analytical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Clinical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419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False Positive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SCP (or CCP)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306797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r>
                        <a:rPr lang="en-US" dirty="0"/>
                        <a:t>False Negative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129638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15120F1-7E83-7AE4-9864-2F2FC1BF8EA2}"/>
              </a:ext>
            </a:extLst>
          </p:cNvPr>
          <p:cNvSpPr txBox="1">
            <a:spLocks/>
          </p:cNvSpPr>
          <p:nvPr/>
        </p:nvSpPr>
        <p:spPr>
          <a:xfrm>
            <a:off x="7033787" y="4020782"/>
            <a:ext cx="4750856" cy="1457864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u="sng" dirty="0"/>
              <a:t>Scenario 1</a:t>
            </a:r>
            <a:r>
              <a:rPr lang="en-US" sz="2000" dirty="0"/>
              <a:t>: Some ADA negative patients missed the treatment opportunity</a:t>
            </a:r>
          </a:p>
          <a:p>
            <a:r>
              <a:rPr lang="en-US" sz="2000" b="1" u="sng" dirty="0"/>
              <a:t>Scenario 2</a:t>
            </a:r>
            <a:r>
              <a:rPr lang="en-US" sz="2000" dirty="0"/>
              <a:t>: Some ADA positive patients are enrolled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DFB7AD-2265-0967-5107-884B859AD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316" y="6570924"/>
            <a:ext cx="890093" cy="19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21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11905</TotalTime>
  <Words>1003</Words>
  <Application>Microsoft Office PowerPoint</Application>
  <PresentationFormat>Widescreen</PresentationFormat>
  <Paragraphs>205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Aptos Display</vt:lpstr>
      <vt:lpstr>Arial</vt:lpstr>
      <vt:lpstr>Cambria Math</vt:lpstr>
      <vt:lpstr>Times New Roman</vt:lpstr>
      <vt:lpstr>Wingdings</vt:lpstr>
      <vt:lpstr>Office Theme</vt:lpstr>
      <vt:lpstr>ADA Assay as CDx</vt:lpstr>
      <vt:lpstr>Disclaimer</vt:lpstr>
      <vt:lpstr>Typical CDx</vt:lpstr>
      <vt:lpstr>Gene Therapy</vt:lpstr>
      <vt:lpstr>ADA Assay </vt:lpstr>
      <vt:lpstr>ADA Assay Cutpoint</vt:lpstr>
      <vt:lpstr>Analytical Validation</vt:lpstr>
      <vt:lpstr>AV Following CLSI Guidelines</vt:lpstr>
      <vt:lpstr>Challenges in ADA Assay CP Determination</vt:lpstr>
      <vt:lpstr>CDx (Biomarker) Clinical Validity</vt:lpstr>
      <vt:lpstr>PowerPoint Presentation</vt:lpstr>
      <vt:lpstr>Collaborating Between Pharma and CDx Partner</vt:lpstr>
      <vt:lpstr>Interacting with FDA</vt:lpstr>
      <vt:lpstr>Statistics Plays a Critical Role in CDx Development</vt:lpstr>
      <vt:lpstr>Thanks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Shuguang Huang</dc:creator>
  <cp:lastModifiedBy>Shuguang Huang</cp:lastModifiedBy>
  <cp:revision>38</cp:revision>
  <dcterms:created xsi:type="dcterms:W3CDTF">2025-08-24T12:32:04Z</dcterms:created>
  <dcterms:modified xsi:type="dcterms:W3CDTF">2025-10-01T20:33:07Z</dcterms:modified>
</cp:coreProperties>
</file>