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1938" r:id="rId2"/>
    <p:sldId id="2147482995" r:id="rId3"/>
    <p:sldId id="2147482996" r:id="rId4"/>
    <p:sldId id="2147482896" r:id="rId5"/>
    <p:sldId id="2147482897" r:id="rId6"/>
    <p:sldId id="2147482907" r:id="rId7"/>
    <p:sldId id="2147482905" r:id="rId8"/>
    <p:sldId id="1843" r:id="rId9"/>
    <p:sldId id="2147483001" r:id="rId10"/>
    <p:sldId id="2147483002" r:id="rId11"/>
    <p:sldId id="2147483003" r:id="rId12"/>
    <p:sldId id="2147482888" r:id="rId13"/>
    <p:sldId id="2147482890" r:id="rId14"/>
    <p:sldId id="2147482908" r:id="rId15"/>
    <p:sldId id="1930" r:id="rId16"/>
    <p:sldId id="2147483008" r:id="rId17"/>
    <p:sldId id="2147483004" r:id="rId18"/>
    <p:sldId id="2147482891" r:id="rId19"/>
    <p:sldId id="2147482980" r:id="rId20"/>
    <p:sldId id="2147483006" r:id="rId21"/>
    <p:sldId id="2147482922" r:id="rId22"/>
    <p:sldId id="2147483007" r:id="rId23"/>
    <p:sldId id="2147482909" r:id="rId24"/>
    <p:sldId id="2147482951" r:id="rId25"/>
    <p:sldId id="1641" r:id="rId26"/>
    <p:sldId id="2147482893" r:id="rId27"/>
    <p:sldId id="165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6EE"/>
    <a:srgbClr val="F2F2F2"/>
    <a:srgbClr val="EE82EE"/>
    <a:srgbClr val="D9A520"/>
    <a:srgbClr val="C00000"/>
    <a:srgbClr val="385723"/>
    <a:srgbClr val="E2F0D9"/>
    <a:srgbClr val="BB8C00"/>
    <a:srgbClr val="F7B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2"/>
    <p:restoredTop sz="94407"/>
  </p:normalViewPr>
  <p:slideViewPr>
    <p:cSldViewPr snapToGrid="0">
      <p:cViewPr varScale="1">
        <p:scale>
          <a:sx n="66" d="100"/>
          <a:sy n="66" d="100"/>
        </p:scale>
        <p:origin x="200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EFE80-E769-AA41-9AD8-0F949E2FBA42}" type="datetimeFigureOut">
              <a:rPr lang="en-US" smtClean="0"/>
              <a:t>9/29/25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03AB4-440A-D148-B14E-0FD7759B6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9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03AB4-440A-D148-B14E-0FD7759B6FD8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93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03AB4-440A-D148-B14E-0FD7759B6FD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0BB2-FF40-0B41-B512-83CDB75CB75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96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0BB2-FF40-0B41-B512-83CDB75CB75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8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0AC72C-FC32-F043-A7FE-8C32C631334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739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03AB4-440A-D148-B14E-0FD7759B6F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93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03AB4-440A-D148-B14E-0FD7759B6F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13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0AC72C-FC32-F043-A7FE-8C32C631334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399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03AB4-440A-D148-B14E-0FD7759B6F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27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03AB4-440A-D148-B14E-0FD7759B6F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54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03AB4-440A-D148-B14E-0FD7759B6F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3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0AC72C-FC32-F043-A7FE-8C32C631334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44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1CCE5-1238-BCBE-2E5E-DE129D7ED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7EBDF-1D4B-284A-B8F8-32B254AA6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76D53-21F0-6644-5373-9C7F2ACC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6AB563-1923-B1CB-2D2E-B1A4F13F140F}"/>
              </a:ext>
            </a:extLst>
          </p:cNvPr>
          <p:cNvSpPr txBox="1"/>
          <p:nvPr userDrawn="1"/>
        </p:nvSpPr>
        <p:spPr>
          <a:xfrm>
            <a:off x="63152" y="6560231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©2024</a:t>
            </a:r>
          </a:p>
        </p:txBody>
      </p:sp>
    </p:spTree>
    <p:extLst>
      <p:ext uri="{BB962C8B-B14F-4D97-AF65-F5344CB8AC3E}">
        <p14:creationId xmlns:p14="http://schemas.microsoft.com/office/powerpoint/2010/main" val="106598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8B001-63CA-CBBC-A6BA-6AFAF46B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13DDF-2773-FA47-2C39-60C084448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F6DCD-29E6-CF50-6354-7B99989F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A188C-621A-1F8D-B2A7-2B459AEC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6DD82-F14C-6A17-DB80-79179A66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3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57E3F8-04E0-2520-9DFC-89B545D1D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11912-EDA9-AAD9-9B2E-CCD6833E5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2387F-6A06-79B0-CE4D-EE27EE69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74858-1BA6-7D96-F780-C766BA93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AC9BE-577F-A2FD-9710-5B758E4C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6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E6BAD-FC9F-1D71-D1DD-B7683BA8B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26A21D27-DB55-1A4B-BD3C-5A46DB8A50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8D6E864-223E-568D-1C43-29F6EA4CB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59351" y="318085"/>
            <a:ext cx="10599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24BA4B7-782C-6111-463A-DDB724C98366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059351" y="1533233"/>
            <a:ext cx="1059924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631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A163-6070-AD38-54BF-10D21C212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20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86D13-5323-F375-2F58-E04D3C58C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707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41E6B-9E49-93A3-07FB-3DD8EA39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F76C1-5793-926E-E3CA-FFA52696E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1455A-50E2-04C7-E0CB-91926B62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1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B93A-3B02-8AE8-ECC5-DCED7CF5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D5E9-63B2-EE46-B6B3-D68409BC9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B63EA-508D-4590-2C08-2735F06B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3D9A2-829C-BDCB-3713-99CE449E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71F71-69AB-66EB-07E8-2FA93AC4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D38BA-4024-0DB6-4E3B-0176F1FFDF37}"/>
              </a:ext>
            </a:extLst>
          </p:cNvPr>
          <p:cNvSpPr txBox="1"/>
          <p:nvPr userDrawn="1"/>
        </p:nvSpPr>
        <p:spPr>
          <a:xfrm>
            <a:off x="5580475" y="81023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32471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87B2-E1A3-1847-E0D3-9164AA604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7E2B4-A4C5-E2D0-D805-6C963C222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A1186-2528-D45E-CD3E-70D3C8B41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C81F-2EBE-2507-0828-D22711F1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23560-A639-0AA3-3710-35BF6A4B7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FD3DE-EE45-FA4B-F7A1-C15ACC88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7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2C7E8-EC1F-66BF-C37F-4EC868FE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9E9ED-D04A-8E8C-B2A4-CF0844C0C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3B8D5-D87E-5AC7-0549-F79C290AA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C96E5-2CCD-A866-D20D-6859C08CB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9A6BB-D5D7-25EE-B641-0AA454168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099FD1-6332-9703-8518-EC171277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58A83E-0D5A-4EC3-B63D-FE1122EE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0CEF40-A23A-18AC-F5D4-713D3A4C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9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48A9-F051-1690-C684-4EC503EC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A6492-63B0-0064-88FA-81095B3A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8A769-6CD3-8B0C-45A1-C62EF409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A5C7E-C8DA-5A2E-4FB9-244D3409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2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10FF77-79B5-13E6-F291-6333F9E68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64FF1B-1180-3EDB-293B-0DCD98CD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400BF-967B-D759-E82D-24175CE8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9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8FEC-8802-252C-89A5-15ADED1D5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E2512-4161-AAC3-0B74-FF4E8337F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E0CE3-4160-CF8C-417C-8F9AD4D81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0BC9E-009C-632A-2B8F-DE7689B3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DD165-B1FE-A312-BBC3-CCFA734D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371FD-A52A-979A-198C-410AF64D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1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6516D-D4D0-3B09-0EFC-F21F79A0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28323-17BB-F90C-5311-988F3ADF0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E5826-95D4-0930-59B9-24B601BC5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A3FD1-13F3-2CDB-6E5A-041D9471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57C75-B52D-2ADC-DE3C-32F8D061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70DB1-475F-7304-75BC-C3B7AB10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7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0ACDA-22AE-615E-DB01-A4F8C8282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2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C6DBE-086C-73D3-D209-CBA507124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37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FA706-4D4A-1A86-66CD-FA3BBE882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29A31-C5A0-0445-B020-D908090263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4AD70-A0DD-6A61-1390-EBB45A21195A}"/>
              </a:ext>
            </a:extLst>
          </p:cNvPr>
          <p:cNvSpPr txBox="1"/>
          <p:nvPr userDrawn="1"/>
        </p:nvSpPr>
        <p:spPr>
          <a:xfrm>
            <a:off x="63152" y="6560231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©2025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8DC10B-45BC-66F6-EF84-A18FCEF7A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8634" t="16656" r="8745" b="20323"/>
          <a:stretch/>
        </p:blipFill>
        <p:spPr>
          <a:xfrm>
            <a:off x="63152" y="72500"/>
            <a:ext cx="777240" cy="5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3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senseaboutscienceusa.org/super-learning-and-the-revolution-in-knowledge/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5" Type="http://schemas.openxmlformats.org/officeDocument/2006/relationships/hyperlink" Target="http://www.youtube.com/playlist?list=PLy_CaFomwGGFMxFtf4gkmC70dP9J6Q3Wa" TargetMode="External"/><Relationship Id="rId4" Type="http://schemas.openxmlformats.org/officeDocument/2006/relationships/hyperlink" Target="http://www.youtube.com/playlist?list=PLy_CaFomwGGGH10tbq9zSyfHVrdklMaLe" TargetMode="External"/><Relationship Id="rId9" Type="http://schemas.openxmlformats.org/officeDocument/2006/relationships/hyperlink" Target="https://asabiopreport.substack.com/p/targeted-learning-for-improved-causa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42C3B-5A6A-BB43-2963-FA5C61B06A96}"/>
              </a:ext>
            </a:extLst>
          </p:cNvPr>
          <p:cNvSpPr/>
          <p:nvPr/>
        </p:nvSpPr>
        <p:spPr>
          <a:xfrm>
            <a:off x="0" y="9235"/>
            <a:ext cx="12192000" cy="6848765"/>
          </a:xfrm>
          <a:prstGeom prst="rect">
            <a:avLst/>
          </a:prstGeom>
          <a:gradFill flip="none" rotWithShape="1">
            <a:gsLst>
              <a:gs pos="52000">
                <a:schemeClr val="accent6"/>
              </a:gs>
              <a:gs pos="14000">
                <a:srgbClr val="0989B1">
                  <a:lumMod val="6000"/>
                  <a:lumOff val="94000"/>
                </a:srgbClr>
              </a:gs>
              <a:gs pos="100000">
                <a:schemeClr val="accent6">
                  <a:lumMod val="20486"/>
                </a:schemeClr>
              </a:gs>
            </a:gsLst>
            <a:path path="rect">
              <a:fillToRect r="100000" b="100000"/>
            </a:path>
            <a:tileRect l="-100000" t="-100000"/>
          </a:gradFill>
          <a:ln w="254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F92A1-2802-D2D2-FF60-674AF7281EB5}"/>
              </a:ext>
            </a:extLst>
          </p:cNvPr>
          <p:cNvSpPr txBox="1"/>
          <p:nvPr/>
        </p:nvSpPr>
        <p:spPr>
          <a:xfrm>
            <a:off x="0" y="5325271"/>
            <a:ext cx="12192000" cy="1615827"/>
          </a:xfrm>
          <a:prstGeom prst="rect">
            <a:avLst/>
          </a:prstGeom>
          <a:gradFill flip="none" rotWithShape="1">
            <a:gsLst>
              <a:gs pos="96000">
                <a:schemeClr val="accent6">
                  <a:lumMod val="32000"/>
                </a:schemeClr>
              </a:gs>
              <a:gs pos="4000">
                <a:schemeClr val="accent6">
                  <a:lumMod val="36000"/>
                </a:schemeClr>
              </a:gs>
              <a:gs pos="62000">
                <a:schemeClr val="accent6">
                  <a:lumMod val="16846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endParaRPr lang="en-US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2400"/>
              </a:spcBef>
            </a:pPr>
            <a:r>
              <a:rPr lang="en-US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Susan Gruber</a:t>
            </a:r>
          </a:p>
          <a:p>
            <a:pPr algn="ctr">
              <a:spcAft>
                <a:spcPts val="600"/>
              </a:spcAft>
            </a:pP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sgruber</a:t>
            </a:r>
            <a:r>
              <a:rPr lang="en-US" sz="1800" i="1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@TLrevolution.com</a:t>
            </a:r>
          </a:p>
          <a:p>
            <a:pPr algn="ctr">
              <a:spcAft>
                <a:spcPts val="600"/>
              </a:spcAft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9B1D5-6520-9CB8-5A78-85E589D87B7D}"/>
              </a:ext>
            </a:extLst>
          </p:cNvPr>
          <p:cNvSpPr txBox="1"/>
          <p:nvPr/>
        </p:nvSpPr>
        <p:spPr>
          <a:xfrm>
            <a:off x="0" y="1289274"/>
            <a:ext cx="12192000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800"/>
              </a:spcBef>
            </a:pPr>
            <a:r>
              <a:rPr lang="en-US" sz="4800" b="1" i="0" u="none" strike="noStrike" dirty="0">
                <a:effectLst/>
                <a:latin typeface="Helvetica" pitchFamily="2" charset="0"/>
              </a:rPr>
              <a:t>Beyond MMRM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 algn="ctr">
              <a:spcBef>
                <a:spcPts val="1800"/>
              </a:spcBef>
            </a:pPr>
            <a:r>
              <a:rPr lang="en-US" sz="3600" i="1" dirty="0">
                <a:solidFill>
                  <a:schemeClr val="bg1"/>
                </a:solidFill>
                <a:effectLst/>
                <a:latin typeface="Helvetica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The crucial role of Targeted </a:t>
            </a:r>
            <a:r>
              <a:rPr lang="en-US" sz="3600" i="1" dirty="0">
                <a:solidFill>
                  <a:schemeClr val="bg1"/>
                </a:solidFill>
                <a:latin typeface="Helvetica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sz="3600" i="1" dirty="0">
                <a:solidFill>
                  <a:schemeClr val="bg1"/>
                </a:solidFill>
                <a:effectLst/>
                <a:latin typeface="Helvetica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achine </a:t>
            </a:r>
            <a:r>
              <a:rPr lang="en-US" sz="3600" i="1" dirty="0">
                <a:solidFill>
                  <a:schemeClr val="bg1"/>
                </a:solidFill>
                <a:latin typeface="Helvetica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sz="3600" i="1" dirty="0">
                <a:solidFill>
                  <a:schemeClr val="bg1"/>
                </a:solidFill>
                <a:effectLst/>
                <a:latin typeface="Helvetica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earning</a:t>
            </a:r>
            <a:endParaRPr lang="en-US" sz="3600" i="1" dirty="0">
              <a:solidFill>
                <a:schemeClr val="bg1"/>
              </a:solidFill>
              <a:latin typeface="Helvetica" pitchFamily="2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3600" i="1" dirty="0">
                <a:solidFill>
                  <a:schemeClr val="bg1"/>
                </a:solidFill>
                <a:effectLst/>
                <a:latin typeface="Helvetica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in RCTs with small sample size</a:t>
            </a:r>
            <a:r>
              <a:rPr lang="en-US" sz="3600" i="1" dirty="0">
                <a:solidFill>
                  <a:schemeClr val="bg1"/>
                </a:solidFill>
                <a:latin typeface="Helvetica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chemeClr val="bg1"/>
                </a:solidFill>
                <a:effectLst/>
                <a:latin typeface="Helvetica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and loss to follow-up</a:t>
            </a:r>
            <a:endParaRPr lang="en-US" sz="3600" b="1" i="1" u="none" strike="noStrike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ctr">
              <a:spcBef>
                <a:spcPts val="1800"/>
              </a:spcBef>
            </a:pPr>
            <a:endParaRPr lang="en-US" sz="2000" dirty="0">
              <a:solidFill>
                <a:schemeClr val="bg1"/>
              </a:solidFill>
              <a:ea typeface="Lato" panose="020F0502020204030203" pitchFamily="34" charset="0"/>
            </a:endParaRPr>
          </a:p>
          <a:p>
            <a:pPr algn="ctr">
              <a:spcBef>
                <a:spcPts val="1800"/>
              </a:spcBef>
            </a:pPr>
            <a:r>
              <a:rPr lang="en-US" sz="2600" dirty="0">
                <a:solidFill>
                  <a:schemeClr val="bg1"/>
                </a:solidFill>
                <a:ea typeface="Lato" panose="020F0502020204030203" pitchFamily="34" charset="0"/>
              </a:rPr>
              <a:t>New England Rare Disease Workshop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ea typeface="Lato" panose="020F0502020204030203" pitchFamily="34" charset="0"/>
              </a:rPr>
              <a:t>Boston, MA, October 10, 2025 </a:t>
            </a:r>
          </a:p>
        </p:txBody>
      </p:sp>
    </p:spTree>
    <p:extLst>
      <p:ext uri="{BB962C8B-B14F-4D97-AF65-F5344CB8AC3E}">
        <p14:creationId xmlns:p14="http://schemas.microsoft.com/office/powerpoint/2010/main" val="29186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3A394-DD16-9575-C8FF-16EEC0BDB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1156" y="1498759"/>
                <a:ext cx="10515600" cy="5012592"/>
              </a:xfrm>
              <a:noFill/>
            </p:spPr>
            <p:txBody>
              <a:bodyPr/>
              <a:lstStyle/>
              <a:p>
                <a:pPr marL="12700" indent="0">
                  <a:spcBef>
                    <a:spcPts val="1600"/>
                  </a:spcBef>
                  <a:buNone/>
                </a:pPr>
                <a:r>
                  <a:rPr lang="en-US" b="1" dirty="0"/>
                  <a:t>Longitudinal perspective</a:t>
                </a:r>
              </a:p>
              <a:p>
                <a:pPr marL="355600" indent="-342900">
                  <a:spcBef>
                    <a:spcPts val="1200"/>
                  </a:spcBef>
                </a:pPr>
                <a:r>
                  <a:rPr lang="en-US" sz="2000" b="1" dirty="0"/>
                  <a:t>Statistical parameter is difference in two “intervention specific” means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br>
                  <a:rPr lang="en-US" sz="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𝑠𝑡𝑎𝑡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kern="0" dirty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 − 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200" kern="0" dirty="0">
                    <a:latin typeface="Cambria Math" panose="02040503050406030204" pitchFamily="18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</a:br>
                <a:br>
                  <a:rPr lang="en-US" sz="2200" b="0" i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2200" b="0" i="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2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2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2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2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2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2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                   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900"/>
                  </a:spcBef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𝒔𝒕𝒂𝒕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/>
                  <a:t> is equivalent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𝒄𝒂𝒖𝒔𝒂𝒍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b="1" dirty="0"/>
                  <a:t> when extended identifying assumptions are met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1800" dirty="0"/>
                  <a:t>consistency, positivity hold at each time point, sequential randomization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3A394-DD16-9575-C8FF-16EEC0BDB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1156" y="1498759"/>
                <a:ext cx="10515600" cy="5012592"/>
              </a:xfrm>
              <a:blipFill>
                <a:blip r:embed="rId2"/>
                <a:stretch>
                  <a:fillRect l="-965" t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A3B44-C2E5-0A5B-1403-6C240544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81D0FC-D289-20EA-F17F-F1D79C03D841}"/>
                  </a:ext>
                </a:extLst>
              </p:cNvPr>
              <p:cNvSpPr txBox="1"/>
              <p:nvPr/>
            </p:nvSpPr>
            <p:spPr>
              <a:xfrm>
                <a:off x="1329862" y="2801700"/>
                <a:ext cx="9700811" cy="2674065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>
                    <a:latin typeface="Calibri" panose="020F0502020204030204" pitchFamily="34" charset="0"/>
                  </a:rPr>
                  <a:t>e.g., for intervention a</a:t>
                </a:r>
                <a:r>
                  <a:rPr lang="en-US" baseline="-25000" dirty="0">
                    <a:latin typeface="Calibri" panose="020F0502020204030204" pitchFamily="34" charset="0"/>
                  </a:rPr>
                  <a:t>1</a:t>
                </a:r>
                <a:r>
                  <a:rPr lang="en-US" dirty="0">
                    <a:latin typeface="Calibri" panose="020F0502020204030204" pitchFamily="34" charset="0"/>
                  </a:rPr>
                  <a:t> = (1,1,1,1,1,1,1,1,1,1,1,1), the marginal mean is defined in terms of a series of  iterated conditional means,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Batang" panose="02030600000101010101" pitchFamily="18" charset="-127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𝑎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=(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Batang" panose="02030600000101010101" pitchFamily="18" charset="-127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Batang" panose="02030600000101010101" pitchFamily="18" charset="-127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Batang" panose="02030600000101010101" pitchFamily="18" charset="-127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(0)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dirty="0"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).</a:t>
                </a:r>
                <a:endParaRPr lang="en-US" dirty="0">
                  <a:latin typeface="Calibri" panose="020F0502020204030204" pitchFamily="34" charset="0"/>
                </a:endParaRPr>
              </a:p>
              <a:p>
                <a:pPr lvl="3">
                  <a:lnSpc>
                    <a:spcPct val="110000"/>
                  </a:lnSpc>
                  <a:spcBef>
                    <a:spcPts val="18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(1, 1, 1, 1, 1,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1, 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1, 1, 1,1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pPr lvl="4">
                  <a:lnSpc>
                    <a:spcPct val="110000"/>
                  </a:lnSpc>
                  <a:spcBef>
                    <a:spcPts val="12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1, 1, 1, 1, 1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1, 1, 1,1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5">
                  <a:lnSpc>
                    <a:spcPct val="110000"/>
                  </a:lnSpc>
                  <a:spcBef>
                    <a:spcPts val="12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6">
                  <a:lnSpc>
                    <a:spcPct val="110000"/>
                  </a:lnSpc>
                  <a:spcBef>
                    <a:spcPts val="12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7">
                  <a:lnSpc>
                    <a:spcPct val="110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81D0FC-D289-20EA-F17F-F1D79C03D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862" y="2801700"/>
                <a:ext cx="9700811" cy="2674065"/>
              </a:xfrm>
              <a:prstGeom prst="rect">
                <a:avLst/>
              </a:prstGeom>
              <a:blipFill>
                <a:blip r:embed="rId3"/>
                <a:stretch>
                  <a:fillRect l="-523" t="-943" r="-392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55F77683-09B8-9F29-E0EF-E9FE69F17C94}"/>
              </a:ext>
            </a:extLst>
          </p:cNvPr>
          <p:cNvSpPr txBox="1">
            <a:spLocks/>
          </p:cNvSpPr>
          <p:nvPr/>
        </p:nvSpPr>
        <p:spPr>
          <a:xfrm>
            <a:off x="838200" y="2932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Phase II trial to investigate impact of treatment on change from baseline performance score </a:t>
            </a:r>
          </a:p>
        </p:txBody>
      </p:sp>
    </p:spTree>
    <p:extLst>
      <p:ext uri="{BB962C8B-B14F-4D97-AF65-F5344CB8AC3E}">
        <p14:creationId xmlns:p14="http://schemas.microsoft.com/office/powerpoint/2010/main" val="3636544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3A394-DD16-9575-C8FF-16EEC0BDB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28538"/>
                <a:ext cx="10682219" cy="4878219"/>
              </a:xfrm>
              <a:noFill/>
            </p:spPr>
            <p:txBody>
              <a:bodyPr/>
              <a:lstStyle/>
              <a:p>
                <a:pPr marL="0" indent="0">
                  <a:spcBef>
                    <a:spcPts val="1600"/>
                  </a:spcBef>
                  <a:buNone/>
                </a:pPr>
                <a:r>
                  <a:rPr lang="en-US" b="1" dirty="0"/>
                  <a:t>RCT Simulation study</a:t>
                </a:r>
              </a:p>
              <a:p>
                <a:pPr marL="0" indent="0">
                  <a:spcBef>
                    <a:spcPts val="1600"/>
                  </a:spcBef>
                  <a:buNone/>
                </a:pPr>
                <a:r>
                  <a:rPr lang="en-US" sz="2400" b="1" dirty="0"/>
                  <a:t>Data generation notes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sz="2400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Change from baseline score at time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a function of </a:t>
                </a:r>
                <a:r>
                  <a:rPr lang="en-US" sz="2400" i="1" kern="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sex, treatment</a:t>
                </a:r>
                <a:r>
                  <a:rPr lang="en-US" sz="2400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i="1" kern="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eGFR(t-1), score(t-1)</a:t>
                </a:r>
                <a:r>
                  <a:rPr lang="en-US" sz="2400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sz="2400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Censoring </a:t>
                </a: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driven by </a:t>
                </a:r>
                <a:r>
                  <a:rPr lang="en-US" sz="2400" i="1" kern="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sex, treatment</a:t>
                </a:r>
                <a:r>
                  <a:rPr lang="en-US" sz="2400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i="1" kern="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eGFR(t-1)</a:t>
                </a: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b="0" i="1" dirty="0">
                    <a:solidFill>
                      <a:schemeClr val="accent1"/>
                    </a:solidFill>
                  </a:rPr>
                  <a:t>eGFR(t) </a:t>
                </a:r>
                <a:r>
                  <a:rPr lang="en-US" b="0" dirty="0"/>
                  <a:t>is highly correlated with </a:t>
                </a:r>
                <a:r>
                  <a:rPr lang="en-US" b="0" i="1" dirty="0">
                    <a:solidFill>
                      <a:schemeClr val="accent1"/>
                    </a:solidFill>
                  </a:rPr>
                  <a:t>eGFR</a:t>
                </a:r>
                <a:r>
                  <a:rPr lang="en-US" b="0" dirty="0"/>
                  <a:t> at baseline, so adjusting for baseline-only is quite effective.  </a:t>
                </a:r>
              </a:p>
              <a:p>
                <a:pPr>
                  <a:spcBef>
                    <a:spcPts val="16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3A394-DD16-9575-C8FF-16EEC0BDB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28538"/>
                <a:ext cx="10682219" cy="4878219"/>
              </a:xfrm>
              <a:blipFill>
                <a:blip r:embed="rId3"/>
                <a:stretch>
                  <a:fillRect l="-1188" t="-2078" r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214001-73EC-ED49-37C1-E7D91E83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2E73AF-3BF6-52E0-4A92-7B8D389734F4}"/>
              </a:ext>
            </a:extLst>
          </p:cNvPr>
          <p:cNvSpPr txBox="1">
            <a:spLocks/>
          </p:cNvSpPr>
          <p:nvPr/>
        </p:nvSpPr>
        <p:spPr>
          <a:xfrm>
            <a:off x="838200" y="2932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Phase II trial to investigate impact of treatment on change from baseline performance score </a:t>
            </a:r>
          </a:p>
        </p:txBody>
      </p:sp>
    </p:spTree>
    <p:extLst>
      <p:ext uri="{BB962C8B-B14F-4D97-AF65-F5344CB8AC3E}">
        <p14:creationId xmlns:p14="http://schemas.microsoft.com/office/powerpoint/2010/main" val="340394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3A394-DD16-9575-C8FF-16EEC0BDB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758"/>
            <a:ext cx="10820400" cy="5102705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US" sz="2400" b="1" dirty="0"/>
              <a:t>RCT Simulation study to compare methods for evaluating the ATE</a:t>
            </a:r>
            <a:endParaRPr lang="en-US" sz="2000" b="0" dirty="0"/>
          </a:p>
          <a:p>
            <a:pPr>
              <a:spcBef>
                <a:spcPts val="1200"/>
              </a:spcBef>
            </a:pPr>
            <a:r>
              <a:rPr lang="en-US" sz="2400" b="1" dirty="0"/>
              <a:t>Data Generation (n = 160)</a:t>
            </a:r>
            <a:endParaRPr lang="en-US" sz="2400" dirty="0"/>
          </a:p>
          <a:p>
            <a:pPr lvl="1">
              <a:spcBef>
                <a:spcPts val="1200"/>
              </a:spcBef>
            </a:pPr>
            <a:r>
              <a:rPr lang="en-US" sz="2000" b="0" dirty="0"/>
              <a:t>Treatment randomized  (1:1)</a:t>
            </a:r>
          </a:p>
          <a:p>
            <a:pPr lvl="2">
              <a:spcBef>
                <a:spcPts val="60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chance imbalances may exist</a:t>
            </a:r>
          </a:p>
          <a:p>
            <a:pPr lvl="2">
              <a:spcBef>
                <a:spcPts val="60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gain efficiency by adjusting for baseline covariates predictive of outcome  even in RCT</a:t>
            </a:r>
          </a:p>
          <a:p>
            <a:pPr lvl="1">
              <a:spcBef>
                <a:spcPts val="600"/>
              </a:spcBef>
            </a:pPr>
            <a:r>
              <a:rPr lang="en-US" sz="2000" b="0" dirty="0"/>
              <a:t>Data simulated </a:t>
            </a:r>
            <a:r>
              <a:rPr lang="en-US" sz="2000" dirty="0"/>
              <a:t>at weekly intervals conditional on  baseline and most recent past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2000" b="1" dirty="0"/>
              <a:t>25% lost to follow-up over time</a:t>
            </a:r>
          </a:p>
          <a:p>
            <a:pPr lvl="2">
              <a:spcBef>
                <a:spcPts val="300"/>
              </a:spcBef>
            </a:pPr>
            <a:r>
              <a:rPr lang="en-US" dirty="0">
                <a:latin typeface="+mj-lt"/>
              </a:rPr>
              <a:t>informative LTFU depends on treatment and </a:t>
            </a:r>
            <a:r>
              <a:rPr lang="en-US" b="0" dirty="0"/>
              <a:t>eGFR (risk increases monotonically with eGFR, but not linearly) </a:t>
            </a:r>
          </a:p>
          <a:p>
            <a:pPr>
              <a:spcBef>
                <a:spcPts val="1800"/>
              </a:spcBef>
            </a:pPr>
            <a:r>
              <a:rPr lang="en-US" sz="2400" b="1" dirty="0"/>
              <a:t>Challenges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Cannot adjust for all measured covariates, but </a:t>
            </a:r>
            <a:r>
              <a:rPr lang="en-US" sz="2000" b="1" dirty="0"/>
              <a:t>experts don’t know which are true confounders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Traditional m</a:t>
            </a:r>
            <a:r>
              <a:rPr lang="en-US" sz="2000" b="0" dirty="0"/>
              <a:t>ain terms </a:t>
            </a:r>
            <a:r>
              <a:rPr lang="en-US" sz="2000" dirty="0"/>
              <a:t>parametric models are slightly misspecified</a:t>
            </a:r>
            <a:endParaRPr lang="en-US" sz="2000" b="0" dirty="0"/>
          </a:p>
          <a:p>
            <a:pPr marL="0" indent="0">
              <a:spcBef>
                <a:spcPts val="300"/>
              </a:spcBef>
              <a:buNone/>
            </a:pPr>
            <a:endParaRPr lang="en-US" b="0" dirty="0"/>
          </a:p>
          <a:p>
            <a:pPr marL="0" indent="0">
              <a:spcBef>
                <a:spcPts val="1600"/>
              </a:spcBef>
              <a:buNone/>
            </a:pPr>
            <a:endParaRPr lang="en-US" sz="2000" b="0" dirty="0"/>
          </a:p>
          <a:p>
            <a:pPr marL="0" indent="0">
              <a:spcBef>
                <a:spcPts val="16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2355D-703B-DA6E-99D3-12F4FB06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48D088-359E-DC6D-4BC3-8AC7315C6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207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/>
              <a:t>Phase II trial to investigate impact of treatment on</a:t>
            </a:r>
            <a:br>
              <a:rPr lang="en-US" sz="3600" dirty="0"/>
            </a:br>
            <a:r>
              <a:rPr lang="en-US" sz="3600" dirty="0"/>
              <a:t>change from baseline performance score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3067A7-1657-E59C-8124-98D39C593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186" y="1618770"/>
            <a:ext cx="1423414" cy="184858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6212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3A394-DD16-9575-C8FF-16EEC0BDB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890" y="1762424"/>
            <a:ext cx="10682219" cy="4551484"/>
          </a:xfrm>
          <a:noFill/>
        </p:spPr>
        <p:txBody>
          <a:bodyPr/>
          <a:lstStyle/>
          <a:p>
            <a:pPr marL="0" indent="0">
              <a:spcBef>
                <a:spcPts val="1600"/>
              </a:spcBef>
              <a:buNone/>
            </a:pPr>
            <a:r>
              <a:rPr lang="en-US" sz="2400" b="1" dirty="0"/>
              <a:t>Estimators</a:t>
            </a:r>
          </a:p>
          <a:p>
            <a:pPr marL="914400" lvl="1" indent="-457200">
              <a:spcBef>
                <a:spcPts val="900"/>
              </a:spcBef>
              <a:buFont typeface="+mj-lt"/>
              <a:buAutoNum type="arabicPeriod"/>
            </a:pPr>
            <a:r>
              <a:rPr lang="en-US" b="1" dirty="0"/>
              <a:t>Unadj: </a:t>
            </a:r>
            <a:r>
              <a:rPr lang="en-US" sz="2000" b="0" dirty="0"/>
              <a:t>Unadjusted difference in mean outcomes </a:t>
            </a:r>
          </a:p>
          <a:p>
            <a:pPr marL="914400" lvl="1" indent="-457200">
              <a:spcBef>
                <a:spcPts val="900"/>
              </a:spcBef>
              <a:buFont typeface="+mj-lt"/>
              <a:buAutoNum type="arabicPeriod"/>
            </a:pPr>
            <a:r>
              <a:rPr lang="en-US" b="1" dirty="0"/>
              <a:t>MMRM:</a:t>
            </a:r>
            <a:r>
              <a:rPr lang="en-US" b="0" dirty="0"/>
              <a:t> </a:t>
            </a:r>
            <a:r>
              <a:rPr lang="en-US" sz="2000" b="0" dirty="0"/>
              <a:t>Mixed modeling with repeated measures, all true confounders as main terms</a:t>
            </a:r>
          </a:p>
          <a:p>
            <a:pPr marL="914400" lvl="1" indent="-457200">
              <a:spcBef>
                <a:spcPts val="900"/>
              </a:spcBef>
              <a:buFont typeface="+mj-lt"/>
              <a:buAutoNum type="arabicPeriod"/>
            </a:pPr>
            <a:r>
              <a:rPr lang="en-US" b="1" dirty="0"/>
              <a:t>Oracle-MMRM:</a:t>
            </a:r>
            <a:r>
              <a:rPr lang="en-US" b="0" dirty="0"/>
              <a:t>  </a:t>
            </a:r>
            <a:r>
              <a:rPr lang="en-US" sz="2000" b="0" dirty="0"/>
              <a:t>Correct model specification (main terms + one 3-way interaction)</a:t>
            </a:r>
          </a:p>
          <a:p>
            <a:pPr marL="914400" lvl="1" indent="-457200">
              <a:spcBef>
                <a:spcPts val="900"/>
              </a:spcBef>
              <a:buFont typeface="+mj-lt"/>
              <a:buAutoNum type="arabicPeriod"/>
            </a:pPr>
            <a:r>
              <a:rPr lang="en-US" b="1" dirty="0"/>
              <a:t>P-TMLE: </a:t>
            </a:r>
            <a:r>
              <a:rPr lang="en-US" sz="2000" b="0" dirty="0"/>
              <a:t>TMLE with point treatment formulation</a:t>
            </a:r>
          </a:p>
          <a:p>
            <a:pPr marL="914400" lvl="1" indent="-457200">
              <a:spcBef>
                <a:spcPts val="900"/>
              </a:spcBef>
              <a:buFont typeface="+mj-lt"/>
              <a:buAutoNum type="arabicPeriod"/>
            </a:pPr>
            <a:r>
              <a:rPr lang="en-US" b="1" dirty="0"/>
              <a:t>L-TMLE: </a:t>
            </a:r>
            <a:r>
              <a:rPr lang="en-US" sz="2000" b="0" dirty="0"/>
              <a:t>TMLE with  longitudinal formulation</a:t>
            </a:r>
          </a:p>
          <a:p>
            <a:pPr marL="914400" lvl="1" indent="-457200">
              <a:spcBef>
                <a:spcPts val="900"/>
              </a:spcBef>
              <a:buFont typeface="+mj-lt"/>
              <a:buAutoNum type="arabicPeriod"/>
            </a:pPr>
            <a:r>
              <a:rPr lang="en-US" b="1" dirty="0"/>
              <a:t>Match:</a:t>
            </a:r>
            <a:r>
              <a:rPr lang="en-US" sz="2000" b="1" dirty="0"/>
              <a:t> </a:t>
            </a:r>
            <a:r>
              <a:rPr lang="en-US" sz="2000" b="0" dirty="0"/>
              <a:t>full propensity score (PS) matching with replacement,  no post-match adjustment</a:t>
            </a:r>
          </a:p>
          <a:p>
            <a:pPr marL="914400" lvl="1" indent="-457200">
              <a:spcBef>
                <a:spcPts val="900"/>
              </a:spcBef>
              <a:buFont typeface="+mj-lt"/>
              <a:buAutoNum type="arabicPeriod"/>
            </a:pPr>
            <a:r>
              <a:rPr lang="en-US" b="1" dirty="0"/>
              <a:t>Match-adj: </a:t>
            </a:r>
            <a:r>
              <a:rPr lang="en-US" sz="2000" b="0" dirty="0"/>
              <a:t>full PS matching with replacement, post-match adjustment</a:t>
            </a:r>
          </a:p>
          <a:p>
            <a:pPr marL="914400" lvl="1" indent="-457200">
              <a:spcBef>
                <a:spcPts val="900"/>
              </a:spcBef>
              <a:buFont typeface="+mj-lt"/>
              <a:buAutoNum type="arabicPeriod"/>
            </a:pPr>
            <a:r>
              <a:rPr lang="en-US" b="1" dirty="0"/>
              <a:t>IPTCW: </a:t>
            </a:r>
            <a:r>
              <a:rPr lang="en-US" sz="2000" b="0" dirty="0"/>
              <a:t>Inverse probability of treatment and censoring weighting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C8B8C-02E8-D7F9-AB8F-45930BC2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80EA45-68CA-3CC2-39E2-C6B0F1AC8A2F}"/>
              </a:ext>
            </a:extLst>
          </p:cNvPr>
          <p:cNvSpPr txBox="1">
            <a:spLocks/>
          </p:cNvSpPr>
          <p:nvPr/>
        </p:nvSpPr>
        <p:spPr>
          <a:xfrm>
            <a:off x="838200" y="2932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Phase II trial to investigate impact of treatment on change from baseline performance score: Estimation </a:t>
            </a:r>
          </a:p>
        </p:txBody>
      </p:sp>
    </p:spTree>
    <p:extLst>
      <p:ext uri="{BB962C8B-B14F-4D97-AF65-F5344CB8AC3E}">
        <p14:creationId xmlns:p14="http://schemas.microsoft.com/office/powerpoint/2010/main" val="2303185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0F98BE-12E6-8AAB-88FB-81C7B96A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7D920E-7AAD-C8BE-3D4F-3E65CAC54CCE}"/>
                  </a:ext>
                </a:extLst>
              </p:cNvPr>
              <p:cNvSpPr txBox="1"/>
              <p:nvPr/>
            </p:nvSpPr>
            <p:spPr>
              <a:xfrm>
                <a:off x="784411" y="1361798"/>
                <a:ext cx="10874190" cy="1975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endParaRPr lang="en-US" sz="2000" dirty="0"/>
              </a:p>
              <a:p>
                <a:pPr>
                  <a:spcBef>
                    <a:spcPts val="1200"/>
                  </a:spcBef>
                </a:pPr>
                <a:r>
                  <a:rPr lang="en-US" sz="2200" b="1" dirty="0"/>
                  <a:t>Mixed model for repeated measures (MMRM)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Models outcome regression over time. Weekly change from baseline score,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/>
                  <a:t>as dependent variable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=1)+ </m:t>
                    </m:r>
                  </m:oMath>
                </a14:m>
                <a:r>
                  <a:rPr lang="en-US" sz="2000" dirty="0"/>
                  <a:t>...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=6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7D920E-7AAD-C8BE-3D4F-3E65CAC54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11" y="1361798"/>
                <a:ext cx="10874190" cy="1975284"/>
              </a:xfrm>
              <a:prstGeom prst="rect">
                <a:avLst/>
              </a:prstGeom>
              <a:blipFill>
                <a:blip r:embed="rId3"/>
                <a:stretch>
                  <a:fillRect l="-699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591DFCE2-2282-3108-7A62-9E575033B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351" y="318085"/>
            <a:ext cx="10599250" cy="1143000"/>
          </a:xfrm>
        </p:spPr>
        <p:txBody>
          <a:bodyPr>
            <a:noAutofit/>
          </a:bodyPr>
          <a:lstStyle/>
          <a:p>
            <a:r>
              <a:rPr lang="en-US" sz="3600" dirty="0"/>
              <a:t>Phase II trial to investigate impact of treatment on</a:t>
            </a:r>
            <a:br>
              <a:rPr lang="en-US" sz="3600" dirty="0"/>
            </a:br>
            <a:r>
              <a:rPr lang="en-US" sz="3600" dirty="0"/>
              <a:t>change from baseline performance score: Estimation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1B7584-F4DD-9D4E-4E43-ABCD3A80BE5A}"/>
                  </a:ext>
                </a:extLst>
              </p:cNvPr>
              <p:cNvSpPr txBox="1"/>
              <p:nvPr/>
            </p:nvSpPr>
            <p:spPr>
              <a:xfrm>
                <a:off x="9059376" y="2647596"/>
                <a:ext cx="5501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”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endParaRPr lang="en-US" sz="16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1B7584-F4DD-9D4E-4E43-ABCD3A80B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376" y="2647596"/>
                <a:ext cx="550151" cy="338554"/>
              </a:xfrm>
              <a:prstGeom prst="rect">
                <a:avLst/>
              </a:prstGeom>
              <a:blipFill>
                <a:blip r:embed="rId4"/>
                <a:stretch>
                  <a:fillRect l="-6818" t="-7143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CDEE13-46C0-F1BF-EF20-60CD443CD9F4}"/>
              </a:ext>
            </a:extLst>
          </p:cNvPr>
          <p:cNvCxnSpPr>
            <a:cxnSpLocks/>
          </p:cNvCxnSpPr>
          <p:nvPr/>
        </p:nvCxnSpPr>
        <p:spPr>
          <a:xfrm flipH="1">
            <a:off x="8995975" y="2858481"/>
            <a:ext cx="132069" cy="13438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D2AE2D-7E7B-4062-5707-D61366EF3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7336"/>
            <a:ext cx="11157488" cy="2378242"/>
          </a:xfrm>
          <a:noFill/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000" b="0" dirty="0"/>
              <a:t>MMRM estimators</a:t>
            </a:r>
          </a:p>
          <a:p>
            <a:pPr marL="60325" lvl="1" indent="168275">
              <a:spcBef>
                <a:spcPts val="900"/>
              </a:spcBef>
              <a:buNone/>
              <a:tabLst>
                <a:tab pos="2111375" algn="l"/>
                <a:tab pos="2339975" algn="l"/>
              </a:tabLst>
            </a:pPr>
            <a:r>
              <a:rPr lang="en-US" sz="2000" b="1" dirty="0"/>
              <a:t>“MMRM”: </a:t>
            </a:r>
            <a:r>
              <a:rPr lang="en-US" sz="2000" b="0" dirty="0"/>
              <a:t>Main terms  outcome  model, correctly specified </a:t>
            </a:r>
            <a:r>
              <a:rPr lang="en-US" sz="2000" b="0" i="1" dirty="0"/>
              <a:t>except</a:t>
            </a:r>
            <a:r>
              <a:rPr lang="en-US" sz="2000" b="0" dirty="0"/>
              <a:t> omitting 3-way interaction</a:t>
            </a:r>
          </a:p>
          <a:p>
            <a:pPr marL="60325" lvl="1" indent="0">
              <a:spcBef>
                <a:spcPts val="1200"/>
              </a:spcBef>
              <a:spcAft>
                <a:spcPts val="300"/>
              </a:spcAft>
              <a:buNone/>
              <a:tabLst>
                <a:tab pos="733425" algn="l"/>
                <a:tab pos="2111375" algn="l"/>
                <a:tab pos="2339975" algn="l"/>
              </a:tabLst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1" i="1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change</a:t>
            </a:r>
            <a:r>
              <a:rPr lang="en-US" sz="2000" b="1" i="1" kern="0" baseline="-25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6wks</a:t>
            </a:r>
            <a:r>
              <a:rPr lang="en-US" sz="2000" b="1" i="1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~ </a:t>
            </a:r>
            <a:r>
              <a:rPr lang="en-US" sz="2000" b="1" i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trt</a:t>
            </a:r>
            <a:r>
              <a:rPr lang="en-US" sz="2000" b="1" i="1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I(t=1) + ... + </a:t>
            </a:r>
            <a:r>
              <a:rPr lang="en-US" sz="2000" b="1" i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trt</a:t>
            </a:r>
            <a:r>
              <a:rPr lang="en-US" sz="2000" b="1" i="1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I(t==6 )+ score.0 + sex + age + eGFR 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325" lvl="1" indent="168275">
              <a:spcBef>
                <a:spcPts val="1200"/>
              </a:spcBef>
              <a:buNone/>
              <a:tabLst>
                <a:tab pos="2111375" algn="l"/>
                <a:tab pos="2339975" algn="l"/>
              </a:tabLst>
            </a:pPr>
            <a:r>
              <a:rPr lang="en-US" sz="2000" b="1" dirty="0"/>
              <a:t>“Oracle-MMRM”: </a:t>
            </a:r>
            <a:r>
              <a:rPr lang="en-US" sz="2000" dirty="0"/>
              <a:t>Correctly specified outcome model</a:t>
            </a:r>
          </a:p>
          <a:p>
            <a:pPr marL="60325" lvl="1" indent="0">
              <a:spcBef>
                <a:spcPts val="1200"/>
              </a:spcBef>
              <a:spcAft>
                <a:spcPts val="300"/>
              </a:spcAft>
              <a:buNone/>
              <a:tabLst>
                <a:tab pos="733425" algn="l"/>
                <a:tab pos="2111375" algn="l"/>
                <a:tab pos="2339975" algn="l"/>
              </a:tabLst>
            </a:pPr>
            <a:r>
              <a:rPr lang="en-US" sz="2000" b="1" i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1" i="1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en-US" sz="2000" b="1" i="1" kern="0" baseline="-25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6wks</a:t>
            </a:r>
            <a:r>
              <a:rPr lang="en-US" sz="2000" b="1" i="1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~ </a:t>
            </a:r>
            <a:r>
              <a:rPr lang="en-US" sz="2000" b="1" i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trt</a:t>
            </a:r>
            <a:r>
              <a:rPr lang="en-US" sz="2000" b="1" i="1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I(t=1) + ... + </a:t>
            </a:r>
            <a:r>
              <a:rPr lang="en-US" sz="2000" b="1" i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trt</a:t>
            </a:r>
            <a:r>
              <a:rPr lang="en-US" sz="2000" b="1" i="1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 I(t==6 )+ score.0 + sex + age + eGFR +  sex * I(age &gt; 40) * week </a:t>
            </a:r>
            <a:endParaRPr lang="en-US" sz="20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05967F-249E-2BF7-D168-EF65C053B81E}"/>
              </a:ext>
            </a:extLst>
          </p:cNvPr>
          <p:cNvSpPr/>
          <p:nvPr/>
        </p:nvSpPr>
        <p:spPr>
          <a:xfrm>
            <a:off x="9236989" y="5148555"/>
            <a:ext cx="2758699" cy="5695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99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5941-8FB4-C84E-BEE5-AD2E39BF7710}" type="slidenum">
              <a:rPr lang="en-US" smtClean="0"/>
              <a:t>14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A9C3BD-605E-7972-615F-CF0D0F9D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133"/>
            <a:ext cx="11353800" cy="1325563"/>
          </a:xfrm>
        </p:spPr>
        <p:txBody>
          <a:bodyPr/>
          <a:lstStyle/>
          <a:p>
            <a:r>
              <a:rPr lang="en-US" dirty="0"/>
              <a:t>Targeted Learning Tools for Estimation</a:t>
            </a:r>
            <a:endParaRPr lang="en-US" sz="4400" dirty="0"/>
          </a:p>
        </p:txBody>
      </p:sp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A23E8D1B-AB5C-1226-034C-20CB67A39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347047"/>
              </p:ext>
            </p:extLst>
          </p:nvPr>
        </p:nvGraphicFramePr>
        <p:xfrm>
          <a:off x="939800" y="2499732"/>
          <a:ext cx="9465860" cy="3992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465860">
                  <a:extLst>
                    <a:ext uri="{9D8B030D-6E8A-4147-A177-3AD203B41FA5}">
                      <a16:colId xmlns:a16="http://schemas.microsoft.com/office/drawing/2014/main" val="3403292368"/>
                    </a:ext>
                  </a:extLst>
                </a:gridCol>
              </a:tblGrid>
              <a:tr h="457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Strengths of TMLE+SL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004669"/>
                  </a:ext>
                </a:extLst>
              </a:tr>
              <a:tr h="865481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30000"/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kern="0" dirty="0">
                          <a:solidFill>
                            <a:schemeClr val="tx1"/>
                          </a:solidFill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i="0" kern="0" dirty="0">
                          <a:solidFill>
                            <a:schemeClr val="tx1"/>
                          </a:solidFill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TMLE is maximally efficient</a:t>
                      </a:r>
                    </a:p>
                    <a:p>
                      <a:pPr marL="582612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Small standard errors produce</a:t>
                      </a:r>
                    </a:p>
                    <a:p>
                      <a:pPr marL="582612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Narrow confidence intervals</a:t>
                      </a:r>
                    </a:p>
                    <a:p>
                      <a:pPr marL="582612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Maximal power to detect an effect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193602"/>
                  </a:ext>
                </a:extLst>
              </a:tr>
              <a:tr h="83777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30000"/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kern="0" dirty="0">
                          <a:solidFill>
                            <a:schemeClr val="tx1"/>
                          </a:solidFill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i="0" kern="0" dirty="0">
                          <a:solidFill>
                            <a:schemeClr val="tx1"/>
                          </a:solidFill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TMLE is double-robust</a:t>
                      </a:r>
                    </a:p>
                    <a:p>
                      <a:pPr marL="582612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Handles baseline and time-dependent confounding </a:t>
                      </a:r>
                    </a:p>
                    <a:p>
                      <a:pPr marL="582612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Unbiased if either outcome regression </a:t>
                      </a:r>
                      <a:r>
                        <a:rPr lang="en-US" sz="1800" i="1" kern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or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treatment &amp; missingness are well approximated</a:t>
                      </a:r>
                    </a:p>
                    <a:p>
                      <a:pPr marL="582612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Super learning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j-lt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i="0" dirty="0">
                          <a:latin typeface="+mj-lt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provides a flexible ML solution for </a:t>
                      </a:r>
                      <a:r>
                        <a:rPr lang="en-US" sz="1800" b="1" i="0" dirty="0" err="1">
                          <a:latin typeface="+mj-lt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mitigateing</a:t>
                      </a:r>
                      <a:r>
                        <a:rPr lang="en-US" sz="1800" b="1" i="0" dirty="0">
                          <a:latin typeface="+mj-lt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 model misspecification bias</a:t>
                      </a:r>
                      <a:endParaRPr lang="en-US" sz="1800" b="1" kern="0" dirty="0">
                        <a:solidFill>
                          <a:schemeClr val="tx1"/>
                        </a:solidFill>
                        <a:latin typeface="+mj-lt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952538"/>
                  </a:ext>
                </a:extLst>
              </a:tr>
              <a:tr h="562253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30000"/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kern="0" dirty="0">
                          <a:solidFill>
                            <a:schemeClr val="tx1"/>
                          </a:solidFill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i="0" kern="0" dirty="0">
                          <a:solidFill>
                            <a:schemeClr val="tx1"/>
                          </a:solidFill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Valid Inference </a:t>
                      </a:r>
                      <a:r>
                        <a:rPr lang="en-US" sz="2000" b="0" i="0" kern="0" dirty="0">
                          <a:solidFill>
                            <a:schemeClr val="tx1"/>
                          </a:solidFill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(analytic and targeted bootstrap options)</a:t>
                      </a:r>
                    </a:p>
                    <a:p>
                      <a:pPr marL="582612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Confidence intervals with good coverage </a:t>
                      </a:r>
                    </a:p>
                    <a:p>
                      <a:pPr marL="582612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Accurate </a:t>
                      </a:r>
                      <a:r>
                        <a:rPr lang="en-US" sz="1800" i="1" kern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-values and Type-I error control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8468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662245D-2084-F428-187B-C640FB5A6986}"/>
              </a:ext>
            </a:extLst>
          </p:cNvPr>
          <p:cNvSpPr txBox="1"/>
          <p:nvPr/>
        </p:nvSpPr>
        <p:spPr>
          <a:xfrm>
            <a:off x="939800" y="1530677"/>
            <a:ext cx="970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Data analysis using targeted maximum likelihood estimation (TMLE) and Super Learner (SL)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9537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7F9AD-013D-2BAC-87EE-196747B613F6}"/>
              </a:ext>
            </a:extLst>
          </p:cNvPr>
          <p:cNvSpPr txBox="1"/>
          <p:nvPr/>
        </p:nvSpPr>
        <p:spPr>
          <a:xfrm>
            <a:off x="1059350" y="1328787"/>
            <a:ext cx="103264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TMLE for estimating the additive treatment effect 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FBE56-BDA1-F3D8-5564-7E60B9F2318C}"/>
              </a:ext>
            </a:extLst>
          </p:cNvPr>
          <p:cNvSpPr txBox="1"/>
          <p:nvPr/>
        </p:nvSpPr>
        <p:spPr>
          <a:xfrm>
            <a:off x="1128165" y="2707768"/>
            <a:ext cx="3625529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l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kern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initial outcome estimates</a:t>
            </a:r>
            <a:br>
              <a:rPr lang="en-US" sz="1600" kern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sz="1600" kern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when A=1 and A=0</a:t>
            </a:r>
          </a:p>
          <a:p>
            <a:pPr marL="182563" indent="-182563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kern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propensity score (PS) estimates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66414-735E-4159-9209-02A1648CA634}"/>
              </a:ext>
            </a:extLst>
          </p:cNvPr>
          <p:cNvSpPr txBox="1"/>
          <p:nvPr/>
        </p:nvSpPr>
        <p:spPr>
          <a:xfrm>
            <a:off x="4836137" y="2707768"/>
            <a:ext cx="3357672" cy="109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indent="-9525"/>
            <a:r>
              <a:rPr lang="en-US" sz="1600" kern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Reduce bias in estimate</a:t>
            </a:r>
          </a:p>
          <a:p>
            <a:pPr marL="182563" indent="-182563" algn="l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kern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update initial outcome values</a:t>
            </a:r>
          </a:p>
          <a:p>
            <a:pPr marL="182563" indent="-182563" algn="l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kern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statistical theory dictates how to</a:t>
            </a:r>
            <a:br>
              <a:rPr lang="en-US" sz="1600" kern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sz="1600" kern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use PS for this purpose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45750-28AD-37D4-6A56-C56EDBAD8295}"/>
              </a:ext>
            </a:extLst>
          </p:cNvPr>
          <p:cNvSpPr txBox="1"/>
          <p:nvPr/>
        </p:nvSpPr>
        <p:spPr>
          <a:xfrm>
            <a:off x="8567556" y="2707768"/>
            <a:ext cx="3124573" cy="856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 algn="l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kern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evaluate the estimand</a:t>
            </a:r>
          </a:p>
          <a:p>
            <a:pPr marL="174625" indent="-174625" algn="l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kern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calculate the variance</a:t>
            </a:r>
          </a:p>
          <a:p>
            <a:pPr marL="174625" indent="-174625" algn="l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kern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evaluate the confidence interval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EE8FD86-DBE3-8589-A310-2F3298CF76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9"/>
          <a:stretch/>
        </p:blipFill>
        <p:spPr>
          <a:xfrm>
            <a:off x="1693999" y="4374716"/>
            <a:ext cx="642577" cy="4059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B74069-0D84-7DB6-BD91-93C94B583B78}"/>
              </a:ext>
            </a:extLst>
          </p:cNvPr>
          <p:cNvSpPr txBox="1"/>
          <p:nvPr/>
        </p:nvSpPr>
        <p:spPr>
          <a:xfrm>
            <a:off x="1371600" y="3868351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ker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Outcome</a:t>
            </a:r>
            <a:br>
              <a:rPr lang="en-US" sz="1400" ker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400" ker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Super Learner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715BE9-C804-AED7-7DCF-8B9C524B899A}"/>
              </a:ext>
            </a:extLst>
          </p:cNvPr>
          <p:cNvSpPr txBox="1"/>
          <p:nvPr/>
        </p:nvSpPr>
        <p:spPr>
          <a:xfrm>
            <a:off x="419359" y="4561374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ker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9725BD-B9D1-8948-3F07-A3001F96B748}"/>
              </a:ext>
            </a:extLst>
          </p:cNvPr>
          <p:cNvSpPr txBox="1"/>
          <p:nvPr/>
        </p:nvSpPr>
        <p:spPr>
          <a:xfrm>
            <a:off x="1371600" y="5007510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ker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PS</a:t>
            </a:r>
            <a:br>
              <a:rPr lang="en-US" sz="1400" ker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400" ker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Super Learner</a:t>
            </a: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DB9089D8-41BA-1644-27F4-675C0A55CC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9"/>
          <a:stretch/>
        </p:blipFill>
        <p:spPr>
          <a:xfrm>
            <a:off x="1673125" y="5552811"/>
            <a:ext cx="689075" cy="435348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FC4615-B7D8-DD4C-A05E-6DBD15A342F9}"/>
              </a:ext>
            </a:extLst>
          </p:cNvPr>
          <p:cNvCxnSpPr>
            <a:cxnSpLocks/>
          </p:cNvCxnSpPr>
          <p:nvPr/>
        </p:nvCxnSpPr>
        <p:spPr>
          <a:xfrm flipV="1">
            <a:off x="1254861" y="4785392"/>
            <a:ext cx="367517" cy="407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CE2A29-1061-407C-E86F-44D8D0FD9223}"/>
              </a:ext>
            </a:extLst>
          </p:cNvPr>
          <p:cNvCxnSpPr>
            <a:cxnSpLocks/>
          </p:cNvCxnSpPr>
          <p:nvPr/>
        </p:nvCxnSpPr>
        <p:spPr>
          <a:xfrm>
            <a:off x="1254861" y="5192774"/>
            <a:ext cx="300351" cy="482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13D7C-D5FB-2C61-F8A0-545D523BD3BC}"/>
              </a:ext>
            </a:extLst>
          </p:cNvPr>
          <p:cNvGrpSpPr/>
          <p:nvPr/>
        </p:nvGrpSpPr>
        <p:grpSpPr>
          <a:xfrm>
            <a:off x="2744407" y="3868351"/>
            <a:ext cx="1836015" cy="994510"/>
            <a:chOff x="2904579" y="2660292"/>
            <a:chExt cx="1836015" cy="9945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F0B8808-DB03-1F8D-471D-371B3E7754BB}"/>
                    </a:ext>
                  </a:extLst>
                </p:cNvPr>
                <p:cNvSpPr txBox="1"/>
                <p:nvPr/>
              </p:nvSpPr>
              <p:spPr>
                <a:xfrm>
                  <a:off x="2904579" y="2667000"/>
                  <a:ext cx="1836015" cy="754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kern="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ker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acc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b="0" i="1" kern="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kern="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𝐴</m:t>
                          </m:r>
                          <m:r>
                            <a:rPr lang="en-US" b="0" i="1" kern="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b="0" i="1" kern="0" smtClea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a14:m>
                  <a:r>
                    <a:rPr lang="en-US" kern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ker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ker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acc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kern="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𝐴</m:t>
                          </m:r>
                          <m:r>
                            <a:rPr lang="en-US" b="0" i="1" kern="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i="1" ker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a14:m>
                  <a:endParaRPr lang="en-US" kern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ker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ker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acc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b="0" i="1" kern="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2</m:t>
                          </m:r>
                        </m:sub>
                        <m:sup>
                          <m:r>
                            <a:rPr lang="en-US" i="1" ker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𝐴</m:t>
                          </m:r>
                          <m:r>
                            <a:rPr lang="en-US" i="1" ker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i="1" ker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a14:m>
                  <a:r>
                    <a:rPr lang="en-US" kern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ker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ker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acc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b="0" i="1" kern="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kern="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𝐴</m:t>
                          </m:r>
                          <m:r>
                            <a:rPr lang="en-US" b="0" i="1" kern="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i="1" ker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a14:m>
                  <a:endParaRPr lang="en-US" kern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F0B8808-DB03-1F8D-471D-371B3E7754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4579" y="2667000"/>
                  <a:ext cx="1836015" cy="754245"/>
                </a:xfrm>
                <a:prstGeom prst="rect">
                  <a:avLst/>
                </a:prstGeom>
                <a:blipFill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4111CD-D385-D36C-D1E6-3208C129769C}"/>
                </a:ext>
              </a:extLst>
            </p:cNvPr>
            <p:cNvSpPr txBox="1"/>
            <p:nvPr/>
          </p:nvSpPr>
          <p:spPr>
            <a:xfrm rot="5400000">
              <a:off x="3648925" y="328162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ker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...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11ACCA0-822F-87A4-AFDA-8E4E068BA5DD}"/>
                </a:ext>
              </a:extLst>
            </p:cNvPr>
            <p:cNvSpPr/>
            <p:nvPr/>
          </p:nvSpPr>
          <p:spPr>
            <a:xfrm>
              <a:off x="2931082" y="2660292"/>
              <a:ext cx="1692278" cy="947482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A5655E7-0721-D36F-8616-3D0BFD0FFC3A}"/>
              </a:ext>
            </a:extLst>
          </p:cNvPr>
          <p:cNvGrpSpPr/>
          <p:nvPr/>
        </p:nvGrpSpPr>
        <p:grpSpPr>
          <a:xfrm>
            <a:off x="3203539" y="5227320"/>
            <a:ext cx="911261" cy="1007141"/>
            <a:chOff x="2765648" y="4145772"/>
            <a:chExt cx="911261" cy="10071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E4DABBF-3A56-07F4-B4AF-21F7F9FAF58C}"/>
                    </a:ext>
                  </a:extLst>
                </p:cNvPr>
                <p:cNvSpPr txBox="1"/>
                <p:nvPr/>
              </p:nvSpPr>
              <p:spPr>
                <a:xfrm>
                  <a:off x="2848925" y="4197708"/>
                  <a:ext cx="827984" cy="941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</m:ctrlPr>
                              </m:accPr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𝑃𝑆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1     </m:t>
                            </m:r>
                          </m:sub>
                        </m:sSub>
                      </m:oMath>
                    </m:oMathPara>
                  </a14:m>
                  <a:endParaRPr lang="en-US" i="1" kern="0">
                    <a:latin typeface="Cambria Math" panose="02040503050406030204" pitchFamily="18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</m:ctrlPr>
                              </m:accPr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𝑃𝑆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kern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  <a:p>
                  <a:endParaRPr lang="en-US" kern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E4DABBF-3A56-07F4-B4AF-21F7F9FAF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925" y="4197708"/>
                  <a:ext cx="827984" cy="941412"/>
                </a:xfrm>
                <a:prstGeom prst="rect">
                  <a:avLst/>
                </a:prstGeom>
                <a:blipFill>
                  <a:blip r:embed="rId5"/>
                  <a:stretch>
                    <a:fillRect l="-3030" t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9D8A4A-7063-C712-2C20-B37234592309}"/>
                </a:ext>
              </a:extLst>
            </p:cNvPr>
            <p:cNvSpPr txBox="1"/>
            <p:nvPr/>
          </p:nvSpPr>
          <p:spPr>
            <a:xfrm rot="5400000">
              <a:off x="3018514" y="477973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ker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...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7474D1-5D58-EECE-F406-F94112CB9843}"/>
                </a:ext>
              </a:extLst>
            </p:cNvPr>
            <p:cNvSpPr/>
            <p:nvPr/>
          </p:nvSpPr>
          <p:spPr>
            <a:xfrm>
              <a:off x="2765648" y="4145772"/>
              <a:ext cx="676656" cy="947482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AF90BCC-A1D4-74AA-13D0-02DC5A95FFAE}"/>
              </a:ext>
            </a:extLst>
          </p:cNvPr>
          <p:cNvGrpSpPr/>
          <p:nvPr/>
        </p:nvGrpSpPr>
        <p:grpSpPr>
          <a:xfrm>
            <a:off x="504630" y="4822567"/>
            <a:ext cx="857927" cy="969485"/>
            <a:chOff x="4010691" y="4038600"/>
            <a:chExt cx="857927" cy="9694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60FE069-1415-4328-9CA5-ED08DBEEDA7D}"/>
                </a:ext>
              </a:extLst>
            </p:cNvPr>
            <p:cNvSpPr/>
            <p:nvPr/>
          </p:nvSpPr>
          <p:spPr>
            <a:xfrm>
              <a:off x="4075888" y="4048708"/>
              <a:ext cx="676821" cy="947482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4A3ED5-D345-D3BB-4F43-93A6014B16E6}"/>
                </a:ext>
              </a:extLst>
            </p:cNvPr>
            <p:cNvSpPr txBox="1"/>
            <p:nvPr/>
          </p:nvSpPr>
          <p:spPr>
            <a:xfrm>
              <a:off x="4010691" y="4038600"/>
              <a:ext cx="85792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ker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age  sex</a:t>
              </a:r>
            </a:p>
            <a:p>
              <a:r>
                <a:rPr lang="en-US" sz="1400" ker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37   M</a:t>
              </a:r>
            </a:p>
            <a:p>
              <a:r>
                <a:rPr lang="en-US" sz="1400" ker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62   F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76B006-EBF3-9B1C-3FC6-721F20186A01}"/>
                </a:ext>
              </a:extLst>
            </p:cNvPr>
            <p:cNvSpPr txBox="1"/>
            <p:nvPr/>
          </p:nvSpPr>
          <p:spPr>
            <a:xfrm rot="5400000">
              <a:off x="4300028" y="4659913"/>
              <a:ext cx="357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ker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...</a:t>
              </a: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6164224-6CF0-EA78-3353-DC102BF087DF}"/>
              </a:ext>
            </a:extLst>
          </p:cNvPr>
          <p:cNvCxnSpPr>
            <a:cxnSpLocks/>
          </p:cNvCxnSpPr>
          <p:nvPr/>
        </p:nvCxnSpPr>
        <p:spPr>
          <a:xfrm>
            <a:off x="2443629" y="4611381"/>
            <a:ext cx="299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818AE6A-D0E3-E72E-CAC7-66C47C34CC7A}"/>
              </a:ext>
            </a:extLst>
          </p:cNvPr>
          <p:cNvCxnSpPr>
            <a:cxnSpLocks/>
          </p:cNvCxnSpPr>
          <p:nvPr/>
        </p:nvCxnSpPr>
        <p:spPr>
          <a:xfrm>
            <a:off x="2443629" y="5839852"/>
            <a:ext cx="299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E361E13-8341-D516-750A-74282EBE6822}"/>
              </a:ext>
            </a:extLst>
          </p:cNvPr>
          <p:cNvGrpSpPr/>
          <p:nvPr/>
        </p:nvGrpSpPr>
        <p:grpSpPr>
          <a:xfrm>
            <a:off x="5288424" y="4196194"/>
            <a:ext cx="2125418" cy="1354216"/>
            <a:chOff x="2817924" y="2660292"/>
            <a:chExt cx="2125418" cy="135421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5D428ED-9D5E-B71D-47B3-07986B3BAB59}"/>
                </a:ext>
              </a:extLst>
            </p:cNvPr>
            <p:cNvSpPr/>
            <p:nvPr/>
          </p:nvSpPr>
          <p:spPr>
            <a:xfrm>
              <a:off x="2817924" y="2660292"/>
              <a:ext cx="2102976" cy="135421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B57101D-FF52-2B8A-362D-437E8DEFBFF8}"/>
                    </a:ext>
                  </a:extLst>
                </p:cNvPr>
                <p:cNvSpPr txBox="1"/>
                <p:nvPr/>
              </p:nvSpPr>
              <p:spPr>
                <a:xfrm>
                  <a:off x="2904579" y="2743200"/>
                  <a:ext cx="2038763" cy="7726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accPr>
                            <m:e>
                              <m:r>
                                <a:rPr lang="en-US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𝒀</m:t>
                              </m:r>
                            </m:e>
                          </m:acc>
                        </m:e>
                        <m:sub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∗</m:t>
                          </m:r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𝑨</m:t>
                          </m:r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=</m:t>
                          </m:r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𝟎</m:t>
                          </m:r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sSubPr>
                            <m:e>
                              <m:r>
                                <a:rPr lang="en-US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𝟏</m:t>
                              </m:r>
                            </m:sub>
                          </m:sSub>
                        </m:sup>
                      </m:sSubSup>
                    </m:oMath>
                  </a14:m>
                  <a:r>
                    <a:rPr lang="en-US" kern="0" dirty="0">
                      <a:solidFill>
                        <a:schemeClr val="bg1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1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accPr>
                            <m:e>
                              <m:r>
                                <a:rPr lang="en-US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𝒀</m:t>
                              </m:r>
                            </m:e>
                          </m:acc>
                        </m:e>
                        <m:sub>
                          <m:r>
                            <a:rPr lang="en-US" b="1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∗</m:t>
                          </m:r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𝑨</m:t>
                          </m:r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=</m:t>
                          </m:r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𝟏</m:t>
                          </m:r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sSubPr>
                            <m:e>
                              <m:r>
                                <a:rPr lang="en-US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𝟏</m:t>
                              </m:r>
                            </m:sub>
                          </m:sSub>
                        </m:sup>
                      </m:sSubSup>
                    </m:oMath>
                  </a14:m>
                  <a:endParaRPr lang="en-US" kern="0" dirty="0">
                    <a:solidFill>
                      <a:schemeClr val="bg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1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accPr>
                            <m:e>
                              <m:r>
                                <a:rPr lang="en-US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𝒀</m:t>
                              </m:r>
                            </m:e>
                          </m:acc>
                        </m:e>
                        <m:sub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𝟐</m:t>
                          </m:r>
                        </m:sub>
                        <m:sup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∗</m:t>
                          </m:r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𝑨</m:t>
                          </m:r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=</m:t>
                          </m:r>
                          <m:r>
                            <a:rPr lang="en-US" b="1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𝟎</m:t>
                          </m:r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sSubPr>
                            <m:e>
                              <m:r>
                                <a:rPr lang="en-US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𝟐</m:t>
                              </m:r>
                            </m:sub>
                          </m:sSub>
                        </m:sup>
                      </m:sSubSup>
                    </m:oMath>
                  </a14:m>
                  <a:r>
                    <a:rPr lang="en-US" kern="0" dirty="0">
                      <a:solidFill>
                        <a:schemeClr val="bg1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1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accPr>
                            <m:e>
                              <m:r>
                                <a:rPr lang="en-US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𝒀</m:t>
                              </m:r>
                            </m:e>
                          </m:acc>
                        </m:e>
                        <m:sub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𝟐</m:t>
                          </m:r>
                        </m:sub>
                        <m:sup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∗</m:t>
                          </m:r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𝑨</m:t>
                          </m:r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=</m:t>
                          </m:r>
                          <m:r>
                            <a:rPr lang="en-US" b="1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𝟏</m:t>
                          </m:r>
                          <m: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sSubPr>
                            <m:e>
                              <m:r>
                                <a:rPr lang="en-US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𝟐</m:t>
                              </m:r>
                            </m:sub>
                          </m:sSub>
                        </m:sup>
                      </m:sSubSup>
                    </m:oMath>
                  </a14:m>
                  <a:endParaRPr lang="en-US" b="1" kern="0" dirty="0">
                    <a:solidFill>
                      <a:schemeClr val="bg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B57101D-FF52-2B8A-362D-437E8DEFBF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4579" y="2743200"/>
                  <a:ext cx="2038763" cy="772647"/>
                </a:xfrm>
                <a:prstGeom prst="rect">
                  <a:avLst/>
                </a:prstGeom>
                <a:blipFill>
                  <a:blip r:embed="rId6"/>
                  <a:stretch>
                    <a:fillRect b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342ED0-464F-CFB0-45DA-6CD389A789B9}"/>
                </a:ext>
              </a:extLst>
            </p:cNvPr>
            <p:cNvSpPr txBox="1"/>
            <p:nvPr/>
          </p:nvSpPr>
          <p:spPr>
            <a:xfrm rot="5400000">
              <a:off x="3724226" y="348398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kern="0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...</a:t>
              </a:r>
            </a:p>
          </p:txBody>
        </p:sp>
      </p:grpSp>
      <p:sp>
        <p:nvSpPr>
          <p:cNvPr id="56" name="Right Brace 55">
            <a:extLst>
              <a:ext uri="{FF2B5EF4-FFF2-40B4-BE49-F238E27FC236}">
                <a16:creationId xmlns:a16="http://schemas.microsoft.com/office/drawing/2014/main" id="{45D1DE44-7572-AA70-CF42-28DADB04B906}"/>
              </a:ext>
            </a:extLst>
          </p:cNvPr>
          <p:cNvSpPr/>
          <p:nvPr/>
        </p:nvSpPr>
        <p:spPr>
          <a:xfrm>
            <a:off x="4506215" y="4026410"/>
            <a:ext cx="321177" cy="1990258"/>
          </a:xfrm>
          <a:prstGeom prst="rightBrace">
            <a:avLst>
              <a:gd name="adj1" fmla="val 22870"/>
              <a:gd name="adj2" fmla="val 47223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B959438-170B-B476-9A97-932F529770B5}"/>
              </a:ext>
            </a:extLst>
          </p:cNvPr>
          <p:cNvCxnSpPr>
            <a:cxnSpLocks/>
          </p:cNvCxnSpPr>
          <p:nvPr/>
        </p:nvCxnSpPr>
        <p:spPr>
          <a:xfrm>
            <a:off x="3784525" y="2458476"/>
            <a:ext cx="969169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AB9929-9A84-DCF9-029B-9884D8355D7E}"/>
                  </a:ext>
                </a:extLst>
              </p:cNvPr>
              <p:cNvSpPr txBox="1"/>
              <p:nvPr/>
            </p:nvSpPr>
            <p:spPr>
              <a:xfrm>
                <a:off x="8357039" y="4000513"/>
                <a:ext cx="3880614" cy="1016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200" b="0" i="1" kern="0" spc="-15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accPr>
                        <m:e>
                          <m:r>
                            <a:rPr lang="en-US" sz="2200" b="0" i="1" kern="0" spc="-15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𝐴𝑇𝐸</m:t>
                          </m:r>
                        </m:e>
                      </m:acc>
                      <m:r>
                        <a:rPr lang="en-US" sz="2200" b="0" i="1" kern="0" spc="-150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=</m:t>
                      </m:r>
                      <m:r>
                        <a:rPr lang="en-US" sz="2200" b="0" i="1" kern="0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fPr>
                        <m:num>
                          <m:r>
                            <a:rPr lang="en-US" sz="2200" b="0" i="1" kern="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kern="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200" b="0" i="1" kern="0" spc="-15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kern="0" spc="-15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𝑖</m:t>
                          </m:r>
                          <m:r>
                            <a:rPr lang="en-US" sz="2200" b="0" i="1" kern="0" spc="-15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kern="0" spc="-15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 kern="0" spc="-15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 kern="0" spc="-15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Helvetica Neue" panose="02000503000000020004" pitchFamily="2" charset="0"/>
                                      <a:cs typeface="Helvetica Neue" panose="02000503000000020004" pitchFamily="2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 kern="0" spc="-15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Helvetica Neue" panose="02000503000000020004" pitchFamily="2" charset="0"/>
                                      <a:cs typeface="Helvetica Neue" panose="02000503000000020004" pitchFamily="2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kern="0" spc="-15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b="0" i="1" kern="0" spc="-15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∗</m:t>
                              </m:r>
                              <m:r>
                                <a:rPr lang="en-US" sz="2200" i="1" kern="0" spc="-15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𝐴</m:t>
                              </m:r>
                              <m:r>
                                <a:rPr lang="en-US" sz="2200" i="1" kern="0" spc="-15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US" sz="2200" i="1" kern="0" spc="-15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Helvetica Neue" panose="02000503000000020004" pitchFamily="2" charset="0"/>
                                      <a:cs typeface="Helvetica Neue" panose="020005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kern="0" spc="-15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Helvetica Neue" panose="02000503000000020004" pitchFamily="2" charset="0"/>
                                      <a:cs typeface="Helvetica Neue" panose="02000503000000020004" pitchFamily="2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200" b="0" i="1" kern="0" spc="-15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Helvetica Neue" panose="02000503000000020004" pitchFamily="2" charset="0"/>
                                      <a:cs typeface="Helvetica Neue" panose="02000503000000020004" pitchFamily="2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sz="2200" b="0" i="1" kern="0" spc="-15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200" i="1" kern="0" spc="-15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 kern="0" spc="-15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Helvetica Neue" panose="02000503000000020004" pitchFamily="2" charset="0"/>
                                      <a:cs typeface="Helvetica Neue" panose="02000503000000020004" pitchFamily="2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 kern="0" spc="-15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Helvetica Neue" panose="02000503000000020004" pitchFamily="2" charset="0"/>
                                      <a:cs typeface="Helvetica Neue" panose="02000503000000020004" pitchFamily="2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kern="0" spc="-15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b="0" i="1" kern="0" spc="-15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∗</m:t>
                              </m:r>
                              <m:r>
                                <a:rPr lang="en-US" sz="2200" i="1" kern="0" spc="-15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𝐴</m:t>
                              </m:r>
                              <m:r>
                                <a:rPr lang="en-US" sz="2200" i="1" kern="0" spc="-15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  <m:t>=0,</m:t>
                              </m:r>
                              <m:sSub>
                                <m:sSubPr>
                                  <m:ctrlPr>
                                    <a:rPr lang="en-US" sz="2200" i="1" kern="0" spc="-15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Helvetica Neue" panose="02000503000000020004" pitchFamily="2" charset="0"/>
                                      <a:cs typeface="Helvetica Neue" panose="020005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kern="0" spc="-15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Helvetica Neue" panose="02000503000000020004" pitchFamily="2" charset="0"/>
                                      <a:cs typeface="Helvetica Neue" panose="02000503000000020004" pitchFamily="2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200" b="0" i="1" kern="0" spc="-15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Helvetica Neue" panose="02000503000000020004" pitchFamily="2" charset="0"/>
                                      <a:cs typeface="Helvetica Neue" panose="02000503000000020004" pitchFamily="2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sz="2200" kern="0" spc="-15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AB9929-9A84-DCF9-029B-9884D8355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039" y="4000513"/>
                <a:ext cx="3880614" cy="1016497"/>
              </a:xfrm>
              <a:prstGeom prst="rect">
                <a:avLst/>
              </a:prstGeom>
              <a:blipFill>
                <a:blip r:embed="rId7"/>
                <a:stretch>
                  <a:fillRect t="-102439" b="-15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E774EB6-005D-1A27-877D-7A52B145FE5B}"/>
                  </a:ext>
                </a:extLst>
              </p:cNvPr>
              <p:cNvSpPr txBox="1"/>
              <p:nvPr/>
            </p:nvSpPr>
            <p:spPr>
              <a:xfrm>
                <a:off x="8458201" y="5205987"/>
                <a:ext cx="3733800" cy="876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kern="0" spc="-150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𝑣𝑎𝑟</m:t>
                      </m:r>
                      <m:r>
                        <a:rPr lang="en-US" i="1" kern="0" spc="-150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 (</m:t>
                      </m:r>
                      <m:acc>
                        <m:accPr>
                          <m:chr m:val="̂"/>
                          <m:ctrlPr>
                            <a:rPr lang="en-US" i="1" kern="0" spc="-15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accPr>
                        <m:e>
                          <m:r>
                            <a:rPr lang="en-US" b="0" i="1" kern="0" spc="-15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𝐴𝑇𝐸</m:t>
                          </m:r>
                        </m:e>
                      </m:acc>
                      <m:r>
                        <a:rPr lang="en-US" b="0" i="1" kern="0" spc="-150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)=</m:t>
                      </m:r>
                      <m:f>
                        <m:fPr>
                          <m:ctrlPr>
                            <a:rPr lang="en-US" b="0" i="1" kern="0" spc="-15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fPr>
                        <m:num>
                          <m:r>
                            <a:rPr lang="en-US" b="0" i="1" kern="0" spc="-15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𝑣𝑎𝑟</m:t>
                          </m:r>
                          <m:d>
                            <m:dPr>
                              <m:ctrlPr>
                                <a:rPr lang="en-US" b="0" i="1" kern="0" spc="-150" smtClean="0">
                                  <a:latin typeface="Cambria Math" panose="02040503050406030204" pitchFamily="18" charset="0"/>
                                  <a:ea typeface="Helvetica Neue" panose="020005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kern="0" spc="-150" smtClean="0">
                                      <a:latin typeface="Cambria Math" panose="02040503050406030204" pitchFamily="18" charset="0"/>
                                      <a:ea typeface="Helvetica Neue" panose="02000503000000020004" pitchFamily="2" charset="0"/>
                                      <a:cs typeface="Helvetica Neue" panose="02000503000000020004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kern="0" spc="-150" smtClean="0">
                                      <a:latin typeface="Cambria Math" panose="02040503050406030204" pitchFamily="18" charset="0"/>
                                      <a:ea typeface="Helvetica Neue" panose="02000503000000020004" pitchFamily="2" charset="0"/>
                                      <a:cs typeface="Helvetica Neue" panose="02000503000000020004" pitchFamily="2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kern="0" spc="-150" smtClean="0">
                                      <a:latin typeface="Cambria Math" panose="02040503050406030204" pitchFamily="18" charset="0"/>
                                      <a:ea typeface="Helvetica Neue" panose="02000503000000020004" pitchFamily="2" charset="0"/>
                                      <a:cs typeface="Helvetica Neue" panose="02000503000000020004" pitchFamily="2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kern="0" spc="-150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b="0" i="1" kern="0" spc="-15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>
                  <a:spcBef>
                    <a:spcPts val="300"/>
                  </a:spcBef>
                </a:pPr>
                <a:r>
                  <a:rPr lang="en-US" sz="1400" b="0" i="1" kern="0" spc="-1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where D* is the efficient influence curve</a:t>
                </a:r>
                <a:endParaRPr lang="en-US" sz="1400" kern="0" spc="-1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E774EB6-005D-1A27-877D-7A52B145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1" y="5205987"/>
                <a:ext cx="3733800" cy="876074"/>
              </a:xfrm>
              <a:prstGeom prst="rect">
                <a:avLst/>
              </a:prstGeom>
              <a:blipFill>
                <a:blip r:embed="rId8"/>
                <a:stretch>
                  <a:fillRect l="-678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2AE62CD-8911-D859-5769-DDE214681626}"/>
              </a:ext>
            </a:extLst>
          </p:cNvPr>
          <p:cNvSpPr txBox="1"/>
          <p:nvPr/>
        </p:nvSpPr>
        <p:spPr>
          <a:xfrm>
            <a:off x="884591" y="2273810"/>
            <a:ext cx="3020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800" b="1" ker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Step 1. Super Learner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59DD75-A316-CEC1-ECB2-828F6712A9D3}"/>
              </a:ext>
            </a:extLst>
          </p:cNvPr>
          <p:cNvSpPr txBox="1"/>
          <p:nvPr/>
        </p:nvSpPr>
        <p:spPr>
          <a:xfrm>
            <a:off x="4818930" y="2259415"/>
            <a:ext cx="2864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Step 2. “Targeting step”</a:t>
            </a:r>
            <a:endParaRPr lang="en-US" dirty="0">
              <a:latin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64A8BD-81F7-F07F-3B36-F4E691523E92}"/>
              </a:ext>
            </a:extLst>
          </p:cNvPr>
          <p:cNvSpPr txBox="1"/>
          <p:nvPr/>
        </p:nvSpPr>
        <p:spPr>
          <a:xfrm>
            <a:off x="8897193" y="2259415"/>
            <a:ext cx="1999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Step 3. “Plug In”</a:t>
            </a:r>
            <a:endParaRPr lang="en-US" dirty="0">
              <a:latin typeface="Helvetica Neue" panose="02000503000000020004" pitchFamily="2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C35BE8B-3C71-035A-53F2-E47D15094A53}"/>
              </a:ext>
            </a:extLst>
          </p:cNvPr>
          <p:cNvCxnSpPr>
            <a:cxnSpLocks/>
          </p:cNvCxnSpPr>
          <p:nvPr/>
        </p:nvCxnSpPr>
        <p:spPr>
          <a:xfrm>
            <a:off x="7783177" y="2458476"/>
            <a:ext cx="1014456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4177474-923F-1AE1-EE40-F2118FF39D53}"/>
              </a:ext>
            </a:extLst>
          </p:cNvPr>
          <p:cNvCxnSpPr>
            <a:cxnSpLocks/>
          </p:cNvCxnSpPr>
          <p:nvPr/>
        </p:nvCxnSpPr>
        <p:spPr>
          <a:xfrm flipV="1">
            <a:off x="8193809" y="3290411"/>
            <a:ext cx="0" cy="2351840"/>
          </a:xfrm>
          <a:prstGeom prst="line">
            <a:avLst/>
          </a:prstGeom>
          <a:ln w="952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E71D8A1-C4AA-EC4D-8A1E-03D1FB78EEAC}"/>
              </a:ext>
            </a:extLst>
          </p:cNvPr>
          <p:cNvCxnSpPr>
            <a:cxnSpLocks/>
          </p:cNvCxnSpPr>
          <p:nvPr/>
        </p:nvCxnSpPr>
        <p:spPr>
          <a:xfrm flipV="1">
            <a:off x="4648200" y="3290411"/>
            <a:ext cx="0" cy="2351840"/>
          </a:xfrm>
          <a:prstGeom prst="line">
            <a:avLst/>
          </a:prstGeom>
          <a:ln w="952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36A9E38D-D540-9E78-97EB-8C2B7F97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350" y="318085"/>
            <a:ext cx="11124949" cy="1143000"/>
          </a:xfrm>
        </p:spPr>
        <p:txBody>
          <a:bodyPr/>
          <a:lstStyle/>
          <a:p>
            <a:r>
              <a:rPr lang="en-US" sz="4000" dirty="0"/>
              <a:t>Estimation and inference using TMLE+SL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615ECD4C-160E-4FF3-6AFF-52ED9FE7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9729A31-C5A0-0445-B020-D9080902630B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C2B319-B2E7-789F-3AB9-38EB9C831273}"/>
              </a:ext>
            </a:extLst>
          </p:cNvPr>
          <p:cNvGrpSpPr/>
          <p:nvPr/>
        </p:nvGrpSpPr>
        <p:grpSpPr>
          <a:xfrm>
            <a:off x="4977886" y="5788687"/>
            <a:ext cx="2810706" cy="941412"/>
            <a:chOff x="5574482" y="5788687"/>
            <a:chExt cx="2810706" cy="94141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1D0C7E-E532-E2A8-434F-F486E5C91950}"/>
                </a:ext>
              </a:extLst>
            </p:cNvPr>
            <p:cNvSpPr/>
            <p:nvPr/>
          </p:nvSpPr>
          <p:spPr>
            <a:xfrm>
              <a:off x="5574483" y="5788687"/>
              <a:ext cx="2286393" cy="94141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Helvetica Neue" panose="02000503000000020004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C8A8634-8600-AC00-112C-A5DF61C9B1BE}"/>
                    </a:ext>
                  </a:extLst>
                </p:cNvPr>
                <p:cNvSpPr txBox="1"/>
                <p:nvPr/>
              </p:nvSpPr>
              <p:spPr>
                <a:xfrm>
                  <a:off x="5574482" y="6096000"/>
                  <a:ext cx="2810706" cy="6127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pc="-10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pc="-10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pc="-10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𝐴𝑇𝐸</m:t>
                            </m:r>
                          </m:sub>
                        </m:sSub>
                        <m:d>
                          <m:dPr>
                            <m:ctrlPr>
                              <a:rPr lang="en-US" b="0" i="0" spc="-10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pc="-10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0" spc="-10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pc="-10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</m:d>
                        <m:r>
                          <a:rPr lang="en-US" b="0" i="0" spc="-10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i="1" spc="-1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pc="-1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i="1" spc="-1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𝑃𝑆</m:t>
                            </m:r>
                          </m:den>
                        </m:f>
                        <m:r>
                          <a:rPr lang="en-US" i="1" spc="-1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spc="-1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pc="-1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spc="-1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i="1" spc="-1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spc="-1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𝑃𝑆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C8A8634-8600-AC00-112C-A5DF61C9B1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482" y="6096000"/>
                  <a:ext cx="2810706" cy="612796"/>
                </a:xfrm>
                <a:prstGeom prst="rect">
                  <a:avLst/>
                </a:prstGeom>
                <a:blipFill>
                  <a:blip r:embed="rId9"/>
                  <a:stretch>
                    <a:fillRect b="-20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E44556-A58F-0330-9A11-C59DD731D598}"/>
                </a:ext>
              </a:extLst>
            </p:cNvPr>
            <p:cNvSpPr txBox="1"/>
            <p:nvPr/>
          </p:nvSpPr>
          <p:spPr>
            <a:xfrm>
              <a:off x="5574482" y="5841975"/>
              <a:ext cx="2810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Targeting “clever covariate”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4621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E74A24-7AB9-66ED-FBF3-5B989E84E6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9351" y="1533233"/>
                <a:ext cx="10803786" cy="5181600"/>
              </a:xfrm>
            </p:spPr>
            <p:txBody>
              <a:bodyPr/>
              <a:lstStyle/>
              <a:p>
                <a:r>
                  <a:rPr lang="en-US" sz="2400" dirty="0"/>
                  <a:t>Case study: Machine learning tailored towards characteristics of the data</a:t>
                </a:r>
                <a:endParaRPr lang="en-US" sz="2400" b="0" dirty="0"/>
              </a:p>
              <a:p>
                <a:pPr lvl="1">
                  <a:spcBef>
                    <a:spcPts val="600"/>
                  </a:spcBef>
                </a:pPr>
                <a:r>
                  <a:rPr lang="en-US" sz="2000" b="0" dirty="0"/>
                  <a:t>17 Baseline covariates: 7 continuous, 4 binary, 1 count, 1 categorical (5 levels)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2000" b="0" dirty="0"/>
                  <a:t>Time-varying covariates: 2 continuous at each time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1, 2, 3, 4, 5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0" indent="0">
                  <a:spcBef>
                    <a:spcPts val="100"/>
                  </a:spcBef>
                  <a:buNone/>
                </a:pPr>
                <a:endParaRPr lang="en-US" sz="1800" b="0" dirty="0"/>
              </a:p>
              <a:p>
                <a:pPr>
                  <a:spcBef>
                    <a:spcPts val="0"/>
                  </a:spcBef>
                </a:pPr>
                <a:r>
                  <a:rPr lang="en-US" sz="2400" dirty="0"/>
                  <a:t>Considerations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0" dirty="0"/>
                  <a:t>Overfitting the outcome will bias the effect estimate</a:t>
                </a:r>
              </a:p>
              <a:p>
                <a:pPr lvl="1">
                  <a:spcBef>
                    <a:spcPts val="100"/>
                  </a:spcBef>
                  <a:spcAft>
                    <a:spcPts val="600"/>
                  </a:spcAft>
                </a:pPr>
                <a:r>
                  <a:rPr lang="en-US" sz="2000" dirty="0"/>
                  <a:t>C</a:t>
                </a:r>
                <a:r>
                  <a:rPr lang="en-US" sz="2000" b="0" dirty="0"/>
                  <a:t>an increase efficiency by estimating the PS using a parametric model</a:t>
                </a:r>
              </a:p>
              <a:p>
                <a:pPr lvl="1">
                  <a:spcBef>
                    <a:spcPts val="100"/>
                  </a:spcBef>
                  <a:spcAft>
                    <a:spcPts val="600"/>
                  </a:spcAft>
                </a:pPr>
                <a:r>
                  <a:rPr lang="en-US" sz="2000" b="0" dirty="0"/>
                  <a:t>Dimension reduction required when modeling treatment (~ 80 events) and censoring (~ 40 events), and possibly the outcome  </a:t>
                </a:r>
              </a:p>
              <a:p>
                <a:pPr lvl="1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b="0" dirty="0"/>
                  <a:t>Covariate selection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>
                    <a:latin typeface="+mj-lt"/>
                  </a:rPr>
                  <a:t>expert knowledge (</a:t>
                </a:r>
                <a:r>
                  <a:rPr lang="en-US" i="1" dirty="0">
                    <a:latin typeface="+mj-lt"/>
                  </a:rPr>
                  <a:t>little may be known</a:t>
                </a:r>
                <a:r>
                  <a:rPr lang="en-US" dirty="0">
                    <a:latin typeface="+mj-lt"/>
                  </a:rPr>
                  <a:t>)</a:t>
                </a:r>
              </a:p>
              <a:p>
                <a:pPr lvl="2">
                  <a:spcBef>
                    <a:spcPts val="100"/>
                  </a:spcBef>
                </a:pPr>
                <a:r>
                  <a:rPr lang="en-US" b="0" dirty="0">
                    <a:latin typeface="+mj-lt"/>
                  </a:rPr>
                  <a:t>data</a:t>
                </a:r>
                <a:r>
                  <a:rPr lang="en-US" dirty="0">
                    <a:latin typeface="+mj-lt"/>
                  </a:rPr>
                  <a:t>-driven</a:t>
                </a:r>
              </a:p>
              <a:p>
                <a:pPr lvl="2">
                  <a:spcBef>
                    <a:spcPts val="100"/>
                  </a:spcBef>
                </a:pPr>
                <a:r>
                  <a:rPr lang="en-US" dirty="0">
                    <a:latin typeface="+mj-lt"/>
                  </a:rPr>
                  <a:t>create summary measures (e.g., prognosis score)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/>
                  <a:t>Define s</a:t>
                </a:r>
                <a:r>
                  <a:rPr lang="en-US" sz="2000" b="0" dirty="0"/>
                  <a:t>everal parametric and </a:t>
                </a:r>
                <a:r>
                  <a:rPr lang="en-US" sz="2000" dirty="0"/>
                  <a:t>ML </a:t>
                </a:r>
                <a:r>
                  <a:rPr lang="en-US" sz="2000" b="0" dirty="0"/>
                  <a:t>approaches and let cross-validation identify the best combination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E74A24-7AB9-66ED-FBF3-5B989E84E6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9351" y="1533233"/>
                <a:ext cx="10803786" cy="5181600"/>
              </a:xfrm>
              <a:blipFill>
                <a:blip r:embed="rId2"/>
                <a:stretch>
                  <a:fillRect l="-822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3F236-263C-DDD9-5692-7A2562F7C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1D27-DB55-1A4B-BD3C-5A46DB8A500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6139F0-AFBD-0354-FEFD-0175570FF78F}"/>
              </a:ext>
            </a:extLst>
          </p:cNvPr>
          <p:cNvSpPr txBox="1">
            <a:spLocks/>
          </p:cNvSpPr>
          <p:nvPr/>
        </p:nvSpPr>
        <p:spPr>
          <a:xfrm>
            <a:off x="838200" y="2932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Super Learning in Rare Disease Setting</a:t>
            </a:r>
          </a:p>
        </p:txBody>
      </p:sp>
    </p:spTree>
    <p:extLst>
      <p:ext uri="{BB962C8B-B14F-4D97-AF65-F5344CB8AC3E}">
        <p14:creationId xmlns:p14="http://schemas.microsoft.com/office/powerpoint/2010/main" val="2996371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83C64D7-72C3-FFFA-363D-9BBF4EB4E7B2}"/>
              </a:ext>
            </a:extLst>
          </p:cNvPr>
          <p:cNvGrpSpPr/>
          <p:nvPr/>
        </p:nvGrpSpPr>
        <p:grpSpPr>
          <a:xfrm>
            <a:off x="5508354" y="1906798"/>
            <a:ext cx="5989320" cy="2895186"/>
            <a:chOff x="5508354" y="1532047"/>
            <a:chExt cx="5989320" cy="28951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73AB9D-7F71-5726-43F4-03AA0398729B}"/>
                </a:ext>
              </a:extLst>
            </p:cNvPr>
            <p:cNvSpPr txBox="1"/>
            <p:nvPr/>
          </p:nvSpPr>
          <p:spPr>
            <a:xfrm>
              <a:off x="6075446" y="4104068"/>
              <a:ext cx="519847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/>
                <a:t>Unadj   MMRM  Oracle </a:t>
              </a:r>
              <a:r>
                <a:rPr lang="en-US" sz="1500" spc="-50"/>
                <a:t> P-TMLE   L-TMLE</a:t>
              </a:r>
              <a:r>
                <a:rPr lang="en-US" sz="1500"/>
                <a:t>  Match </a:t>
              </a:r>
              <a:r>
                <a:rPr lang="en-US" sz="1500" spc="-50"/>
                <a:t>Match-adj </a:t>
              </a:r>
              <a:r>
                <a:rPr lang="en-US" sz="1500"/>
                <a:t> IPTCW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DA809C3-00E8-C243-E9FB-897AB705D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96" b="13900"/>
            <a:stretch/>
          </p:blipFill>
          <p:spPr>
            <a:xfrm>
              <a:off x="5508354" y="1532047"/>
              <a:ext cx="5989320" cy="263000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60D165-08AB-9855-A315-BE436B916499}"/>
              </a:ext>
            </a:extLst>
          </p:cNvPr>
          <p:cNvGrpSpPr/>
          <p:nvPr/>
        </p:nvGrpSpPr>
        <p:grpSpPr>
          <a:xfrm>
            <a:off x="821446" y="1609127"/>
            <a:ext cx="4343402" cy="4971874"/>
            <a:chOff x="694326" y="879191"/>
            <a:chExt cx="4343402" cy="49718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45DCA6-EEFE-29AB-EBC4-E04E7EA00991}"/>
                </a:ext>
              </a:extLst>
            </p:cNvPr>
            <p:cNvSpPr txBox="1"/>
            <p:nvPr/>
          </p:nvSpPr>
          <p:spPr>
            <a:xfrm>
              <a:off x="694326" y="1234417"/>
              <a:ext cx="4343402" cy="4616648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200" b="1" dirty="0"/>
                <a:t>Bias</a:t>
              </a:r>
            </a:p>
            <a:p>
              <a:pPr marL="523875" lvl="1" indent="-254000">
                <a:buFont typeface="Arial" panose="020B0604020202020204" pitchFamily="34" charset="0"/>
                <a:buChar char="•"/>
              </a:pPr>
              <a:r>
                <a:rPr lang="en-US" sz="2000" dirty="0"/>
                <a:t>P-TMLE, L-TMLE, Match-Adj are least biased</a:t>
              </a:r>
            </a:p>
            <a:p>
              <a:pPr marL="523875" lvl="1" indent="-254000">
                <a:buFont typeface="Arial" panose="020B0604020202020204" pitchFamily="34" charset="0"/>
                <a:buChar char="•"/>
              </a:pPr>
              <a:r>
                <a:rPr lang="en-US" sz="2000" dirty="0"/>
                <a:t>Matching is as biased as Unadjusted</a:t>
              </a:r>
            </a:p>
            <a:p>
              <a:pPr marL="523875" lvl="1" indent="-254000">
                <a:buFont typeface="Arial" panose="020B0604020202020204" pitchFamily="34" charset="0"/>
                <a:buChar char="•"/>
              </a:pPr>
              <a:r>
                <a:rPr lang="en-US" sz="2000" dirty="0"/>
                <a:t>MMRM and IPTCW are biased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2200" b="1" dirty="0"/>
                <a:t>Efficiency</a:t>
              </a:r>
            </a:p>
            <a:p>
              <a:pPr marL="523875" lvl="1" indent="-254000">
                <a:buFont typeface="Arial" panose="020B0604020202020204" pitchFamily="34" charset="0"/>
                <a:buChar char="•"/>
              </a:pPr>
              <a:r>
                <a:rPr lang="en-US" sz="2000" dirty="0"/>
                <a:t>P-TMLE and L-TMLE have smallest standard error (SE) and mean squared error (MSE), comparable to Oracle</a:t>
              </a:r>
            </a:p>
            <a:p>
              <a:pPr marL="523875" lvl="1" indent="-254000">
                <a:buFont typeface="Arial" panose="020B0604020202020204" pitchFamily="34" charset="0"/>
                <a:buChar char="•"/>
              </a:pPr>
              <a:r>
                <a:rPr lang="en-US" sz="2000" dirty="0"/>
                <a:t>L-TMLE gains efficiency by exploiting time-varying information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2F874A-42DF-6C7A-8ED8-5ADF915D70B1}"/>
                </a:ext>
              </a:extLst>
            </p:cNvPr>
            <p:cNvSpPr txBox="1"/>
            <p:nvPr/>
          </p:nvSpPr>
          <p:spPr>
            <a:xfrm>
              <a:off x="694326" y="879191"/>
              <a:ext cx="4343402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RESULTS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81ACD09-1983-869F-5B1B-C26B58D77BA2}"/>
              </a:ext>
            </a:extLst>
          </p:cNvPr>
          <p:cNvSpPr txBox="1"/>
          <p:nvPr/>
        </p:nvSpPr>
        <p:spPr>
          <a:xfrm>
            <a:off x="5137437" y="4801984"/>
            <a:ext cx="622738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908050" algn="l"/>
                <a:tab pos="1531938" algn="l"/>
                <a:tab pos="2222500" algn="l"/>
                <a:tab pos="2790825" algn="l"/>
                <a:tab pos="3535363" algn="l"/>
                <a:tab pos="4105275" algn="l"/>
                <a:tab pos="4684713" algn="l"/>
                <a:tab pos="5364163" algn="l"/>
              </a:tabLst>
            </a:pPr>
            <a:r>
              <a:rPr lang="en-US" dirty="0"/>
              <a:t>     Bias	-1.32	-0.67	 0.03	 -0.05	0.15	-1.37	 -0.02	-0.50</a:t>
            </a:r>
          </a:p>
          <a:p>
            <a:pPr>
              <a:tabLst>
                <a:tab pos="908050" algn="l"/>
                <a:tab pos="1531938" algn="l"/>
                <a:tab pos="2222500" algn="l"/>
                <a:tab pos="2790825" algn="l"/>
                <a:tab pos="3535363" algn="l"/>
                <a:tab pos="4105275" algn="l"/>
                <a:tab pos="4684713" algn="l"/>
                <a:tab pos="5364163" algn="l"/>
              </a:tabLst>
            </a:pPr>
            <a:r>
              <a:rPr lang="en-US" dirty="0"/>
              <a:t>     SE	 1.31	1.11	 0.46	  0.67	0.62	 1.21	  0.84	 1.01</a:t>
            </a:r>
          </a:p>
          <a:p>
            <a:pPr>
              <a:tabLst>
                <a:tab pos="908050" algn="l"/>
                <a:tab pos="1531938" algn="l"/>
                <a:tab pos="2222500" algn="l"/>
                <a:tab pos="2790825" algn="l"/>
                <a:tab pos="3535363" algn="l"/>
                <a:tab pos="4105275" algn="l"/>
                <a:tab pos="4684713" algn="l"/>
                <a:tab pos="5364163" algn="l"/>
              </a:tabLst>
            </a:pPr>
            <a:r>
              <a:rPr lang="en-US" dirty="0"/>
              <a:t>     MSE	 3.45	</a:t>
            </a:r>
            <a:r>
              <a:rPr lang="en-US" dirty="0">
                <a:solidFill>
                  <a:srgbClr val="EE82EE"/>
                </a:solidFill>
              </a:rPr>
              <a:t> </a:t>
            </a:r>
            <a:r>
              <a:rPr lang="en-US" dirty="0"/>
              <a:t>1.67	 0.21	 </a:t>
            </a:r>
            <a:r>
              <a:rPr lang="en-US" b="1" dirty="0">
                <a:solidFill>
                  <a:srgbClr val="FF3D96"/>
                </a:solidFill>
              </a:rPr>
              <a:t> 0.44</a:t>
            </a:r>
            <a:r>
              <a:rPr lang="en-US" dirty="0"/>
              <a:t>	</a:t>
            </a:r>
            <a:r>
              <a:rPr lang="en-US" b="1" dirty="0">
                <a:solidFill>
                  <a:srgbClr val="EF3A8B"/>
                </a:solidFill>
              </a:rPr>
              <a:t>0.40</a:t>
            </a:r>
            <a:r>
              <a:rPr lang="en-US" dirty="0"/>
              <a:t>	 3.32	  0.71	 1.26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12955-246E-17F0-379C-E5772D92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5201B-161F-CFD4-59A2-FB2C24FCAD8A}"/>
              </a:ext>
            </a:extLst>
          </p:cNvPr>
          <p:cNvSpPr txBox="1"/>
          <p:nvPr/>
        </p:nvSpPr>
        <p:spPr>
          <a:xfrm>
            <a:off x="7052096" y="1537466"/>
            <a:ext cx="311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 treatment effect =  - 10.0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BFD42D-82DF-3B80-0D75-43B4AE526B2B}"/>
              </a:ext>
            </a:extLst>
          </p:cNvPr>
          <p:cNvSpPr txBox="1">
            <a:spLocks/>
          </p:cNvSpPr>
          <p:nvPr/>
        </p:nvSpPr>
        <p:spPr>
          <a:xfrm>
            <a:off x="838200" y="2932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Phase II trial to investigate impact of treatment on change from baseline performance score </a:t>
            </a:r>
          </a:p>
        </p:txBody>
      </p:sp>
    </p:spTree>
    <p:extLst>
      <p:ext uri="{BB962C8B-B14F-4D97-AF65-F5344CB8AC3E}">
        <p14:creationId xmlns:p14="http://schemas.microsoft.com/office/powerpoint/2010/main" val="1284021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74A24-7AB9-66ED-FBF3-5B989E84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352" y="1533233"/>
            <a:ext cx="9645092" cy="51816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/>
              <a:t>Entire TMLE+SL procedure tailored for reducing bias in the ATE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latin typeface="+mn-lt"/>
              </a:rPr>
              <a:t>Estimation respects known bounds on the problem to remain within statistical model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2200" dirty="0">
                <a:latin typeface="+mn-lt"/>
              </a:rPr>
              <a:t>Intelligent (targeted) machine learning tuned to provide good finite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sample performance</a:t>
            </a:r>
            <a:r>
              <a:rPr lang="en-US" sz="2200" dirty="0"/>
              <a:t>  </a:t>
            </a:r>
          </a:p>
          <a:p>
            <a:pPr lvl="2">
              <a:spcBef>
                <a:spcPts val="3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Main terms parametric model is often unrealistic in practice</a:t>
            </a:r>
          </a:p>
          <a:p>
            <a:pPr lvl="3">
              <a:spcBef>
                <a:spcPts val="300"/>
              </a:spcBef>
            </a:pPr>
            <a:r>
              <a:rPr lang="en-US" dirty="0"/>
              <a:t>ignore drug-drug interactions, effect modification</a:t>
            </a:r>
          </a:p>
          <a:p>
            <a:pPr lvl="3">
              <a:spcBef>
                <a:spcPts val="300"/>
              </a:spcBef>
            </a:pPr>
            <a:r>
              <a:rPr lang="en-US" dirty="0"/>
              <a:t>enforce monotonicity even when not warranted</a:t>
            </a:r>
            <a:endParaRPr lang="en-US" b="1" dirty="0"/>
          </a:p>
          <a:p>
            <a:pPr lvl="2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Tree-based machine learning algorithms, generalized additive models, and others will naturally model non-linearities and interactions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 uses cross-validation to identify best functional form among set of  parametric and machine learning algorithms specified in the library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Targeting step tuned for beneficial bias/variance trade off by bounding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values of the “clever covariate” at level driven by theory</a:t>
            </a:r>
          </a:p>
          <a:p>
            <a:pPr marL="0" indent="0">
              <a:spcBef>
                <a:spcPts val="100"/>
              </a:spcBef>
              <a:buNone/>
            </a:pPr>
            <a:endParaRPr lang="en-US" sz="1800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E7AD1-3A53-D20F-CA69-1A14815D3C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1D27-DB55-1A4B-BD3C-5A46DB8A500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C1D97D-10CD-EECF-9CD1-B915DB79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of TMLE + SL performance</a:t>
            </a:r>
          </a:p>
        </p:txBody>
      </p:sp>
    </p:spTree>
    <p:extLst>
      <p:ext uri="{BB962C8B-B14F-4D97-AF65-F5344CB8AC3E}">
        <p14:creationId xmlns:p14="http://schemas.microsoft.com/office/powerpoint/2010/main" val="393336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55E7-DC91-B297-E8ED-4F5F770E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CD408-E019-AC9C-1310-CCA7A2CE3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328" y="1811891"/>
            <a:ext cx="8825345" cy="4351338"/>
          </a:xfrm>
        </p:spPr>
        <p:txBody>
          <a:bodyPr/>
          <a:lstStyle/>
          <a:p>
            <a:r>
              <a:rPr lang="en-US" dirty="0"/>
              <a:t>In collaboration with Mark van der Laan</a:t>
            </a:r>
          </a:p>
          <a:p>
            <a:r>
              <a:rPr lang="en-US" dirty="0"/>
              <a:t>Informed by discussions with research colleagues at the US Food and Drug Administration and UC Berkeley</a:t>
            </a:r>
          </a:p>
          <a:p>
            <a:pPr lvl="1"/>
            <a:r>
              <a:rPr lang="en-US" dirty="0"/>
              <a:t>Hana Lee</a:t>
            </a:r>
          </a:p>
          <a:p>
            <a:pPr lvl="1"/>
            <a:r>
              <a:rPr lang="en-US" dirty="0"/>
              <a:t>Lei </a:t>
            </a:r>
            <a:r>
              <a:rPr lang="en-US" dirty="0" err="1"/>
              <a:t>Nei</a:t>
            </a:r>
            <a:endParaRPr lang="en-US" dirty="0"/>
          </a:p>
          <a:p>
            <a:pPr lvl="1"/>
            <a:r>
              <a:rPr lang="en-US" dirty="0" err="1"/>
              <a:t>Wonyul</a:t>
            </a:r>
            <a:r>
              <a:rPr lang="en-US" dirty="0"/>
              <a:t> Lee</a:t>
            </a:r>
          </a:p>
          <a:p>
            <a:pPr lvl="1"/>
            <a:r>
              <a:rPr lang="en-US" dirty="0" err="1"/>
              <a:t>Tianyu</a:t>
            </a:r>
            <a:r>
              <a:rPr lang="en-US" dirty="0"/>
              <a:t>  Zhou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534D4-B092-5027-D7B3-E8AD2F2F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EEEC5-4094-F4E1-5C1B-EB3E8CEEB36A}"/>
              </a:ext>
            </a:extLst>
          </p:cNvPr>
          <p:cNvSpPr txBox="1"/>
          <p:nvPr/>
        </p:nvSpPr>
        <p:spPr>
          <a:xfrm>
            <a:off x="1035040" y="5141631"/>
            <a:ext cx="101219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FDA / UC Berkeley / TL Revolution research collaboration: </a:t>
            </a:r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Innovations in Targeted Learning to Enhance Power of Rare Disease Data Analysis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20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74A24-7AB9-66ED-FBF3-5B989E84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352" y="1533233"/>
            <a:ext cx="9645092" cy="51816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/>
              <a:t>In contrast to MMRM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MMRM requires correct a priori parametric model specification</a:t>
            </a:r>
            <a:br>
              <a:rPr lang="en-US" sz="2400" dirty="0"/>
            </a:br>
            <a:r>
              <a:rPr lang="en-US" sz="2200" dirty="0">
                <a:latin typeface="+mj-lt"/>
              </a:rPr>
              <a:t>(except if treatment is randomized and censoring is uninformative)</a:t>
            </a:r>
            <a:endParaRPr lang="en-US" sz="2200" dirty="0"/>
          </a:p>
          <a:p>
            <a:pPr lvl="1">
              <a:spcBef>
                <a:spcPts val="1200"/>
              </a:spcBef>
            </a:pPr>
            <a:r>
              <a:rPr lang="en-US" sz="2400" dirty="0"/>
              <a:t>This is very hard to do in practice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 RCTs with little or no informative dropout MMRM is unbiased, but can still be less efficient than TMLE if specified outcome model is sub-optimal</a:t>
            </a:r>
            <a:br>
              <a:rPr lang="en-US" sz="2400" dirty="0"/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endParaRPr lang="en-US" sz="1800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E7AD1-3A53-D20F-CA69-1A14815D3C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1D27-DB55-1A4B-BD3C-5A46DB8A500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C1D97D-10CD-EECF-9CD1-B915DB79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of TMLE + SL performance</a:t>
            </a:r>
          </a:p>
        </p:txBody>
      </p:sp>
    </p:spTree>
    <p:extLst>
      <p:ext uri="{BB962C8B-B14F-4D97-AF65-F5344CB8AC3E}">
        <p14:creationId xmlns:p14="http://schemas.microsoft.com/office/powerpoint/2010/main" val="786346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F49EC-1396-7037-F0EF-A001EC672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704" y="1412959"/>
            <a:ext cx="10219888" cy="5078830"/>
          </a:xfrm>
        </p:spPr>
        <p:txBody>
          <a:bodyPr/>
          <a:lstStyle/>
          <a:p>
            <a:pPr marL="0" indent="0">
              <a:spcBef>
                <a:spcPts val="1600"/>
              </a:spcBef>
              <a:buNone/>
            </a:pPr>
            <a:r>
              <a:rPr lang="en-US" sz="2400" b="1" dirty="0"/>
              <a:t>P-TMLE, L-TMLE ideal in rare disease RCTs with limited sample size</a:t>
            </a:r>
          </a:p>
          <a:p>
            <a:pPr lvl="1">
              <a:spcBef>
                <a:spcPts val="900"/>
              </a:spcBef>
            </a:pPr>
            <a:r>
              <a:rPr lang="en-US" sz="2000" dirty="0"/>
              <a:t>Both can handle informative drop-out, minimizes model-misspecification bias</a:t>
            </a:r>
          </a:p>
          <a:p>
            <a:pPr lvl="1">
              <a:spcBef>
                <a:spcPts val="900"/>
              </a:spcBef>
            </a:pPr>
            <a:r>
              <a:rPr lang="en-US" sz="2000" dirty="0"/>
              <a:t>L-TMLE may improve efficiency over P-TMLE by exploiting time-varying covariates</a:t>
            </a:r>
            <a:endParaRPr lang="en-US" sz="1400" dirty="0"/>
          </a:p>
          <a:p>
            <a:pPr lvl="1">
              <a:spcBef>
                <a:spcPts val="900"/>
              </a:spcBef>
            </a:pPr>
            <a:r>
              <a:rPr lang="en-US" sz="2000" dirty="0"/>
              <a:t>Even in RCTs, traditional reliance on main terms parametric outcome models not as effective as machine learning done with care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motivates collecting many covariates, even when little understanding of</a:t>
            </a:r>
            <a:br>
              <a:rPr lang="en-US" dirty="0"/>
            </a:br>
            <a:r>
              <a:rPr lang="en-US" dirty="0"/>
              <a:t>natural history, covariate-outcome relationships</a:t>
            </a:r>
            <a:endParaRPr lang="en-US" sz="1000" dirty="0">
              <a:latin typeface="+mj-lt"/>
            </a:endParaRPr>
          </a:p>
          <a:p>
            <a:pPr lvl="1">
              <a:spcBef>
                <a:spcPts val="900"/>
              </a:spcBef>
            </a:pPr>
            <a:r>
              <a:rPr lang="en-US" sz="2000" dirty="0"/>
              <a:t>SL specification should be tailored toward characteristics of the data and anticipated sparsity of information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Small sample size, rare number of events, high dimensional data signal sparsity</a:t>
            </a:r>
          </a:p>
          <a:p>
            <a:pPr lvl="1">
              <a:spcBef>
                <a:spcPts val="900"/>
              </a:spcBef>
            </a:pPr>
            <a:r>
              <a:rPr lang="en-US" sz="2000" dirty="0"/>
              <a:t>TMLE boundedness, targeting, approach to inference, all tailored toward</a:t>
            </a:r>
            <a:br>
              <a:rPr lang="en-US" sz="2000" dirty="0"/>
            </a:br>
            <a:r>
              <a:rPr lang="en-US" sz="2000" dirty="0"/>
              <a:t>characteristics of the data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A6E5D-20D8-E69B-D297-09AAE1B03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07B513-39AD-A39E-096D-21A61837EFE5}"/>
              </a:ext>
            </a:extLst>
          </p:cNvPr>
          <p:cNvSpPr txBox="1">
            <a:spLocks/>
          </p:cNvSpPr>
          <p:nvPr/>
        </p:nvSpPr>
        <p:spPr>
          <a:xfrm>
            <a:off x="1059351" y="318085"/>
            <a:ext cx="10599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298229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8B723-D815-E3B4-A481-04EFAB99A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Additional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61164-F4BB-6CA9-3155-99F09822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00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FC12CC0-ECAA-350E-E5C6-02AE9276F6C7}"/>
              </a:ext>
            </a:extLst>
          </p:cNvPr>
          <p:cNvSpPr/>
          <p:nvPr/>
        </p:nvSpPr>
        <p:spPr>
          <a:xfrm>
            <a:off x="1099107" y="1493477"/>
            <a:ext cx="10445077" cy="439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E74A24-7AB9-66ED-FBF3-5B989E84E6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9351" y="1533233"/>
                <a:ext cx="10803786" cy="5181600"/>
              </a:xfrm>
            </p:spPr>
            <p:txBody>
              <a:bodyPr/>
              <a:lstStyle/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dirty="0"/>
                  <a:t>SL specification (point treatment perspective)</a:t>
                </a:r>
              </a:p>
              <a:p>
                <a:pPr>
                  <a:buNone/>
                  <a:tabLst>
                    <a:tab pos="2047875" algn="r"/>
                    <a:tab pos="2335213" algn="l"/>
                    <a:tab pos="4564063" algn="l"/>
                    <a:tab pos="7080250" algn="l"/>
                  </a:tabLst>
                </a:pPr>
                <a:r>
                  <a:rPr lang="en-US" sz="1800" u="sng" dirty="0"/>
                  <a:t>	sample size		Outcome</a:t>
                </a:r>
                <a:r>
                  <a:rPr lang="en-US" sz="1600" b="0" u="sng" dirty="0"/>
                  <a:t> </a:t>
                </a:r>
                <a:r>
                  <a:rPr lang="en-US" sz="1800" u="sng" dirty="0"/>
                  <a:t>	Treatment*</a:t>
                </a:r>
                <a:r>
                  <a:rPr lang="en-US" sz="1600" b="0" u="sng" dirty="0"/>
                  <a:t>  </a:t>
                </a:r>
                <a:r>
                  <a:rPr lang="en-US" sz="1800" u="sng" dirty="0"/>
                  <a:t>	Missingness / Censoring </a:t>
                </a:r>
                <a:r>
                  <a:rPr lang="en-US" sz="1600" b="0" u="sng" dirty="0"/>
                  <a:t>(40 events)</a:t>
                </a:r>
                <a:endParaRPr lang="en-US" sz="1600" u="sng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2047875" algn="r"/>
                    <a:tab pos="2335213" algn="l"/>
                    <a:tab pos="4564063" algn="l"/>
                    <a:tab pos="7080250" algn="l"/>
                  </a:tabLst>
                </a:pPr>
                <a:r>
                  <a:rPr lang="en-US" sz="1800" dirty="0"/>
                  <a:t> 	n = 160	V 	</a:t>
                </a:r>
                <a:r>
                  <a:rPr lang="en-US" sz="1800" b="0" dirty="0"/>
                  <a:t>20	20	20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2047875" algn="r"/>
                    <a:tab pos="2335213" algn="l"/>
                    <a:tab pos="4564063" algn="l"/>
                    <a:tab pos="7080250" algn="l"/>
                  </a:tabLst>
                </a:pPr>
                <a:r>
                  <a:rPr lang="en-US" sz="1800" b="0" dirty="0"/>
                  <a:t>	</a:t>
                </a:r>
                <a:r>
                  <a:rPr lang="en-US" sz="1800" dirty="0"/>
                  <a:t>Ensemble SL</a:t>
                </a:r>
                <a:r>
                  <a:rPr lang="en-US" sz="1800" b="0" dirty="0"/>
                  <a:t>	</a:t>
                </a:r>
                <a:r>
                  <a:rPr lang="en-US" sz="1800" dirty="0"/>
                  <a:t>Loss</a:t>
                </a:r>
                <a:r>
                  <a:rPr lang="en-US" sz="1800" b="0" dirty="0"/>
                  <a:t>	MSE 	neg log likelihood	 neg log likelihood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2047875" algn="r"/>
                    <a:tab pos="2335213" algn="l"/>
                    <a:tab pos="4564063" algn="l"/>
                    <a:tab pos="7080250" algn="l"/>
                  </a:tabLst>
                </a:pPr>
                <a:r>
                  <a:rPr lang="en-US" sz="1800" b="0" dirty="0"/>
                  <a:t>	       	</a:t>
                </a:r>
                <a:r>
                  <a:rPr lang="en-US" sz="1800" dirty="0"/>
                  <a:t>Library </a:t>
                </a:r>
                <a:r>
                  <a:rPr lang="en-US" sz="1800" b="0" dirty="0"/>
                  <a:t>	Lasso, </a:t>
                </a:r>
                <a:r>
                  <a:rPr lang="en-US" sz="1800" b="0" dirty="0" err="1"/>
                  <a:t>XGBoost</a:t>
                </a:r>
                <a:r>
                  <a:rPr lang="en-US" sz="1800" b="0" dirty="0"/>
                  <a:t> 	Lasso, GLM (main terms) 	Lasso, GLM (main terms), </a:t>
                </a:r>
                <a:r>
                  <a:rPr lang="en-US" sz="1800" b="0" dirty="0" err="1"/>
                  <a:t>XGBoost</a:t>
                </a:r>
                <a:endParaRPr lang="en-US" sz="1800" b="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2047875" algn="r"/>
                    <a:tab pos="2335213" algn="l"/>
                    <a:tab pos="4564063" algn="l"/>
                    <a:tab pos="7080250" algn="l"/>
                  </a:tabLst>
                </a:pPr>
                <a:r>
                  <a:rPr lang="en-US" sz="1800" b="0" dirty="0"/>
                  <a:t>			cross-fitted values</a:t>
                </a:r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900"/>
                  </a:spcBef>
                  <a:buNone/>
                  <a:tabLst>
                    <a:tab pos="2047875" algn="r"/>
                    <a:tab pos="2335213" algn="l"/>
                    <a:tab pos="4564063" algn="l"/>
                    <a:tab pos="7080250" algn="l"/>
                  </a:tabLst>
                </a:pPr>
                <a:r>
                  <a:rPr lang="en-US" sz="1800" i="1" dirty="0"/>
                  <a:t>   </a:t>
                </a:r>
              </a:p>
              <a:p>
                <a:pPr>
                  <a:lnSpc>
                    <a:spcPct val="100000"/>
                  </a:lnSpc>
                  <a:spcBef>
                    <a:spcPts val="900"/>
                  </a:spcBef>
                  <a:buNone/>
                  <a:tabLst>
                    <a:tab pos="2047875" algn="r"/>
                    <a:tab pos="2335213" algn="l"/>
                    <a:tab pos="4564063" algn="l"/>
                    <a:tab pos="7080250" algn="l"/>
                  </a:tabLst>
                </a:pPr>
                <a:r>
                  <a:rPr lang="en-US" sz="1800" i="1" dirty="0"/>
                  <a:t>  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2047875" algn="r"/>
                    <a:tab pos="2335213" algn="l"/>
                    <a:tab pos="4564063" algn="l"/>
                    <a:tab pos="7080250" algn="l"/>
                  </a:tabLst>
                </a:pPr>
                <a:r>
                  <a:rPr lang="en-US" sz="1800" i="1" dirty="0"/>
                  <a:t> 	</a:t>
                </a:r>
                <a:r>
                  <a:rPr lang="en-US" sz="1800" dirty="0"/>
                  <a:t>n = 60		</a:t>
                </a:r>
                <a:r>
                  <a:rPr lang="en-US" sz="1600" b="0" dirty="0"/>
                  <a:t> 	 	(15 events)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2047875" algn="r"/>
                    <a:tab pos="2335213" algn="l"/>
                    <a:tab pos="4564063" algn="l"/>
                    <a:tab pos="7080250" algn="l"/>
                  </a:tabLst>
                </a:pPr>
                <a:r>
                  <a:rPr lang="en-US" sz="1600" b="0" dirty="0"/>
                  <a:t>	</a:t>
                </a:r>
                <a:r>
                  <a:rPr lang="en-US" sz="1800" dirty="0"/>
                  <a:t>Discrete SL Library		</a:t>
                </a:r>
                <a:r>
                  <a:rPr lang="en-US" sz="1800" b="0" dirty="0"/>
                  <a:t>Lasso	 Lasso 	GLM (main terms), Lasso,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2047875" algn="r"/>
                    <a:tab pos="2335213" algn="l"/>
                    <a:tab pos="4564063" algn="l"/>
                    <a:tab pos="7080250" algn="l"/>
                  </a:tabLst>
                </a:pPr>
                <a:r>
                  <a:rPr lang="en-US" sz="1800" b="0" dirty="0"/>
                  <a:t>			Y  ~ A + score0	 GLM (main terms) 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800" b="0" dirty="0"/>
                  <a:t> ~ A</a:t>
                </a:r>
                <a:br>
                  <a:rPr lang="en-US" sz="1800" b="0" dirty="0"/>
                </a:br>
                <a:r>
                  <a:rPr lang="en-US" sz="1800" b="0" dirty="0"/>
                  <a:t>		Y ~ A + score0 + sex	 A ~ </a:t>
                </a:r>
                <a:r>
                  <a:rPr lang="en-US" sz="1800" b="0" dirty="0" err="1"/>
                  <a:t>Qw</a:t>
                </a:r>
                <a:r>
                  <a:rPr lang="en-US" sz="1800" b="0" dirty="0"/>
                  <a:t> 	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800" b="0" dirty="0"/>
                  <a:t> ~ A + </a:t>
                </a:r>
                <a:r>
                  <a:rPr lang="en-US" sz="1800" b="0" dirty="0" err="1"/>
                  <a:t>Qw</a:t>
                </a:r>
                <a:endParaRPr lang="en-US" sz="1800" b="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2047875" algn="r"/>
                    <a:tab pos="2335213" algn="l"/>
                    <a:tab pos="4564063" algn="l"/>
                    <a:tab pos="7080250" algn="l"/>
                  </a:tabLst>
                </a:pPr>
                <a:r>
                  <a:rPr lang="en-US" sz="1800" b="0" dirty="0"/>
                  <a:t>			 cross-fitted values 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800" b="0" dirty="0"/>
                  <a:t> ~ A + score0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E74A24-7AB9-66ED-FBF3-5B989E84E6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9351" y="1533233"/>
                <a:ext cx="10803786" cy="5181600"/>
              </a:xfrm>
              <a:blipFill>
                <a:blip r:embed="rId3"/>
                <a:stretch>
                  <a:fillRect l="-1174" t="-1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C5C7F8C-525A-E86D-3845-DCC537B411F6}"/>
              </a:ext>
            </a:extLst>
          </p:cNvPr>
          <p:cNvSpPr txBox="1"/>
          <p:nvPr/>
        </p:nvSpPr>
        <p:spPr>
          <a:xfrm>
            <a:off x="6363511" y="5186185"/>
            <a:ext cx="1733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1">
                    <a:lumMod val="75000"/>
                  </a:schemeClr>
                </a:solidFill>
                <a:latin typeface="+mj-lt"/>
              </a:rPr>
              <a:t>subject-level </a:t>
            </a:r>
            <a:br>
              <a:rPr lang="en-US" sz="160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US" sz="1600" b="0">
                <a:solidFill>
                  <a:schemeClr val="accent1">
                    <a:lumMod val="75000"/>
                  </a:schemeClr>
                </a:solidFill>
                <a:latin typeface="+mj-lt"/>
              </a:rPr>
              <a:t>summary measure</a:t>
            </a:r>
            <a:endParaRPr lang="en-US" sz="16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E9F25B-EE1C-9109-7C12-FBCF378DC1B0}"/>
              </a:ext>
            </a:extLst>
          </p:cNvPr>
          <p:cNvCxnSpPr>
            <a:cxnSpLocks/>
          </p:cNvCxnSpPr>
          <p:nvPr/>
        </p:nvCxnSpPr>
        <p:spPr>
          <a:xfrm flipH="1" flipV="1">
            <a:off x="6320108" y="5200498"/>
            <a:ext cx="77736" cy="175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36A3AB-FEFF-388E-B32E-D78A8DCB48D0}"/>
              </a:ext>
            </a:extLst>
          </p:cNvPr>
          <p:cNvCxnSpPr>
            <a:cxnSpLocks/>
          </p:cNvCxnSpPr>
          <p:nvPr/>
        </p:nvCxnSpPr>
        <p:spPr>
          <a:xfrm>
            <a:off x="1355075" y="3829918"/>
            <a:ext cx="962874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77BEE9-D66C-AB6F-E04F-FC363A3BB143}"/>
              </a:ext>
            </a:extLst>
          </p:cNvPr>
          <p:cNvCxnSpPr>
            <a:cxnSpLocks/>
          </p:cNvCxnSpPr>
          <p:nvPr/>
        </p:nvCxnSpPr>
        <p:spPr>
          <a:xfrm>
            <a:off x="1171771" y="5740732"/>
            <a:ext cx="1044648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015CE32-DE18-0979-1532-CA56948198AE}"/>
              </a:ext>
            </a:extLst>
          </p:cNvPr>
          <p:cNvSpPr txBox="1"/>
          <p:nvPr/>
        </p:nvSpPr>
        <p:spPr>
          <a:xfrm>
            <a:off x="3279358" y="3451824"/>
            <a:ext cx="8000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less data-adaptive specification for small sample size</a:t>
            </a:r>
            <a:endParaRPr lang="en-US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39AD28-42BF-897F-7558-92647C4BE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1D27-DB55-1A4B-BD3C-5A46DB8A500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91A07D-D98F-13FC-8546-30E594A17B1F}"/>
              </a:ext>
            </a:extLst>
          </p:cNvPr>
          <p:cNvSpPr txBox="1">
            <a:spLocks/>
          </p:cNvSpPr>
          <p:nvPr/>
        </p:nvSpPr>
        <p:spPr>
          <a:xfrm>
            <a:off x="838200" y="2932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Super Learning in Rare Disease Setting</a:t>
            </a:r>
          </a:p>
        </p:txBody>
      </p:sp>
    </p:spTree>
    <p:extLst>
      <p:ext uri="{BB962C8B-B14F-4D97-AF65-F5344CB8AC3E}">
        <p14:creationId xmlns:p14="http://schemas.microsoft.com/office/powerpoint/2010/main" val="2796311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B8D142-1C87-B020-D13C-69C2C78D8160}"/>
              </a:ext>
            </a:extLst>
          </p:cNvPr>
          <p:cNvSpPr txBox="1"/>
          <p:nvPr/>
        </p:nvSpPr>
        <p:spPr>
          <a:xfrm>
            <a:off x="1059351" y="1576104"/>
            <a:ext cx="80566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Point Treatment results with much smaller sample size,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n = 60</a:t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dirty="0"/>
              <a:t>(500 Monte Carlo replicates)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08200D-8D91-5997-3517-89E9FF56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351" y="318085"/>
            <a:ext cx="10599250" cy="1143000"/>
          </a:xfrm>
        </p:spPr>
        <p:txBody>
          <a:bodyPr>
            <a:noAutofit/>
          </a:bodyPr>
          <a:lstStyle/>
          <a:p>
            <a:r>
              <a:rPr lang="en-US" sz="3600" dirty="0"/>
              <a:t>Phase II trial to investigate impact of treatment on</a:t>
            </a:r>
            <a:br>
              <a:rPr lang="en-US" sz="3600" dirty="0"/>
            </a:br>
            <a:r>
              <a:rPr lang="en-US" sz="3600" dirty="0"/>
              <a:t>change from baseline performance score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2589-35A6-3F04-D998-68525440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1F564C-37B6-DD80-99C2-CE164C278507}"/>
              </a:ext>
            </a:extLst>
          </p:cNvPr>
          <p:cNvSpPr txBox="1"/>
          <p:nvPr/>
        </p:nvSpPr>
        <p:spPr>
          <a:xfrm>
            <a:off x="1059351" y="2363983"/>
            <a:ext cx="8507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EE76EE"/>
                </a:solidFill>
              </a:rPr>
              <a:t>TMLE is essentially unbiased, smallest SE, best MSE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Matching, Match-Adj no better than Unadj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IPTCW reduces some, but not all bias.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Targeted bootstrap conservative at this sample size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4F589FF-96F1-5FD6-99AB-81BE71423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234063"/>
              </p:ext>
            </p:extLst>
          </p:nvPr>
        </p:nvGraphicFramePr>
        <p:xfrm>
          <a:off x="1796559" y="3991781"/>
          <a:ext cx="8118991" cy="21598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76359">
                  <a:extLst>
                    <a:ext uri="{9D8B030D-6E8A-4147-A177-3AD203B41FA5}">
                      <a16:colId xmlns:a16="http://schemas.microsoft.com/office/drawing/2014/main" val="1997357268"/>
                    </a:ext>
                  </a:extLst>
                </a:gridCol>
                <a:gridCol w="1202626">
                  <a:extLst>
                    <a:ext uri="{9D8B030D-6E8A-4147-A177-3AD203B41FA5}">
                      <a16:colId xmlns:a16="http://schemas.microsoft.com/office/drawing/2014/main" val="1824647397"/>
                    </a:ext>
                  </a:extLst>
                </a:gridCol>
                <a:gridCol w="1614952">
                  <a:extLst>
                    <a:ext uri="{9D8B030D-6E8A-4147-A177-3AD203B41FA5}">
                      <a16:colId xmlns:a16="http://schemas.microsoft.com/office/drawing/2014/main" val="1420201241"/>
                    </a:ext>
                  </a:extLst>
                </a:gridCol>
                <a:gridCol w="1477510">
                  <a:extLst>
                    <a:ext uri="{9D8B030D-6E8A-4147-A177-3AD203B41FA5}">
                      <a16:colId xmlns:a16="http://schemas.microsoft.com/office/drawing/2014/main" val="1999914131"/>
                    </a:ext>
                  </a:extLst>
                </a:gridCol>
                <a:gridCol w="2147544">
                  <a:extLst>
                    <a:ext uri="{9D8B030D-6E8A-4147-A177-3AD203B41FA5}">
                      <a16:colId xmlns:a16="http://schemas.microsoft.com/office/drawing/2014/main" val="428578824"/>
                    </a:ext>
                  </a:extLst>
                </a:gridCol>
              </a:tblGrid>
              <a:tr h="3222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Estimator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Bias</a:t>
                      </a: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Empirical SE</a:t>
                      </a: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MSE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Coverage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283795"/>
                  </a:ext>
                </a:extLst>
              </a:tr>
              <a:tr h="3222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Unadj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3577954"/>
                  </a:ext>
                </a:extLst>
              </a:tr>
              <a:tr h="4616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P-TMLE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EE76E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EE76E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EE76E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EE76E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87.2 (IC)</a:t>
                      </a:r>
                      <a:br>
                        <a:rPr lang="en-US" sz="1800" b="1" kern="100" dirty="0">
                          <a:solidFill>
                            <a:srgbClr val="EE76E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1" kern="100" dirty="0">
                          <a:solidFill>
                            <a:srgbClr val="EE76E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97.8 (TBS)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7783986"/>
                  </a:ext>
                </a:extLst>
              </a:tr>
              <a:tr h="3222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Match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91.8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0200699"/>
                  </a:ext>
                </a:extLst>
              </a:tr>
              <a:tr h="3222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Match-Adj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72.1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0442345"/>
                  </a:ext>
                </a:extLst>
              </a:tr>
              <a:tr h="3222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IPTCW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96.0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969493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C446D6C-E5D8-BB16-70C2-A47367002920}"/>
              </a:ext>
            </a:extLst>
          </p:cNvPr>
          <p:cNvSpPr txBox="1"/>
          <p:nvPr/>
        </p:nvSpPr>
        <p:spPr>
          <a:xfrm>
            <a:off x="1796559" y="6177061"/>
            <a:ext cx="5892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97485" algn="l"/>
                <a:tab pos="394970" algn="l"/>
                <a:tab pos="592455" algn="l"/>
                <a:tab pos="789940" algn="l"/>
                <a:tab pos="987425" algn="l"/>
                <a:tab pos="1185545" algn="l"/>
                <a:tab pos="1383030" algn="l"/>
                <a:tab pos="1580515" algn="l"/>
                <a:tab pos="1778000" algn="l"/>
                <a:tab pos="1975485" algn="l"/>
                <a:tab pos="2172970" algn="l"/>
                <a:tab pos="2371090" algn="l"/>
                <a:tab pos="2568575" algn="l"/>
                <a:tab pos="2766060" algn="l"/>
                <a:tab pos="2963545" algn="l"/>
                <a:tab pos="3161030" algn="l"/>
                <a:tab pos="3358515" algn="l"/>
                <a:tab pos="3556635" algn="l"/>
                <a:tab pos="3754120" algn="l"/>
                <a:tab pos="3951605" algn="l"/>
                <a:tab pos="4149090" algn="l"/>
                <a:tab pos="4346575" algn="l"/>
                <a:tab pos="4544060" algn="l"/>
                <a:tab pos="4742180" algn="l"/>
                <a:tab pos="4939665" algn="l"/>
                <a:tab pos="5137150" algn="l"/>
                <a:tab pos="5334635" algn="l"/>
                <a:tab pos="5532120" algn="l"/>
                <a:tab pos="5729605" algn="l"/>
                <a:tab pos="5927725" algn="l"/>
                <a:tab pos="6125210" algn="l"/>
                <a:tab pos="6322695" algn="l"/>
              </a:tabLst>
            </a:pPr>
            <a:r>
              <a:rPr lang="en-US" sz="1400" kern="1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influence curve; </a:t>
            </a:r>
            <a:r>
              <a:rPr lang="en-US" sz="1400" kern="1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TBS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targeted bootstrap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77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4FF5E4-21D6-ED4F-A405-732E90A9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4F5941-8FB4-C84E-BEE5-AD2E39BF771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6E22E-C20E-CE04-55BF-C179BE782F27}"/>
              </a:ext>
            </a:extLst>
          </p:cNvPr>
          <p:cNvSpPr txBox="1"/>
          <p:nvPr/>
        </p:nvSpPr>
        <p:spPr>
          <a:xfrm>
            <a:off x="838200" y="2004542"/>
            <a:ext cx="10515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535113" algn="l"/>
              </a:tabLst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Option 1. Construct usual Wald-type 95% CI and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p-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value  using analytic variance estimate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2EB1A-EE4F-0DBE-54F0-0D1058F8E70C}"/>
              </a:ext>
            </a:extLst>
          </p:cNvPr>
          <p:cNvSpPr txBox="1"/>
          <p:nvPr/>
        </p:nvSpPr>
        <p:spPr>
          <a:xfrm>
            <a:off x="838200" y="3730783"/>
            <a:ext cx="1044257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Option 2. Targeted bootstrap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Only bootstrap targeting step 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fast - no additional modeling required</a:t>
            </a:r>
            <a:endParaRPr lang="en-US" sz="2000" dirty="0">
              <a:latin typeface="Calibri" panose="020F050202020403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  <a:p>
            <a:pPr marL="914400" lvl="1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Good coverage in small samples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ea typeface="Helvetica Neue Light" panose="02000403000000020004" pitchFamily="2" charset="0"/>
                <a:cs typeface="Calibri Light" panose="020F0302020204030204" pitchFamily="34" charset="0"/>
              </a:rPr>
              <a:t>quantile-based lower and upper CI bounds, p-value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38A2F1-94E5-1BEC-3112-009FDD9D9EBA}"/>
                  </a:ext>
                </a:extLst>
              </p:cNvPr>
              <p:cNvSpPr txBox="1"/>
              <p:nvPr/>
            </p:nvSpPr>
            <p:spPr>
              <a:xfrm>
                <a:off x="1639891" y="5774303"/>
                <a:ext cx="8839194" cy="4242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tabLst>
                    <a:tab pos="908050" algn="l"/>
                    <a:tab pos="1817688" algn="l"/>
                    <a:tab pos="82200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𝜓</m:t>
                        </m:r>
                      </m:e>
                      <m:sub>
                        <m:r>
                          <a:rPr lang="en-US" sz="200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𝑛</m:t>
                        </m:r>
                        <m:r>
                          <a:rPr lang="en-US" sz="200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,</m:t>
                        </m:r>
                        <m:r>
                          <a:rPr lang="en-US" sz="20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,  </a:t>
                </a:r>
                <a:r>
                  <a:rPr lang="en-US" sz="2000" spc="30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...</a:t>
                </a:r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𝝍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𝐧</m:t>
                        </m:r>
                        <m:r>
                          <a:rPr lang="en-US" sz="2000" b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𝟐𝟓𝟎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libri" panose="020F0502020204030204" pitchFamily="34" charset="0"/>
                          </a:rPr>
                          <m:t> </m:t>
                        </m:r>
                      </m:sub>
                    </m:sSub>
                    <m:r>
                      <m:rPr>
                        <m:nor/>
                      </m:rPr>
                      <a:rPr lang="en-US" sz="20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200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spc="3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m:t>...</m:t>
                    </m:r>
                    <m:r>
                      <m:rPr>
                        <m:nor/>
                      </m:rPr>
                      <a:rPr lang="en-US" sz="2000" spc="30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𝜓</m:t>
                        </m:r>
                      </m:e>
                      <m:sub>
                        <m:r>
                          <a:rPr lang="en-US" sz="2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𝑛</m:t>
                        </m:r>
                        <m:r>
                          <a:rPr lang="en-US" sz="20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𝑠𝑡𝑢𝑑𝑦</m:t>
                        </m:r>
                      </m:sub>
                    </m:sSub>
                    <m:r>
                      <m:rPr>
                        <m:nor/>
                      </m:rPr>
                      <a:rPr lang="en-US" sz="20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m:t>   </m:t>
                    </m:r>
                  </m:oMath>
                </a14:m>
                <a:r>
                  <a:rPr lang="en-US" sz="2000" spc="30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...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𝝍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𝐧</m:t>
                        </m:r>
                        <m:r>
                          <a:rPr lang="en-US" sz="2000" b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𝟗𝟕𝟓𝟎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,   </a:t>
                </a:r>
                <a:r>
                  <a:rPr lang="en-US" sz="2000" spc="30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...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000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  </m:t>
                        </m:r>
                        <m:r>
                          <a:rPr lang="en-US" sz="20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𝜓</m:t>
                        </m:r>
                      </m:e>
                      <m:sub>
                        <m:r>
                          <a:rPr lang="en-US" sz="20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𝑛</m:t>
                        </m:r>
                        <m:r>
                          <a:rPr lang="en-US" sz="20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 1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0000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38A2F1-94E5-1BEC-3112-009FDD9D9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891" y="5774303"/>
                <a:ext cx="8839194" cy="424283"/>
              </a:xfrm>
              <a:prstGeom prst="rect">
                <a:avLst/>
              </a:prstGeom>
              <a:blipFill>
                <a:blip r:embed="rId2"/>
                <a:stretch>
                  <a:fillRect t="-5714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01FFE6-3890-9882-0D3F-060F30CA376D}"/>
                  </a:ext>
                </a:extLst>
              </p:cNvPr>
              <p:cNvSpPr txBox="1"/>
              <p:nvPr/>
            </p:nvSpPr>
            <p:spPr>
              <a:xfrm>
                <a:off x="1828800" y="2574216"/>
                <a:ext cx="4259931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charset="0"/>
                            </a:rPr>
                            <m:t>σ</m:t>
                          </m:r>
                        </m:e>
                        <m:sub>
                          <m:r>
                            <a:rPr lang="en-US" sz="22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charset="0"/>
                            </a:rPr>
                            <m:t>𝑛</m:t>
                          </m:r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charset="0"/>
                            </a:rPr>
                            <m:t> 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charset="0"/>
                            </a:rPr>
                            <m:t>2</m:t>
                          </m:r>
                        </m:sup>
                      </m:sSubSup>
                      <m:r>
                        <a:rPr lang="en-US" sz="2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charset="0"/>
                        </a:rPr>
                        <m:t>var</m:t>
                      </m:r>
                      <m:r>
                        <a:rPr lang="en-US" sz="2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charset="0"/>
                        </a:rPr>
                        <m:t>𝐸𝐼𝐶</m:t>
                      </m:r>
                      <m:r>
                        <a:rPr lang="en-US" sz="2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charset="0"/>
                        </a:rPr>
                        <m:t>)/</m:t>
                      </m:r>
                      <m:r>
                        <a:rPr lang="en-US" sz="2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charset="0"/>
                        </a:rPr>
                        <m:t>𝑛</m:t>
                      </m:r>
                    </m:oMath>
                  </m:oMathPara>
                </a14:m>
                <a:endParaRPr lang="en-US" sz="2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01FFE6-3890-9882-0D3F-060F30CA3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574216"/>
                <a:ext cx="4259931" cy="430887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2CFB7BF8-F290-D3C8-6212-76F08E605426}"/>
              </a:ext>
            </a:extLst>
          </p:cNvPr>
          <p:cNvGrpSpPr/>
          <p:nvPr/>
        </p:nvGrpSpPr>
        <p:grpSpPr>
          <a:xfrm>
            <a:off x="5910138" y="2513141"/>
            <a:ext cx="4149607" cy="1238146"/>
            <a:chOff x="7321790" y="2411965"/>
            <a:chExt cx="4149607" cy="123814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095287C-EBC2-E2D5-E12E-78B0591BDC66}"/>
                </a:ext>
              </a:extLst>
            </p:cNvPr>
            <p:cNvGrpSpPr/>
            <p:nvPr/>
          </p:nvGrpSpPr>
          <p:grpSpPr>
            <a:xfrm>
              <a:off x="7321790" y="2411965"/>
              <a:ext cx="4149607" cy="1152768"/>
              <a:chOff x="7819565" y="2320664"/>
              <a:chExt cx="4321410" cy="11527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BB07809-2944-F38C-5E30-9690B5EECB45}"/>
                      </a:ext>
                    </a:extLst>
                  </p:cNvPr>
                  <p:cNvSpPr txBox="1"/>
                  <p:nvPr/>
                </p:nvSpPr>
                <p:spPr>
                  <a:xfrm>
                    <a:off x="8905881" y="2331660"/>
                    <a:ext cx="2362189" cy="42428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charset="0"/>
                                </a:rPr>
                                <m:t>𝑛</m:t>
                              </m:r>
                              <m:r>
                                <a:rPr lang="en-US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charset="0"/>
                                </a:rPr>
                                <m:t>𝑠𝑡𝑢𝑑𝑦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libri" panose="020F0502020204030204" pitchFamily="34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0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1.96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charset="0"/>
                                </a:rPr>
                                <m:t>𝑛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libri" panose="020F0502020204030204" pitchFamily="34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BB07809-2944-F38C-5E30-9690B5EECB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05881" y="2331660"/>
                    <a:ext cx="2362189" cy="42428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111" b="-22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59568D74-A189-0F71-84D9-02AB9676C93B}"/>
                      </a:ext>
                    </a:extLst>
                  </p:cNvPr>
                  <p:cNvSpPr txBox="1"/>
                  <p:nvPr/>
                </p:nvSpPr>
                <p:spPr>
                  <a:xfrm>
                    <a:off x="8901901" y="2741372"/>
                    <a:ext cx="3239074" cy="73206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tabLst>
                        <a:tab pos="152717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sz="2000" b="0" i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>
                      <a:tabLst>
                        <a:tab pos="152717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𝑤h𝑒𝑟𝑒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charset="0"/>
                                    </a:rPr>
                                    <m:t>𝑛</m:t>
                                  </m:r>
                                  <m:r>
                                    <a:rPr lang="en-US" sz="20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charset="0"/>
                                    </a:rPr>
                                    <m:t>𝑠𝑡𝑢𝑑𝑦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sz="20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charset="0"/>
                                    </a:rPr>
                                    <m:t>𝑛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US" sz="2000">
                      <a:solidFill>
                        <a:schemeClr val="accent1">
                          <a:lumMod val="7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59568D74-A189-0F71-84D9-02AB9676C9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01901" y="2741372"/>
                    <a:ext cx="3239074" cy="73206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4138" b="-965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77AC2DB-D941-C512-58CF-7A47DE0ECE7C}"/>
                  </a:ext>
                </a:extLst>
              </p:cNvPr>
              <p:cNvSpPr txBox="1"/>
              <p:nvPr/>
            </p:nvSpPr>
            <p:spPr>
              <a:xfrm>
                <a:off x="7819565" y="2320664"/>
                <a:ext cx="13787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Helvetica Neue" panose="02000503000000020004" pitchFamily="2" charset="0"/>
                    <a:cs typeface="Calibri" panose="020F0502020204030204" pitchFamily="34" charset="0"/>
                  </a:rPr>
                  <a:t>95% CI: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AF30BC2-0393-39B1-7E94-D4BE6A503769}"/>
                  </a:ext>
                </a:extLst>
              </p:cNvPr>
              <p:cNvSpPr txBox="1"/>
              <p:nvPr/>
            </p:nvSpPr>
            <p:spPr>
              <a:xfrm>
                <a:off x="7850795" y="2716479"/>
                <a:ext cx="13787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Helvetica Neue" panose="02000503000000020004" pitchFamily="2" charset="0"/>
                    <a:cs typeface="Calibri" panose="020F0502020204030204" pitchFamily="34" charset="0"/>
                  </a:rPr>
                  <a:t>p-value: 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B9EEEAD-7833-116C-9BF8-E337F6DB8C65}"/>
                </a:ext>
              </a:extLst>
            </p:cNvPr>
            <p:cNvSpPr/>
            <p:nvPr/>
          </p:nvSpPr>
          <p:spPr>
            <a:xfrm>
              <a:off x="7370483" y="2411965"/>
              <a:ext cx="3743767" cy="1238146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C26D563-C34C-2C1D-DFDF-5647DA132CB7}"/>
              </a:ext>
            </a:extLst>
          </p:cNvPr>
          <p:cNvSpPr txBox="1"/>
          <p:nvPr/>
        </p:nvSpPr>
        <p:spPr>
          <a:xfrm>
            <a:off x="838200" y="1476959"/>
            <a:ext cx="9308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Control Type-I error rate, achieve nominal confidence interval coverage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A9A171-E767-4D0D-A4FC-6F2030D67A9B}"/>
              </a:ext>
            </a:extLst>
          </p:cNvPr>
          <p:cNvSpPr txBox="1">
            <a:spLocks/>
          </p:cNvSpPr>
          <p:nvPr/>
        </p:nvSpPr>
        <p:spPr>
          <a:xfrm>
            <a:off x="838200" y="2651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Estimation and Inference Using TMLE + SL</a:t>
            </a:r>
          </a:p>
        </p:txBody>
      </p:sp>
    </p:spTree>
    <p:extLst>
      <p:ext uri="{BB962C8B-B14F-4D97-AF65-F5344CB8AC3E}">
        <p14:creationId xmlns:p14="http://schemas.microsoft.com/office/powerpoint/2010/main" val="1916268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3A8658-A590-A5FD-442B-FC1645E47D02}"/>
              </a:ext>
            </a:extLst>
          </p:cNvPr>
          <p:cNvSpPr txBox="1"/>
          <p:nvPr/>
        </p:nvSpPr>
        <p:spPr>
          <a:xfrm>
            <a:off x="7932145" y="5821027"/>
            <a:ext cx="42598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97485" algn="l"/>
                <a:tab pos="394970" algn="l"/>
                <a:tab pos="592455" algn="l"/>
                <a:tab pos="789940" algn="l"/>
                <a:tab pos="987425" algn="l"/>
                <a:tab pos="1185545" algn="l"/>
                <a:tab pos="1383030" algn="l"/>
                <a:tab pos="1580515" algn="l"/>
                <a:tab pos="1778000" algn="l"/>
                <a:tab pos="1975485" algn="l"/>
                <a:tab pos="2172970" algn="l"/>
                <a:tab pos="2371090" algn="l"/>
                <a:tab pos="2568575" algn="l"/>
                <a:tab pos="2766060" algn="l"/>
                <a:tab pos="2963545" algn="l"/>
                <a:tab pos="3161030" algn="l"/>
                <a:tab pos="3358515" algn="l"/>
                <a:tab pos="3556635" algn="l"/>
                <a:tab pos="3754120" algn="l"/>
                <a:tab pos="3951605" algn="l"/>
                <a:tab pos="4149090" algn="l"/>
                <a:tab pos="4346575" algn="l"/>
                <a:tab pos="4544060" algn="l"/>
                <a:tab pos="4742180" algn="l"/>
                <a:tab pos="4939665" algn="l"/>
                <a:tab pos="5137150" algn="l"/>
                <a:tab pos="5334635" algn="l"/>
                <a:tab pos="5532120" algn="l"/>
                <a:tab pos="5729605" algn="l"/>
                <a:tab pos="5927725" algn="l"/>
                <a:tab pos="6125210" algn="l"/>
                <a:tab pos="6322695" algn="l"/>
              </a:tabLst>
            </a:pPr>
            <a:r>
              <a:rPr lang="en-US" sz="1600" kern="1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</a:t>
            </a:r>
            <a:r>
              <a:rPr lang="en-US" sz="1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influence curve; </a:t>
            </a:r>
            <a:r>
              <a:rPr lang="en-US" sz="1600" kern="1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TBS</a:t>
            </a:r>
            <a:r>
              <a:rPr lang="en-US" sz="1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targeted bootstrap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3B3835-72F5-3D4F-6C7A-E9B4454209A8}"/>
              </a:ext>
            </a:extLst>
          </p:cNvPr>
          <p:cNvGrpSpPr/>
          <p:nvPr/>
        </p:nvGrpSpPr>
        <p:grpSpPr>
          <a:xfrm>
            <a:off x="808071" y="1631313"/>
            <a:ext cx="4663341" cy="2671245"/>
            <a:chOff x="694325" y="879191"/>
            <a:chExt cx="4663341" cy="26712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111CB3-E567-D863-5A09-9BC9EB32EC6D}"/>
                </a:ext>
              </a:extLst>
            </p:cNvPr>
            <p:cNvSpPr txBox="1"/>
            <p:nvPr/>
          </p:nvSpPr>
          <p:spPr>
            <a:xfrm>
              <a:off x="694325" y="1234417"/>
              <a:ext cx="4663341" cy="2316019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200" b="1" dirty="0"/>
                <a:t>Coverage</a:t>
              </a:r>
            </a:p>
            <a:p>
              <a:pPr marL="523875" lvl="1" indent="-254000">
                <a:spcBef>
                  <a:spcPts val="900"/>
                </a:spcBef>
                <a:buFont typeface="Arial" panose="020B0604020202020204" pitchFamily="34" charset="0"/>
                <a:buChar char="•"/>
              </a:pPr>
              <a:r>
                <a:rPr lang="en-US" sz="2000" b="1" dirty="0"/>
                <a:t>P-TMLE with targeted bootstrap</a:t>
              </a:r>
              <a:br>
                <a:rPr lang="en-US" sz="2000" b="1" dirty="0"/>
              </a:br>
              <a:r>
                <a:rPr lang="en-US" sz="2000" b="1" dirty="0"/>
                <a:t>inference has good coverage (96%)</a:t>
              </a:r>
            </a:p>
            <a:p>
              <a:pPr marL="523875" lvl="1" indent="-254000">
                <a:spcBef>
                  <a:spcPts val="900"/>
                </a:spcBef>
                <a:buFont typeface="Arial" panose="020B0604020202020204" pitchFamily="34" charset="0"/>
                <a:buChar char="•"/>
              </a:pPr>
              <a:r>
                <a:rPr lang="en-US" sz="2000" b="1" dirty="0"/>
                <a:t>IPTW slightly conservative  (97.4%)</a:t>
              </a:r>
            </a:p>
            <a:p>
              <a:pPr marL="523875" lvl="1" indent="-254000">
                <a:spcBef>
                  <a:spcPts val="90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000" b="1" dirty="0"/>
                <a:t>Others are anti-conservative</a:t>
              </a:r>
              <a:br>
                <a:rPr lang="en-US" sz="2000" b="1" dirty="0"/>
              </a:br>
              <a:r>
                <a:rPr lang="en-US" sz="2000" b="1" dirty="0"/>
                <a:t>(low coverage)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303A54-A0E5-954F-B194-7025BB8406EE}"/>
                </a:ext>
              </a:extLst>
            </p:cNvPr>
            <p:cNvSpPr txBox="1"/>
            <p:nvPr/>
          </p:nvSpPr>
          <p:spPr>
            <a:xfrm>
              <a:off x="694326" y="879191"/>
              <a:ext cx="4343402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RESULTS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AA1410C-E939-9162-746C-5BD44810D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2" y="1705791"/>
            <a:ext cx="6997213" cy="34485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3F5CFB-C232-2795-DC6D-CB6E298F3F96}"/>
              </a:ext>
            </a:extLst>
          </p:cNvPr>
          <p:cNvSpPr txBox="1"/>
          <p:nvPr/>
        </p:nvSpPr>
        <p:spPr>
          <a:xfrm>
            <a:off x="5894024" y="5077243"/>
            <a:ext cx="659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3425" algn="l"/>
                <a:tab pos="1422400" algn="l"/>
                <a:tab pos="2112963" algn="l"/>
                <a:tab pos="2857500" algn="l"/>
                <a:tab pos="3535363" algn="l"/>
                <a:tab pos="4170363" algn="l"/>
                <a:tab pos="4849813" algn="l"/>
                <a:tab pos="5538788" algn="l"/>
              </a:tabLst>
            </a:pPr>
            <a:r>
              <a:rPr lang="en-US" dirty="0"/>
              <a:t>80.8%	90.2%	94.6%	92.1%	96.0%	89.6%	89.4%	92.0%	97.4%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9FD3D74-9FD4-78A8-6377-578FBDA0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04F068-CCD0-DF9B-A43E-358B4B5A5276}"/>
              </a:ext>
            </a:extLst>
          </p:cNvPr>
          <p:cNvSpPr txBox="1">
            <a:spLocks/>
          </p:cNvSpPr>
          <p:nvPr/>
        </p:nvSpPr>
        <p:spPr>
          <a:xfrm>
            <a:off x="838200" y="2932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Phase II trial to investigate impact of treatment on change from baseline performance score </a:t>
            </a:r>
          </a:p>
        </p:txBody>
      </p:sp>
    </p:spTree>
    <p:extLst>
      <p:ext uri="{BB962C8B-B14F-4D97-AF65-F5344CB8AC3E}">
        <p14:creationId xmlns:p14="http://schemas.microsoft.com/office/powerpoint/2010/main" val="647531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CC775F-2A9A-493F-3DBF-04A31B6D40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1D27-DB55-1A4B-BD3C-5A46DB8A500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E64124-2882-1B5D-D5C6-EB240A84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Learn More...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E029C-3547-33A3-7D0E-4AE0FBDE7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143000"/>
            <a:ext cx="10820399" cy="126084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ea typeface="Helvetica Neue" panose="02000503000000020004" pitchFamily="2" charset="0"/>
                <a:cs typeface="Calibri" panose="020F0502020204030204" pitchFamily="34" charset="0"/>
              </a:rPr>
              <a:t>Books</a:t>
            </a:r>
          </a:p>
          <a:p>
            <a:pPr marL="165100" indent="-165100">
              <a:spcBef>
                <a:spcPts val="600"/>
              </a:spcBef>
            </a:pPr>
            <a:r>
              <a:rPr lang="en-US" sz="1400">
                <a:ea typeface="Helvetica Neue" panose="02000503000000020004" pitchFamily="2" charset="0"/>
                <a:cs typeface="Calibri" panose="020F0502020204030204" pitchFamily="34" charset="0"/>
              </a:rPr>
              <a:t>MJ van der Laan and S Rose (2011). Targeted learning: causal inference for observational and experimental </a:t>
            </a:r>
            <a:br>
              <a:rPr lang="en-US" sz="1400"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1400">
                <a:ea typeface="Helvetica Neue" panose="02000503000000020004" pitchFamily="2" charset="0"/>
                <a:cs typeface="Calibri" panose="020F0502020204030204" pitchFamily="34" charset="0"/>
              </a:rPr>
              <a:t>data (Vol. 4). New York: Springer.</a:t>
            </a:r>
          </a:p>
          <a:p>
            <a:pPr marL="165100" indent="-165100">
              <a:spcBef>
                <a:spcPts val="600"/>
              </a:spcBef>
            </a:pPr>
            <a:r>
              <a:rPr lang="en-US" sz="1400">
                <a:ea typeface="Helvetica Neue" panose="02000503000000020004" pitchFamily="2" charset="0"/>
                <a:cs typeface="Calibri" panose="020F0502020204030204" pitchFamily="34" charset="0"/>
              </a:rPr>
              <a:t>MJ van der Laan and S Rose (2018). Targeted learning in data science. Cham, Switzerland: Springer International Publishing.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FA5382-4800-3CFE-8D93-DFF118BE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307" y="1269324"/>
            <a:ext cx="578493" cy="923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72DD53-2437-9A85-54EF-771D10FDE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7095" y="1412141"/>
            <a:ext cx="578493" cy="9239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608F789-A4D0-6735-EBF2-442E40AE19BC}"/>
              </a:ext>
            </a:extLst>
          </p:cNvPr>
          <p:cNvGrpSpPr/>
          <p:nvPr/>
        </p:nvGrpSpPr>
        <p:grpSpPr>
          <a:xfrm>
            <a:off x="1143001" y="2473871"/>
            <a:ext cx="10820400" cy="1570896"/>
            <a:chOff x="1143001" y="2620104"/>
            <a:chExt cx="10820400" cy="1570896"/>
          </a:xfrm>
        </p:grpSpPr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56523B08-6C0F-E601-48C3-9D24745F197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43001" y="2620104"/>
              <a:ext cx="10820400" cy="15708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 b="0" i="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 b="0" i="0">
                  <a:solidFill>
                    <a:schemeClr val="bg2"/>
                  </a:solidFill>
                  <a:latin typeface="Calibri" panose="020F0502020204030204" pitchFamily="34" charset="0"/>
                  <a:ea typeface="ＭＳ Ｐゴシック" pitchFamily="-109" charset="-128"/>
                  <a:cs typeface="Calibri" panose="020F0502020204030204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 b="0" i="0">
                  <a:solidFill>
                    <a:schemeClr val="bg2"/>
                  </a:solidFill>
                  <a:latin typeface="Calibri" panose="020F0502020204030204" pitchFamily="34" charset="0"/>
                  <a:ea typeface="ＭＳ Ｐゴシック" pitchFamily="-109" charset="-128"/>
                  <a:cs typeface="Calibri" panose="020F0502020204030204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 b="0" i="0">
                  <a:solidFill>
                    <a:schemeClr val="bg2"/>
                  </a:solidFill>
                  <a:latin typeface="Calibri Light" panose="020F0302020204030204" pitchFamily="34" charset="0"/>
                  <a:ea typeface="ＭＳ Ｐゴシック" pitchFamily="-109" charset="-128"/>
                  <a:cs typeface="Calibri Light" panose="020F0302020204030204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 b="0" i="0">
                  <a:solidFill>
                    <a:schemeClr val="bg2"/>
                  </a:solidFill>
                  <a:latin typeface="Calibri Light" panose="020F0302020204030204" pitchFamily="34" charset="0"/>
                  <a:ea typeface="ＭＳ Ｐゴシック" pitchFamily="-109" charset="-128"/>
                  <a:cs typeface="Calibri Light" panose="020F030202020403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1200"/>
                </a:spcBef>
                <a:buFontTx/>
                <a:buNone/>
              </a:pPr>
              <a:r>
                <a:rPr lang="en-US" sz="2000" kern="0">
                  <a:solidFill>
                    <a:schemeClr val="accent1">
                      <a:lumMod val="50000"/>
                    </a:schemeClr>
                  </a:solidFill>
                  <a:ea typeface="Helvetica Neue" panose="02000503000000020004" pitchFamily="2" charset="0"/>
                </a:rPr>
                <a:t>TL Webinars and Instructional Videos on YouTube</a:t>
              </a:r>
            </a:p>
            <a:p>
              <a:pPr marL="171450" indent="-171450">
                <a:spcBef>
                  <a:spcPts val="300"/>
                </a:spcBef>
              </a:pPr>
              <a:r>
                <a:rPr lang="en-US" sz="1600" kern="0">
                  <a:solidFill>
                    <a:srgbClr val="000000"/>
                  </a:solidFill>
                  <a:ea typeface="Helvetica Neue" panose="02000503000000020004" pitchFamily="2" charset="0"/>
                </a:rPr>
                <a:t>Targeted Learning webinar series</a:t>
              </a:r>
            </a:p>
            <a:p>
              <a:pPr marL="0" indent="0">
                <a:spcBef>
                  <a:spcPts val="300"/>
                </a:spcBef>
                <a:buFontTx/>
                <a:buNone/>
              </a:pPr>
              <a:r>
                <a:rPr lang="en-US" sz="1600" kern="0">
                  <a:ea typeface="Helvetica Neue" panose="02000503000000020004" pitchFamily="2" charset="0"/>
                  <a:hlinkClick r:id="rId4"/>
                </a:rPr>
                <a:t>www.youtube.com/playlist?list=PLy_CaFomwGGGH10tbq9zSyfHVrdklMaLe</a:t>
              </a:r>
              <a:endParaRPr lang="en-US" sz="1600" kern="0">
                <a:ea typeface="Helvetica Neue" panose="02000503000000020004" pitchFamily="2" charset="0"/>
              </a:endParaRPr>
            </a:p>
            <a:p>
              <a:pPr marL="171450" indent="-171450">
                <a:spcBef>
                  <a:spcPts val="300"/>
                </a:spcBef>
              </a:pPr>
              <a:r>
                <a:rPr lang="en-US" sz="1600" kern="0">
                  <a:solidFill>
                    <a:srgbClr val="000000"/>
                  </a:solidFill>
                  <a:ea typeface="Helvetica Neue" panose="02000503000000020004" pitchFamily="2" charset="0"/>
                </a:rPr>
                <a:t>TL Briefs (instructional videos)</a:t>
              </a:r>
            </a:p>
            <a:p>
              <a:pPr marL="0" indent="0">
                <a:spcBef>
                  <a:spcPts val="300"/>
                </a:spcBef>
                <a:buFontTx/>
                <a:buNone/>
              </a:pPr>
              <a:r>
                <a:rPr lang="en-US" sz="1600" kern="0">
                  <a:ea typeface="Helvetica Neue" panose="02000503000000020004" pitchFamily="2" charset="0"/>
                  <a:hlinkClick r:id="rId5"/>
                </a:rPr>
                <a:t>www.youtube.com/playlist?list=PLy_CaFomwGGFMxFtf4gkmC70dP9J6Q3Wa</a:t>
              </a:r>
              <a:endParaRPr lang="en-US" sz="1600" kern="0">
                <a:ea typeface="Helvetica Neue" panose="02000503000000020004" pitchFamily="2" charset="0"/>
              </a:endParaRPr>
            </a:p>
            <a:p>
              <a:pPr marL="0" indent="0">
                <a:spcBef>
                  <a:spcPts val="600"/>
                </a:spcBef>
                <a:buFontTx/>
                <a:buNone/>
              </a:pPr>
              <a:endParaRPr lang="en-US" sz="2000" kern="0">
                <a:ea typeface="Helvetica Neue" panose="02000503000000020004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DFAC79-7AB4-C99F-0F71-666D352F2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77200" y="2712899"/>
              <a:ext cx="1905000" cy="14287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7904CC-48B9-840D-BEDF-F7797BE66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46849" y="2972289"/>
              <a:ext cx="1278739" cy="102299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9856264-5883-C92C-C77D-3BF418209D6B}"/>
              </a:ext>
            </a:extLst>
          </p:cNvPr>
          <p:cNvSpPr txBox="1"/>
          <p:nvPr/>
        </p:nvSpPr>
        <p:spPr>
          <a:xfrm>
            <a:off x="1142999" y="4114798"/>
            <a:ext cx="10820398" cy="26827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FontTx/>
              <a:buNone/>
            </a:pPr>
            <a:r>
              <a:rPr lang="en-US" sz="2000" ker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Introductory papers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Mark van der Laan (2015). Why we need a statistical Revolution. Sense about Science USA. </a:t>
            </a:r>
            <a:r>
              <a:rPr kumimoji="0" lang="en-US" sz="140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  <a:hlinkClick r:id="rId8"/>
              </a:rPr>
              <a:t>https://senseaboutscienceusa.org/super-learning-and-the-revolution-in-knowledge/</a:t>
            </a:r>
            <a:endParaRPr kumimoji="0" lang="en-US" sz="140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ML Petersen, MJ van der Laan (2014). Causal Models and Learning from Data: Integrating Causal Modeling and Statistical Estimation. Epidemiology. 25(3):418-426. doi:10.1097/EDE.0000000000000078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40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S Gruber, RV Phillips, H Lee, M Ho, J Concato, MJ van der Laan (2024). Targeted Learning: Toward a Future Informed by Real-World Evidence, Stat Biopharm Res, DOI: 10.1080/19466315.2023.2182356</a:t>
            </a:r>
            <a:endParaRPr lang="en-US" sz="1400">
              <a:solidFill>
                <a:srgbClr val="000000"/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 Dang, et al. (2023). 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A Causal Roadmap for Generating High-Quality Real-World Evidence. J Clin Transl Sci . 2023 Sep 22;7(1):e212. doi: 10.1017/cts.2023.635.</a:t>
            </a:r>
          </a:p>
          <a:p>
            <a:pPr marL="171450" indent="-171450" fontAlgn="base">
              <a:spcBef>
                <a:spcPts val="2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 Gruber, MJ van der Laan (2024). </a:t>
            </a: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Targeted Learning for improved causal inference in randomized controlled trials. </a:t>
            </a:r>
            <a:r>
              <a:rPr lang="en-US" sz="1400" i="1">
                <a:latin typeface="Calibri" panose="020F0502020204030204" pitchFamily="34" charset="0"/>
                <a:cs typeface="Calibri" panose="020F0502020204030204" pitchFamily="34" charset="0"/>
              </a:rPr>
              <a:t>ASA Biopharmaceutical Report, Winter 2024. </a:t>
            </a:r>
            <a:r>
              <a:rPr lang="en-US" sz="1400" i="1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https://asabiopreport.substack.com/p/targeted-learning-for-improved-causal</a:t>
            </a:r>
            <a:r>
              <a:rPr lang="en-US" sz="1400" i="1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FFC2098C-C1DD-BA7D-71D0-7089409F9106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9729A31-C5A0-0445-B020-D9080902630B}" type="slidenum">
              <a:rPr lang="en-US" sz="1200" smtClean="0"/>
              <a:pPr algn="r"/>
              <a:t>26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436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DFAC5-8852-AF56-9765-BF13AD59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75"/>
            <a:ext cx="11145982" cy="13255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Targeted Learning in Rare Disease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3A394-DD16-9575-C8FF-16EEC0BDB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876" y="1951657"/>
            <a:ext cx="10515600" cy="355324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200" dirty="0"/>
              <a:t>Challenges for evaluating treatment efficacy and safety</a:t>
            </a:r>
          </a:p>
          <a:p>
            <a:pPr lvl="1">
              <a:spcBef>
                <a:spcPts val="900"/>
              </a:spcBef>
            </a:pPr>
            <a:r>
              <a:rPr lang="en-US" sz="2000" b="1" dirty="0"/>
              <a:t>Small sample size </a:t>
            </a:r>
            <a:r>
              <a:rPr lang="en-US" sz="2000" dirty="0"/>
              <a:t>due to inherently small population and enrollment difficulties</a:t>
            </a:r>
            <a:endParaRPr lang="en-US" sz="2000" b="1" dirty="0"/>
          </a:p>
          <a:p>
            <a:pPr lvl="1">
              <a:spcBef>
                <a:spcPts val="900"/>
              </a:spcBef>
            </a:pPr>
            <a:r>
              <a:rPr lang="en-US" sz="2000" b="1" dirty="0"/>
              <a:t>Difficult to define relevant outcome with sufficient power</a:t>
            </a:r>
          </a:p>
          <a:p>
            <a:pPr lvl="2">
              <a:spcBef>
                <a:spcPts val="600"/>
              </a:spcBef>
            </a:pPr>
            <a:r>
              <a:rPr lang="en-US" sz="1800" dirty="0">
                <a:latin typeface="+mj-lt"/>
              </a:rPr>
              <a:t>due to heterogenous presentation and heterogeneous response to treatment</a:t>
            </a:r>
            <a:endParaRPr lang="en-US" sz="1800" b="1" dirty="0">
              <a:latin typeface="+mj-lt"/>
            </a:endParaRPr>
          </a:p>
          <a:p>
            <a:pPr lvl="1">
              <a:spcBef>
                <a:spcPts val="900"/>
              </a:spcBef>
            </a:pPr>
            <a:r>
              <a:rPr lang="en-US" sz="2000" b="1" dirty="0"/>
              <a:t>Unidentified or unmeasured predictors of outcome and potential confounders</a:t>
            </a:r>
          </a:p>
          <a:p>
            <a:pPr lvl="2">
              <a:spcBef>
                <a:spcPts val="600"/>
              </a:spcBef>
            </a:pPr>
            <a:r>
              <a:rPr lang="en-US" sz="1800" dirty="0">
                <a:latin typeface="+mj-lt"/>
                <a:cs typeface="Calibri" panose="020F0502020204030204" pitchFamily="34" charset="0"/>
              </a:rPr>
              <a:t>little understanding of natural history or characteristics that drive outcomes </a:t>
            </a:r>
          </a:p>
          <a:p>
            <a:pPr lvl="2">
              <a:spcBef>
                <a:spcPts val="600"/>
              </a:spcBef>
            </a:pPr>
            <a:r>
              <a:rPr lang="en-US" sz="1800" dirty="0">
                <a:latin typeface="+mj-lt"/>
              </a:rPr>
              <a:t>lack of expert guidance on important variables to collect or include in analysis</a:t>
            </a:r>
            <a:endParaRPr lang="en-US" sz="1800" b="1" dirty="0">
              <a:latin typeface="+mj-lt"/>
            </a:endParaRPr>
          </a:p>
          <a:p>
            <a:pPr lvl="1">
              <a:spcBef>
                <a:spcPts val="600"/>
              </a:spcBef>
            </a:pPr>
            <a:r>
              <a:rPr lang="en-US" sz="2000" b="1" dirty="0"/>
              <a:t>Informative drop out</a:t>
            </a:r>
          </a:p>
          <a:p>
            <a:pPr marL="0" indent="0">
              <a:spcBef>
                <a:spcPts val="300"/>
              </a:spcBef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87490-AB35-3A9B-C583-63E7817B1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4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4FF5E4-21D6-ED4F-A405-732E90A9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08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4F5941-8FB4-C84E-BEE5-AD2E39BF771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71028-2A87-9A9C-E722-77827507FA23}"/>
              </a:ext>
            </a:extLst>
          </p:cNvPr>
          <p:cNvSpPr txBox="1"/>
          <p:nvPr/>
        </p:nvSpPr>
        <p:spPr>
          <a:xfrm>
            <a:off x="2781701" y="66029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EEA7C-3A20-0192-7749-0269429CF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76" t="2172" r="9239" b="2354"/>
          <a:stretch/>
        </p:blipFill>
        <p:spPr>
          <a:xfrm>
            <a:off x="3416749" y="2591982"/>
            <a:ext cx="5358501" cy="35555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342FF5EB-1987-81C8-22DA-1411335751F8}"/>
              </a:ext>
            </a:extLst>
          </p:cNvPr>
          <p:cNvSpPr/>
          <p:nvPr/>
        </p:nvSpPr>
        <p:spPr>
          <a:xfrm>
            <a:off x="345997" y="2686307"/>
            <a:ext cx="2819400" cy="1600200"/>
          </a:xfrm>
          <a:prstGeom prst="wedgeRoundRectCallout">
            <a:avLst>
              <a:gd name="adj1" fmla="val 67568"/>
              <a:gd name="adj2" fmla="val -27965"/>
              <a:gd name="adj3" fmla="val 16667"/>
            </a:avLst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A. Define scientific and causal questions in precise terms and describe the data-generating experiment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C2F85673-83CB-CF8B-63E2-0EC3FD54C293}"/>
              </a:ext>
            </a:extLst>
          </p:cNvPr>
          <p:cNvSpPr/>
          <p:nvPr/>
        </p:nvSpPr>
        <p:spPr>
          <a:xfrm>
            <a:off x="9088901" y="2751557"/>
            <a:ext cx="3013514" cy="1143000"/>
          </a:xfrm>
          <a:prstGeom prst="wedgeRoundRectCallout">
            <a:avLst>
              <a:gd name="adj1" fmla="val -67909"/>
              <a:gd name="adj2" fmla="val 45559"/>
              <a:gd name="adj3" fmla="val 16667"/>
            </a:avLst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B. Translate into statistical problem that </a:t>
            </a:r>
            <a:r>
              <a:rPr lang="en-US" spc="-30" dirty="0">
                <a:solidFill>
                  <a:schemeClr val="tx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can be answered from data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E9A6C5EB-082B-AF03-9D2B-2E4CDE690FE8}"/>
              </a:ext>
            </a:extLst>
          </p:cNvPr>
          <p:cNvSpPr/>
          <p:nvPr/>
        </p:nvSpPr>
        <p:spPr>
          <a:xfrm>
            <a:off x="8841871" y="4416317"/>
            <a:ext cx="3140440" cy="1356782"/>
          </a:xfrm>
          <a:prstGeom prst="wedgeRoundRectCallout">
            <a:avLst>
              <a:gd name="adj1" fmla="val -69500"/>
              <a:gd name="adj2" fmla="val -21772"/>
              <a:gd name="adj3" fmla="val 16667"/>
            </a:avLst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C. Pre-specify the analysis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using TMLE+SL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Calibri" panose="020F0502020204030204" pitchFamily="34" charset="0"/>
              </a:rPr>
              <a:t>Simulation studies guide tuning parameter specification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7F746D9A-0CE0-D43C-A12A-2F3BC9515AC5}"/>
              </a:ext>
            </a:extLst>
          </p:cNvPr>
          <p:cNvSpPr/>
          <p:nvPr/>
        </p:nvSpPr>
        <p:spPr>
          <a:xfrm>
            <a:off x="276309" y="4909211"/>
            <a:ext cx="3073819" cy="1238893"/>
          </a:xfrm>
          <a:prstGeom prst="wedgeRoundRectCallout">
            <a:avLst>
              <a:gd name="adj1" fmla="val 63957"/>
              <a:gd name="adj2" fmla="val 26707"/>
              <a:gd name="adj3" fmla="val 16667"/>
            </a:avLst>
          </a:prstGeom>
          <a:noFill/>
          <a:ln w="12700">
            <a:solidFill>
              <a:srgbClr val="F5E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D. Sensitivity analysis to examine effect of potential Causal Gap on study finding and substantive conclusion</a:t>
            </a:r>
            <a:endParaRPr lang="en-US" sz="1800" spc="-30" dirty="0">
              <a:solidFill>
                <a:schemeClr val="tx1"/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ECE6C3-E4D4-6689-54D8-CD5FEE21E124}"/>
              </a:ext>
            </a:extLst>
          </p:cNvPr>
          <p:cNvSpPr txBox="1">
            <a:spLocks/>
          </p:cNvSpPr>
          <p:nvPr/>
        </p:nvSpPr>
        <p:spPr>
          <a:xfrm>
            <a:off x="838200" y="2932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Phase II trial to investigate impact of treatment on change from baseline performance score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B212F1-FA0F-FD25-E2CD-4D536E6DE4FE}"/>
              </a:ext>
            </a:extLst>
          </p:cNvPr>
          <p:cNvSpPr txBox="1"/>
          <p:nvPr/>
        </p:nvSpPr>
        <p:spPr>
          <a:xfrm>
            <a:off x="421228" y="6148644"/>
            <a:ext cx="1111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z="1600" dirty="0"/>
              <a:t>TL Causal Estimation Roadmap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237F2E-3A97-DBC4-4531-CA2C535755FA}"/>
              </a:ext>
            </a:extLst>
          </p:cNvPr>
          <p:cNvSpPr txBox="1"/>
          <p:nvPr/>
        </p:nvSpPr>
        <p:spPr>
          <a:xfrm>
            <a:off x="869022" y="1668455"/>
            <a:ext cx="100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Motivating scientific question: </a:t>
            </a:r>
            <a:r>
              <a:rPr lang="en-US" sz="2400" b="1" i="1" dirty="0"/>
              <a:t>Does Study Drug improve patient functioning? </a:t>
            </a:r>
          </a:p>
        </p:txBody>
      </p:sp>
    </p:spTree>
    <p:extLst>
      <p:ext uri="{BB962C8B-B14F-4D97-AF65-F5344CB8AC3E}">
        <p14:creationId xmlns:p14="http://schemas.microsoft.com/office/powerpoint/2010/main" val="90107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17BEB1-CA65-0AC9-F9EC-B9110ACF7D5F}"/>
              </a:ext>
            </a:extLst>
          </p:cNvPr>
          <p:cNvSpPr/>
          <p:nvPr/>
        </p:nvSpPr>
        <p:spPr>
          <a:xfrm>
            <a:off x="335280" y="3008327"/>
            <a:ext cx="11521440" cy="25937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D7FFE-8749-9326-CD99-853C7FCAFDF6}"/>
              </a:ext>
            </a:extLst>
          </p:cNvPr>
          <p:cNvSpPr txBox="1"/>
          <p:nvPr/>
        </p:nvSpPr>
        <p:spPr>
          <a:xfrm>
            <a:off x="924791" y="2497352"/>
            <a:ext cx="10429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ICH E9 (R1) “estimand” formulation of precise scientific question that can be answered from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0F98BE-12E6-8AAB-88FB-81C7B96A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4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D585272-4015-EF81-DB40-0DB4787C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Phase II trial to investigate impact of treatment on change from baseline performance score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ACFC24-4F12-C77A-AEC4-BE8C0E7DC15A}"/>
              </a:ext>
            </a:extLst>
          </p:cNvPr>
          <p:cNvSpPr txBox="1"/>
          <p:nvPr/>
        </p:nvSpPr>
        <p:spPr>
          <a:xfrm>
            <a:off x="838200" y="1773558"/>
            <a:ext cx="9954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30388" indent="-1830388"/>
            <a:r>
              <a:rPr lang="en-US" sz="2000" b="1" dirty="0"/>
              <a:t>Causal question: </a:t>
            </a:r>
            <a:r>
              <a:rPr lang="en-US" sz="2000" dirty="0"/>
              <a:t> Difference in mean performance score at 6 weeks if population treated with</a:t>
            </a:r>
            <a:br>
              <a:rPr lang="en-US" sz="2000" dirty="0"/>
            </a:br>
            <a:r>
              <a:rPr lang="en-US" sz="2000" dirty="0"/>
              <a:t>study drug vs. placebo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B491AF-3D21-5F7C-3E93-C446E860D7C2}"/>
              </a:ext>
            </a:extLst>
          </p:cNvPr>
          <p:cNvSpPr txBox="1"/>
          <p:nvPr/>
        </p:nvSpPr>
        <p:spPr>
          <a:xfrm>
            <a:off x="3862823" y="5664443"/>
            <a:ext cx="507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/>
              <a:t>1 </a:t>
            </a:r>
            <a:r>
              <a:rPr lang="en-US" sz="1800" dirty="0"/>
              <a:t>No more than one pill may be skipped per week</a:t>
            </a:r>
          </a:p>
          <a:p>
            <a:r>
              <a:rPr lang="en-US" baseline="30000" dirty="0"/>
              <a:t>2 </a:t>
            </a:r>
            <a:r>
              <a:rPr lang="en-US" sz="1800" dirty="0"/>
              <a:t>Sum of 5 component response scores</a:t>
            </a:r>
          </a:p>
          <a:p>
            <a:r>
              <a:rPr lang="en-US" sz="1800" baseline="30000" dirty="0"/>
              <a:t>3 </a:t>
            </a:r>
            <a:r>
              <a:rPr lang="en-US" sz="1800" dirty="0"/>
              <a:t>Introduces real-world elements into study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B63323E-EB42-A161-7A82-E39FE04D6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529355"/>
              </p:ext>
            </p:extLst>
          </p:nvPr>
        </p:nvGraphicFramePr>
        <p:xfrm>
          <a:off x="354903" y="3078989"/>
          <a:ext cx="11449537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968">
                  <a:extLst>
                    <a:ext uri="{9D8B030D-6E8A-4147-A177-3AD203B41FA5}">
                      <a16:colId xmlns:a16="http://schemas.microsoft.com/office/drawing/2014/main" val="3312858339"/>
                    </a:ext>
                  </a:extLst>
                </a:gridCol>
                <a:gridCol w="2239169">
                  <a:extLst>
                    <a:ext uri="{9D8B030D-6E8A-4147-A177-3AD203B41FA5}">
                      <a16:colId xmlns:a16="http://schemas.microsoft.com/office/drawing/2014/main" val="621641824"/>
                    </a:ext>
                  </a:extLst>
                </a:gridCol>
                <a:gridCol w="2143837">
                  <a:extLst>
                    <a:ext uri="{9D8B030D-6E8A-4147-A177-3AD203B41FA5}">
                      <a16:colId xmlns:a16="http://schemas.microsoft.com/office/drawing/2014/main" val="25140200"/>
                    </a:ext>
                  </a:extLst>
                </a:gridCol>
                <a:gridCol w="2199563">
                  <a:extLst>
                    <a:ext uri="{9D8B030D-6E8A-4147-A177-3AD203B41FA5}">
                      <a16:colId xmlns:a16="http://schemas.microsoft.com/office/drawing/2014/main" val="151066576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672185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POPULATION</a:t>
                      </a:r>
                    </a:p>
                  </a:txBody>
                  <a:tcPr anchor="b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TREATMENT/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COMPARATOR</a:t>
                      </a:r>
                      <a:r>
                        <a:rPr lang="en-US" sz="20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b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OUTCOME</a:t>
                      </a:r>
                    </a:p>
                  </a:txBody>
                  <a:tcPr anchor="b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SUMMARY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MEASURE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INTERCURRENT EVENTS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59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Oncology patients</a:t>
                      </a:r>
                      <a:b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rare disease of interest </a:t>
                      </a:r>
                      <a:endParaRPr lang="en-US" sz="2000" dirty="0">
                        <a:latin typeface="Calibri" panose="020F0502020204030204" pitchFamily="34" charset="0"/>
                        <a:ea typeface="Helvetica Neue" panose="02000503000000020004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Study Drug</a:t>
                      </a:r>
                      <a:br>
                        <a:rPr lang="en-US" sz="2000" dirty="0"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 mg tablet 2x daily </a:t>
                      </a:r>
                      <a:endParaRPr lang="en-US" sz="1800" dirty="0">
                        <a:latin typeface="Calibri" panose="020F0502020204030204" pitchFamily="34" charset="0"/>
                        <a:ea typeface="Helvetica Neue" panose="02000503000000020004" pitchFamily="2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Placebo</a:t>
                      </a:r>
                      <a:br>
                        <a:rPr lang="en-US" sz="2000" dirty="0"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tablet 2x daily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1E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/>
                        <a:t>Change in assessment score</a:t>
                      </a:r>
                      <a:r>
                        <a:rPr lang="en-US" sz="2000" baseline="30000" dirty="0"/>
                        <a:t>2</a:t>
                      </a:r>
                      <a:r>
                        <a:rPr lang="en-US" sz="2000" dirty="0"/>
                        <a:t> at 6 weeks compared with baseline</a:t>
                      </a:r>
                      <a:endParaRPr lang="en-US" sz="2000" dirty="0">
                        <a:latin typeface="Calibri" panose="020F0502020204030204" pitchFamily="34" charset="0"/>
                        <a:ea typeface="Helvetica Neue" panose="02000503000000020004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Additive</a:t>
                      </a:r>
                      <a:br>
                        <a:rPr lang="en-US" sz="2000" dirty="0"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treatment effect</a:t>
                      </a:r>
                      <a:br>
                        <a:rPr lang="en-US" sz="2000" dirty="0"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(ATE)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/>
                        <a:t>Non-adherence to treatment, loss to follow-up, death</a:t>
                      </a:r>
                      <a:r>
                        <a:rPr lang="en-US" sz="2000" u="none" baseline="30000" dirty="0"/>
                        <a:t>3</a:t>
                      </a:r>
                      <a:endParaRPr lang="en-US" sz="2000" u="none" baseline="30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646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32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0F98BE-12E6-8AAB-88FB-81C7B96A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5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D585272-4015-EF81-DB40-0DB4787C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Phase II trial to investigate impact of treatment on</a:t>
            </a:r>
            <a:br>
              <a:rPr lang="en-US" sz="3600" dirty="0"/>
            </a:br>
            <a:r>
              <a:rPr lang="en-US" sz="3600" dirty="0"/>
              <a:t>change from baseline performance score  (Per Protocol)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7D920E-7AAD-C8BE-3D4F-3E65CAC54CCE}"/>
              </a:ext>
            </a:extLst>
          </p:cNvPr>
          <p:cNvSpPr txBox="1"/>
          <p:nvPr/>
        </p:nvSpPr>
        <p:spPr>
          <a:xfrm>
            <a:off x="838199" y="1989114"/>
            <a:ext cx="1109629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dirty="0"/>
              <a:t>RCT study drug vs. placebo (1:1), ignoring time-varying covariates</a:t>
            </a:r>
          </a:p>
          <a:p>
            <a:pPr indent="-50800">
              <a:spcBef>
                <a:spcPts val="900"/>
              </a:spcBef>
            </a:pPr>
            <a:r>
              <a:rPr lang="en-US" sz="2000" dirty="0"/>
              <a:t>Baseline covariates, binary treatment, continuous outcome </a:t>
            </a:r>
            <a:r>
              <a:rPr lang="en-US" sz="2000" i="1" dirty="0"/>
              <a:t>(some missing outcomes anticipated)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A0569-CFAF-F1A5-5C4E-EBD6B9E713D6}"/>
              </a:ext>
            </a:extLst>
          </p:cNvPr>
          <p:cNvSpPr txBox="1"/>
          <p:nvPr/>
        </p:nvSpPr>
        <p:spPr>
          <a:xfrm>
            <a:off x="3355026" y="4530390"/>
            <a:ext cx="20265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tabLst>
                <a:tab pos="3419475" algn="l"/>
              </a:tabLs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Baseline (L</a:t>
            </a:r>
            <a:r>
              <a:rPr lang="en-US" sz="1600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) covariates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2AB5B5-6FA8-1673-E884-4F1910A72DED}"/>
              </a:ext>
            </a:extLst>
          </p:cNvPr>
          <p:cNvSpPr txBox="1"/>
          <p:nvPr/>
        </p:nvSpPr>
        <p:spPr>
          <a:xfrm>
            <a:off x="3877577" y="5212586"/>
            <a:ext cx="26618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tabLst>
                <a:tab pos="3419475" algn="l"/>
              </a:tabLst>
            </a:pPr>
            <a:r>
              <a:rPr lang="en-US" sz="1600" dirty="0">
                <a:solidFill>
                  <a:srgbClr val="C00000"/>
                </a:solidFill>
              </a:rPr>
              <a:t>Binary Treatment Indicator</a:t>
            </a:r>
          </a:p>
          <a:p>
            <a:pPr lvl="1" algn="ctr">
              <a:tabLst>
                <a:tab pos="3419475" algn="l"/>
              </a:tabLst>
            </a:pPr>
            <a:r>
              <a:rPr lang="en-US" sz="1600" dirty="0">
                <a:solidFill>
                  <a:srgbClr val="C00000"/>
                </a:solidFill>
              </a:rPr>
              <a:t>0: Placebo</a:t>
            </a:r>
          </a:p>
          <a:p>
            <a:pPr lvl="1" algn="ctr">
              <a:tabLst>
                <a:tab pos="3419475" algn="l"/>
              </a:tabLst>
            </a:pPr>
            <a:r>
              <a:rPr lang="en-US" sz="1600" dirty="0">
                <a:solidFill>
                  <a:srgbClr val="C00000"/>
                </a:solidFill>
              </a:rPr>
              <a:t>1: High Dose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4DE2F-EC7B-8E81-03FD-7CC2BA242027}"/>
              </a:ext>
            </a:extLst>
          </p:cNvPr>
          <p:cNvSpPr txBox="1"/>
          <p:nvPr/>
        </p:nvSpPr>
        <p:spPr>
          <a:xfrm>
            <a:off x="5664627" y="5212586"/>
            <a:ext cx="29643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tabLst>
                <a:tab pos="3419475" algn="l"/>
              </a:tabLst>
            </a:pPr>
            <a:r>
              <a:rPr lang="en-US" sz="1600" dirty="0">
                <a:solidFill>
                  <a:srgbClr val="FF0000"/>
                </a:solidFill>
              </a:rPr>
              <a:t>Binary Missingness Indicator</a:t>
            </a:r>
          </a:p>
          <a:p>
            <a:pPr lvl="1" algn="ctr">
              <a:tabLst>
                <a:tab pos="3419475" algn="l"/>
              </a:tabLst>
            </a:pPr>
            <a:r>
              <a:rPr lang="en-US" sz="1600" dirty="0">
                <a:solidFill>
                  <a:srgbClr val="FF0000"/>
                </a:solidFill>
              </a:rPr>
              <a:t>0: outcome missing 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   1: outcome observed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8872E-4C3A-A4EE-02C2-E35B2B610E13}"/>
              </a:ext>
            </a:extLst>
          </p:cNvPr>
          <p:cNvSpPr txBox="1"/>
          <p:nvPr/>
        </p:nvSpPr>
        <p:spPr>
          <a:xfrm>
            <a:off x="838200" y="1508658"/>
            <a:ext cx="38051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Start with simplest formulation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AB27C4-096B-E7B4-8063-A3F7C4E69299}"/>
              </a:ext>
            </a:extLst>
          </p:cNvPr>
          <p:cNvSpPr>
            <a:spLocks noChangeAspect="1"/>
          </p:cNvSpPr>
          <p:nvPr/>
        </p:nvSpPr>
        <p:spPr>
          <a:xfrm>
            <a:off x="3694697" y="3055121"/>
            <a:ext cx="548640" cy="5486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1D028E-12E3-E6F5-3CEF-18D1E2D4F5DF}"/>
              </a:ext>
            </a:extLst>
          </p:cNvPr>
          <p:cNvSpPr>
            <a:spLocks noChangeAspect="1"/>
          </p:cNvSpPr>
          <p:nvPr/>
        </p:nvSpPr>
        <p:spPr>
          <a:xfrm>
            <a:off x="4640245" y="3055121"/>
            <a:ext cx="548640" cy="548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000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F3F73B-118A-F2D1-FCB0-47C3CD597EE8}"/>
              </a:ext>
            </a:extLst>
          </p:cNvPr>
          <p:cNvSpPr>
            <a:spLocks noChangeAspect="1"/>
          </p:cNvSpPr>
          <p:nvPr/>
        </p:nvSpPr>
        <p:spPr>
          <a:xfrm>
            <a:off x="6531339" y="3055121"/>
            <a:ext cx="548640" cy="5486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sz="20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C4D1DC8-C448-AAE7-68F2-D5C50ABC0E8B}"/>
              </a:ext>
            </a:extLst>
          </p:cNvPr>
          <p:cNvCxnSpPr>
            <a:cxnSpLocks/>
          </p:cNvCxnSpPr>
          <p:nvPr/>
        </p:nvCxnSpPr>
        <p:spPr>
          <a:xfrm>
            <a:off x="4266531" y="3352301"/>
            <a:ext cx="32004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94C123C-4098-394A-5E98-89B366C7F1BD}"/>
              </a:ext>
            </a:extLst>
          </p:cNvPr>
          <p:cNvCxnSpPr>
            <a:cxnSpLocks/>
          </p:cNvCxnSpPr>
          <p:nvPr/>
        </p:nvCxnSpPr>
        <p:spPr>
          <a:xfrm>
            <a:off x="5224779" y="3352301"/>
            <a:ext cx="32004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59F3CA3-DC29-2AB6-6863-2F1FCC39F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85793" y="3071453"/>
                <a:ext cx="548640" cy="54864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∆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59F3CA3-DC29-2AB6-6863-2F1FCC39F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793" y="3071453"/>
                <a:ext cx="548640" cy="54864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E380E0-C76D-AE4A-F95B-73BC4DD07319}"/>
              </a:ext>
            </a:extLst>
          </p:cNvPr>
          <p:cNvCxnSpPr>
            <a:cxnSpLocks/>
          </p:cNvCxnSpPr>
          <p:nvPr/>
        </p:nvCxnSpPr>
        <p:spPr>
          <a:xfrm>
            <a:off x="6157627" y="3361204"/>
            <a:ext cx="32004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3DA98C-89D8-9401-B9CB-3DC615FDDD11}"/>
              </a:ext>
            </a:extLst>
          </p:cNvPr>
          <p:cNvCxnSpPr>
            <a:cxnSpLocks/>
          </p:cNvCxnSpPr>
          <p:nvPr/>
        </p:nvCxnSpPr>
        <p:spPr>
          <a:xfrm>
            <a:off x="3726066" y="3729614"/>
            <a:ext cx="24281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14ECE99-098A-D730-9BE9-E798340A0E77}"/>
              </a:ext>
            </a:extLst>
          </p:cNvPr>
          <p:cNvSpPr txBox="1"/>
          <p:nvPr/>
        </p:nvSpPr>
        <p:spPr>
          <a:xfrm>
            <a:off x="3245521" y="3560337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5142156-3454-EEA8-8749-CCEE50A5434D}"/>
                  </a:ext>
                </a:extLst>
              </p:cNvPr>
              <p:cNvSpPr txBox="1"/>
              <p:nvPr/>
            </p:nvSpPr>
            <p:spPr>
              <a:xfrm>
                <a:off x="2508109" y="3661344"/>
                <a:ext cx="5037762" cy="815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spcBef>
                    <a:spcPts val="600"/>
                  </a:spcBef>
                  <a:tabLst>
                    <a:tab pos="3419475" algn="l"/>
                  </a:tabLst>
                </a:pPr>
                <a:r>
                  <a:rPr lang="en-US" sz="2400" dirty="0"/>
                  <a:t>Observation  O  =  (</a:t>
                </a:r>
                <a:r>
                  <a:rPr lang="en-US" sz="2400" dirty="0">
                    <a:solidFill>
                      <a:schemeClr val="tx1"/>
                    </a:solidFill>
                  </a:rPr>
                  <a:t>W,  A,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400" dirty="0"/>
                  <a:t>Y)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5142156-3454-EEA8-8749-CCEE50A54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109" y="3661344"/>
                <a:ext cx="5037762" cy="815608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605C0F56-FBB8-FA81-E388-30BD2A6242BC}"/>
              </a:ext>
            </a:extLst>
          </p:cNvPr>
          <p:cNvSpPr txBox="1"/>
          <p:nvPr/>
        </p:nvSpPr>
        <p:spPr>
          <a:xfrm>
            <a:off x="7398630" y="4414801"/>
            <a:ext cx="3028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tabLst>
                <a:tab pos="3419475" algn="l"/>
              </a:tabLst>
            </a:pPr>
            <a:r>
              <a:rPr lang="en-US" sz="1600" dirty="0"/>
              <a:t>Continuous Outcome</a:t>
            </a:r>
            <a:br>
              <a:rPr lang="en-US" sz="1600" dirty="0"/>
            </a:br>
            <a:r>
              <a:rPr lang="en-US" sz="1600" dirty="0"/>
              <a:t>change from baseline score</a:t>
            </a:r>
            <a:br>
              <a:rPr lang="en-US" sz="1600" dirty="0"/>
            </a:br>
            <a:r>
              <a:rPr lang="en-US" sz="1600" dirty="0"/>
              <a:t>at 6 weeks (possibly missing)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6A934AF-A15D-BDE5-78EB-663D583DCF04}"/>
              </a:ext>
            </a:extLst>
          </p:cNvPr>
          <p:cNvCxnSpPr>
            <a:cxnSpLocks/>
          </p:cNvCxnSpPr>
          <p:nvPr/>
        </p:nvCxnSpPr>
        <p:spPr>
          <a:xfrm flipV="1">
            <a:off x="5198228" y="4476952"/>
            <a:ext cx="300939" cy="261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0EB69AE-E778-6B23-B51B-197586DC4DA9}"/>
              </a:ext>
            </a:extLst>
          </p:cNvPr>
          <p:cNvCxnSpPr>
            <a:cxnSpLocks/>
          </p:cNvCxnSpPr>
          <p:nvPr/>
        </p:nvCxnSpPr>
        <p:spPr>
          <a:xfrm flipV="1">
            <a:off x="5632906" y="4476952"/>
            <a:ext cx="284079" cy="70594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3926D10-EAB7-C41A-E047-4BF9EF84CFA8}"/>
              </a:ext>
            </a:extLst>
          </p:cNvPr>
          <p:cNvCxnSpPr>
            <a:cxnSpLocks/>
          </p:cNvCxnSpPr>
          <p:nvPr/>
        </p:nvCxnSpPr>
        <p:spPr>
          <a:xfrm flipH="1" flipV="1">
            <a:off x="6461685" y="4476952"/>
            <a:ext cx="459515" cy="7326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FD93E2A-7480-A3C6-D862-F3BE6E178E97}"/>
              </a:ext>
            </a:extLst>
          </p:cNvPr>
          <p:cNvCxnSpPr>
            <a:cxnSpLocks/>
          </p:cNvCxnSpPr>
          <p:nvPr/>
        </p:nvCxnSpPr>
        <p:spPr>
          <a:xfrm flipH="1" flipV="1">
            <a:off x="6879503" y="4476952"/>
            <a:ext cx="790577" cy="2749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52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3A394-DD16-9575-C8FF-16EEC0BDB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787" y="1711818"/>
                <a:ext cx="10515600" cy="4551484"/>
              </a:xfrm>
              <a:noFill/>
            </p:spPr>
            <p:txBody>
              <a:bodyPr>
                <a:noAutofit/>
              </a:bodyPr>
              <a:lstStyle/>
              <a:p>
                <a:pPr>
                  <a:spcBef>
                    <a:spcPts val="1600"/>
                  </a:spcBef>
                </a:pPr>
                <a:r>
                  <a:rPr lang="en-US" sz="2200" dirty="0"/>
                  <a:t>Causal question (point treatment perspective): What is  the causal additive effect of treatment (ATE) on change from baseline score 6 weeks post treatment initiation?</a:t>
                </a:r>
              </a:p>
              <a:p>
                <a:pPr>
                  <a:spcBef>
                    <a:spcPts val="1600"/>
                  </a:spcBef>
                </a:pPr>
                <a:r>
                  <a:rPr lang="en-US" sz="2200" dirty="0"/>
                  <a:t>Causal parameter</a:t>
                </a:r>
                <a:br>
                  <a:rPr lang="en-US" sz="22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𝑐𝑎𝑢𝑠𝑎𝑙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–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200" dirty="0"/>
                </a:br>
                <a:endParaRPr lang="en-US" sz="2200" dirty="0"/>
              </a:p>
              <a:p>
                <a:pPr marL="0" indent="0">
                  <a:spcBef>
                    <a:spcPts val="1600"/>
                  </a:spcBef>
                  <a:buNone/>
                </a:pPr>
                <a:endParaRPr lang="en-US" sz="800" dirty="0"/>
              </a:p>
              <a:p>
                <a:pPr>
                  <a:spcBef>
                    <a:spcPts val="1600"/>
                  </a:spcBef>
                </a:pPr>
                <a:r>
                  <a:rPr lang="en-US" sz="2200" dirty="0"/>
                  <a:t>Statistical parameter </a:t>
                </a:r>
              </a:p>
              <a:p>
                <a:pPr marL="0" indent="0" algn="ctr">
                  <a:spcBef>
                    <a:spcPts val="1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𝑠𝑡𝑎𝑡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∆ =1,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endChr m:val="|"/>
                        <m:ctrlP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]</a:t>
                </a:r>
                <a:endParaRPr lang="en-US" sz="2400" dirty="0"/>
              </a:p>
              <a:p>
                <a:pPr lvl="1">
                  <a:spcBef>
                    <a:spcPts val="1800"/>
                  </a:spcBef>
                </a:pPr>
                <a:r>
                  <a:rPr lang="en-US" sz="2000" dirty="0"/>
                  <a:t>Can be estimated from data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2000" dirty="0"/>
                  <a:t>Has valid causal interpretation when identifying assumptions are met</a:t>
                </a:r>
              </a:p>
              <a:p>
                <a:pPr lvl="2">
                  <a:spcBef>
                    <a:spcPts val="200"/>
                  </a:spcBef>
                </a:pPr>
                <a:r>
                  <a:rPr lang="en-US" sz="1800" dirty="0"/>
                  <a:t>consistency</a:t>
                </a:r>
              </a:p>
              <a:p>
                <a:pPr lvl="2">
                  <a:spcBef>
                    <a:spcPts val="200"/>
                  </a:spcBef>
                </a:pPr>
                <a:r>
                  <a:rPr lang="en-US" sz="1800" dirty="0"/>
                  <a:t>positivity</a:t>
                </a:r>
              </a:p>
              <a:p>
                <a:pPr lvl="2">
                  <a:spcBef>
                    <a:spcPts val="200"/>
                  </a:spcBef>
                </a:pPr>
                <a:r>
                  <a:rPr lang="en-US" sz="1800" dirty="0"/>
                  <a:t>“no unmeasured confounders”</a:t>
                </a:r>
                <a:br>
                  <a:rPr lang="en-US" sz="1400" dirty="0"/>
                </a:br>
                <a:br>
                  <a:rPr lang="en-US" sz="1400" dirty="0"/>
                </a:br>
                <a:br>
                  <a:rPr lang="en-US" sz="100" dirty="0"/>
                </a:b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                         </m:t>
                    </m:r>
                  </m:oMath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3A394-DD16-9575-C8FF-16EEC0BDB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87" y="1711818"/>
                <a:ext cx="10515600" cy="4551484"/>
              </a:xfrm>
              <a:blipFill>
                <a:blip r:embed="rId3"/>
                <a:stretch>
                  <a:fillRect l="-603" t="-1671" b="-10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A961C-14F0-6CFA-7DEE-5BBD33A2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6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54175DE-81D0-846B-5907-FF436C26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Phase II trial to investigate impact of treatment on</a:t>
            </a:r>
            <a:br>
              <a:rPr lang="en-US" sz="3600" dirty="0"/>
            </a:br>
            <a:r>
              <a:rPr lang="en-US" sz="3600" dirty="0"/>
              <a:t>change from baseline performance score </a:t>
            </a:r>
          </a:p>
        </p:txBody>
      </p:sp>
    </p:spTree>
    <p:extLst>
      <p:ext uri="{BB962C8B-B14F-4D97-AF65-F5344CB8AC3E}">
        <p14:creationId xmlns:p14="http://schemas.microsoft.com/office/powerpoint/2010/main" val="347329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>
            <a:extLst>
              <a:ext uri="{FF2B5EF4-FFF2-40B4-BE49-F238E27FC236}">
                <a16:creationId xmlns:a16="http://schemas.microsoft.com/office/drawing/2014/main" id="{77493F2A-439F-9E4D-B750-085B24567833}"/>
              </a:ext>
            </a:extLst>
          </p:cNvPr>
          <p:cNvSpPr txBox="1">
            <a:spLocks/>
          </p:cNvSpPr>
          <p:nvPr/>
        </p:nvSpPr>
        <p:spPr bwMode="auto">
          <a:xfrm>
            <a:off x="855509" y="132498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Longitudinal process giving rise to the RCT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0E9DEF-FDB9-47C5-70CF-1A3EA14FE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1D27-DB55-1A4B-BD3C-5A46DB8A500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CD8456-C2F1-ECA6-A81C-758238F0D9D1}"/>
              </a:ext>
            </a:extLst>
          </p:cNvPr>
          <p:cNvSpPr txBox="1"/>
          <p:nvPr/>
        </p:nvSpPr>
        <p:spPr>
          <a:xfrm>
            <a:off x="1987534" y="3207092"/>
            <a:ext cx="785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kern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Covariate and outcome nodes</a:t>
            </a:r>
            <a:r>
              <a:rPr lang="en-US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(L</a:t>
            </a:r>
            <a:r>
              <a:rPr lang="en-US" kern="0" baseline="-25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0</a:t>
            </a:r>
            <a:r>
              <a:rPr lang="en-US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, ..., L</a:t>
            </a:r>
            <a:r>
              <a:rPr lang="en-US" kern="0" baseline="-25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6</a:t>
            </a:r>
            <a:r>
              <a:rPr lang="en-US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)</a:t>
            </a:r>
            <a:endParaRPr lang="en-US" kern="0" baseline="-25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  <a:p>
            <a:pPr algn="l"/>
            <a:r>
              <a:rPr lang="en-US" kern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Treatment and censoring nodes </a:t>
            </a:r>
            <a:r>
              <a:rPr lang="en-US" kern="0" dirty="0">
                <a:solidFill>
                  <a:srgbClr val="C00000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(A</a:t>
            </a:r>
            <a:r>
              <a:rPr lang="en-US" kern="0" baseline="-25000" dirty="0">
                <a:solidFill>
                  <a:srgbClr val="C00000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0</a:t>
            </a:r>
            <a:r>
              <a:rPr lang="en-US" kern="0" dirty="0">
                <a:solidFill>
                  <a:srgbClr val="C00000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, C</a:t>
            </a:r>
            <a:r>
              <a:rPr lang="en-US" kern="0" baseline="-25000" dirty="0">
                <a:solidFill>
                  <a:srgbClr val="C00000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1, </a:t>
            </a:r>
            <a:r>
              <a:rPr lang="en-US" kern="0" dirty="0">
                <a:solidFill>
                  <a:srgbClr val="C00000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..., A</a:t>
            </a:r>
            <a:r>
              <a:rPr lang="en-US" kern="0" baseline="-25000" dirty="0">
                <a:solidFill>
                  <a:srgbClr val="C00000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5</a:t>
            </a:r>
            <a:r>
              <a:rPr lang="en-US" kern="0" dirty="0">
                <a:solidFill>
                  <a:srgbClr val="C00000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, C</a:t>
            </a:r>
            <a:r>
              <a:rPr lang="en-US" kern="0" baseline="-25000" dirty="0">
                <a:solidFill>
                  <a:srgbClr val="C00000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6</a:t>
            </a:r>
            <a:r>
              <a:rPr lang="en-US" kern="0" dirty="0">
                <a:solidFill>
                  <a:srgbClr val="C00000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), </a:t>
            </a:r>
            <a:r>
              <a:rPr lang="en-US" kern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known as “intervention nodes”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2C5121-3E56-C166-7334-A4BE03C76820}"/>
              </a:ext>
            </a:extLst>
          </p:cNvPr>
          <p:cNvGrpSpPr/>
          <p:nvPr/>
        </p:nvGrpSpPr>
        <p:grpSpPr>
          <a:xfrm>
            <a:off x="1042999" y="2329187"/>
            <a:ext cx="10310975" cy="754045"/>
            <a:chOff x="1113574" y="1530141"/>
            <a:chExt cx="10310975" cy="7540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EDD8CC2-8EEE-37EF-F3AC-655A42102B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3574" y="1644106"/>
              <a:ext cx="640080" cy="6400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83EEA2-7195-CD5B-EBDB-8675B86C1B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9714" y="1644106"/>
              <a:ext cx="640080" cy="64008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20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F03E16B-2DCB-12C2-0BF7-8FBE45D019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1994" y="1644106"/>
              <a:ext cx="640080" cy="6400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000" baseline="-250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17BB13E-8191-F6DC-1385-B83D17F91F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98333" y="1644106"/>
              <a:ext cx="640080" cy="64008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0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E398A9-263A-1C8C-10D7-F5EA1EC9F2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84469" y="1644106"/>
              <a:ext cx="640080" cy="6400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000" baseline="-25000">
                  <a:latin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aseline="-250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BD097BF-AC45-15AA-B517-6378FAF04997}"/>
                </a:ext>
              </a:extLst>
            </p:cNvPr>
            <p:cNvCxnSpPr>
              <a:cxnSpLocks/>
            </p:cNvCxnSpPr>
            <p:nvPr/>
          </p:nvCxnSpPr>
          <p:spPr>
            <a:xfrm>
              <a:off x="1816664" y="1964146"/>
              <a:ext cx="32004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838C800-8AC6-E3D6-00C0-6A225BEDB8AA}"/>
                </a:ext>
              </a:extLst>
            </p:cNvPr>
            <p:cNvCxnSpPr>
              <a:cxnSpLocks/>
            </p:cNvCxnSpPr>
            <p:nvPr/>
          </p:nvCxnSpPr>
          <p:spPr>
            <a:xfrm>
              <a:off x="6161224" y="1964146"/>
              <a:ext cx="32004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39DD3C2-B0E8-8D44-DCE5-AD855AB9AE82}"/>
                </a:ext>
              </a:extLst>
            </p:cNvPr>
            <p:cNvCxnSpPr>
              <a:cxnSpLocks/>
            </p:cNvCxnSpPr>
            <p:nvPr/>
          </p:nvCxnSpPr>
          <p:spPr>
            <a:xfrm>
              <a:off x="10401423" y="1964146"/>
              <a:ext cx="32004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7FE034F-46B8-E51D-A257-7CFD010F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02804" y="1964146"/>
              <a:ext cx="32004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99D8809-0A74-CEF9-A002-A9F32B02BD7F}"/>
                </a:ext>
              </a:extLst>
            </p:cNvPr>
            <p:cNvCxnSpPr>
              <a:cxnSpLocks/>
            </p:cNvCxnSpPr>
            <p:nvPr/>
          </p:nvCxnSpPr>
          <p:spPr>
            <a:xfrm>
              <a:off x="5075084" y="1964146"/>
              <a:ext cx="32004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65AEB6-563F-87D5-2388-33572ABED1E3}"/>
                </a:ext>
              </a:extLst>
            </p:cNvPr>
            <p:cNvSpPr txBox="1"/>
            <p:nvPr/>
          </p:nvSpPr>
          <p:spPr>
            <a:xfrm>
              <a:off x="8716549" y="1530141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kern="0" dirty="0"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93393AA-0579-FAF0-DFE4-63E387ED22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5854" y="1644106"/>
              <a:ext cx="640080" cy="64008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0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BA3BD87-E774-985A-67E2-8680810E697C}"/>
                </a:ext>
              </a:extLst>
            </p:cNvPr>
            <p:cNvCxnSpPr>
              <a:cxnSpLocks/>
            </p:cNvCxnSpPr>
            <p:nvPr/>
          </p:nvCxnSpPr>
          <p:spPr>
            <a:xfrm>
              <a:off x="3988944" y="1964146"/>
              <a:ext cx="32004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B8169A-009A-F5F4-144B-6B2672CCE6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58134" y="1644106"/>
              <a:ext cx="640080" cy="64008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20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5682113-796A-398B-A857-78A4C48886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44273" y="1644106"/>
              <a:ext cx="640080" cy="64008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0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C716896-5AC9-3A34-CE88-1DD9A794BC09}"/>
                </a:ext>
              </a:extLst>
            </p:cNvPr>
            <p:cNvCxnSpPr>
              <a:cxnSpLocks/>
            </p:cNvCxnSpPr>
            <p:nvPr/>
          </p:nvCxnSpPr>
          <p:spPr>
            <a:xfrm>
              <a:off x="7247362" y="1964146"/>
              <a:ext cx="32004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2A9B01-5AEE-E6D3-4D1E-22872000F1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0411" y="1644106"/>
              <a:ext cx="640080" cy="6400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000" baseline="-250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2090D1C-5285-100F-025A-3F8E2512D170}"/>
                </a:ext>
              </a:extLst>
            </p:cNvPr>
            <p:cNvCxnSpPr>
              <a:cxnSpLocks/>
            </p:cNvCxnSpPr>
            <p:nvPr/>
          </p:nvCxnSpPr>
          <p:spPr>
            <a:xfrm>
              <a:off x="8333500" y="1964146"/>
              <a:ext cx="32004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5E0F606-0077-A36B-F89A-50592354AA22}"/>
                </a:ext>
              </a:extLst>
            </p:cNvPr>
            <p:cNvCxnSpPr>
              <a:cxnSpLocks/>
            </p:cNvCxnSpPr>
            <p:nvPr/>
          </p:nvCxnSpPr>
          <p:spPr>
            <a:xfrm>
              <a:off x="9315283" y="1964146"/>
              <a:ext cx="32004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DA4E0DD-14DF-6357-F523-6C7CE07FFB29}"/>
              </a:ext>
            </a:extLst>
          </p:cNvPr>
          <p:cNvCxnSpPr>
            <a:cxnSpLocks/>
          </p:cNvCxnSpPr>
          <p:nvPr/>
        </p:nvCxnSpPr>
        <p:spPr>
          <a:xfrm>
            <a:off x="1345460" y="3230767"/>
            <a:ext cx="30302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B5904DA-1977-9FBE-95CC-5C16F636931B}"/>
              </a:ext>
            </a:extLst>
          </p:cNvPr>
          <p:cNvSpPr txBox="1"/>
          <p:nvPr/>
        </p:nvSpPr>
        <p:spPr>
          <a:xfrm>
            <a:off x="785691" y="3057326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time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3D3D1EB4-AF25-8C40-4157-CE2AD2846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410420"/>
              </p:ext>
            </p:extLst>
          </p:nvPr>
        </p:nvGraphicFramePr>
        <p:xfrm>
          <a:off x="1078665" y="4369672"/>
          <a:ext cx="4398818" cy="19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290438761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2374436683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3219848258"/>
                    </a:ext>
                  </a:extLst>
                </a:gridCol>
                <a:gridCol w="1108363">
                  <a:extLst>
                    <a:ext uri="{9D8B030D-6E8A-4147-A177-3AD203B41FA5}">
                      <a16:colId xmlns:a16="http://schemas.microsoft.com/office/drawing/2014/main" val="8937258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472C4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>
                          <a:effectLst/>
                        </a:rPr>
                        <a:t>Type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472C4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472C4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>
                          <a:effectLst/>
                        </a:rPr>
                        <a:t>Type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472C4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40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</a:rPr>
                        <a:t>score0</a:t>
                      </a:r>
                      <a:endParaRPr lang="en-US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>
                          <a:effectLst/>
                        </a:rPr>
                        <a:t>continuous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b="1" kern="0" dirty="0">
                          <a:effectLst/>
                        </a:rPr>
                        <a:t>albumin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>
                          <a:effectLst/>
                        </a:rPr>
                        <a:t>continuous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582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 err="1">
                          <a:solidFill>
                            <a:schemeClr val="tx1"/>
                          </a:solidFill>
                          <a:effectLst/>
                        </a:rPr>
                        <a:t>ssr</a:t>
                      </a:r>
                      <a:endParaRPr lang="en-US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>
                          <a:effectLst/>
                        </a:rPr>
                        <a:t>continuous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b="1" kern="0">
                          <a:effectLst/>
                        </a:rPr>
                        <a:t>age</a:t>
                      </a:r>
                      <a:endParaRPr lang="en-US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>
                          <a:effectLst/>
                        </a:rPr>
                        <a:t>continuous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436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 err="1">
                          <a:solidFill>
                            <a:schemeClr val="tx1"/>
                          </a:solidFill>
                          <a:effectLst/>
                        </a:rPr>
                        <a:t>dxTime</a:t>
                      </a:r>
                      <a:endParaRPr lang="en-US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>
                          <a:effectLst/>
                        </a:rPr>
                        <a:t>continuous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b="1" kern="0">
                          <a:effectLst/>
                        </a:rPr>
                        <a:t>sex</a:t>
                      </a:r>
                      <a:endParaRPr lang="en-US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>
                          <a:effectLst/>
                        </a:rPr>
                        <a:t>binary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427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 err="1">
                          <a:solidFill>
                            <a:schemeClr val="tx1"/>
                          </a:solidFill>
                          <a:effectLst/>
                        </a:rPr>
                        <a:t>numMeds</a:t>
                      </a:r>
                      <a:endParaRPr lang="en-US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>
                          <a:effectLst/>
                        </a:rPr>
                        <a:t>integer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b="1" kern="0">
                          <a:effectLst/>
                        </a:rPr>
                        <a:t>race</a:t>
                      </a:r>
                      <a:endParaRPr lang="en-US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>
                          <a:effectLst/>
                        </a:rPr>
                        <a:t>categorical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803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 err="1">
                          <a:solidFill>
                            <a:schemeClr val="tx1"/>
                          </a:solidFill>
                          <a:effectLst/>
                        </a:rPr>
                        <a:t>priorDrug</a:t>
                      </a:r>
                      <a:endParaRPr lang="en-US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>
                          <a:effectLst/>
                        </a:rPr>
                        <a:t>binary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b="1" kern="0">
                          <a:effectLst/>
                        </a:rPr>
                        <a:t>weight</a:t>
                      </a:r>
                      <a:endParaRPr lang="en-US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>
                          <a:effectLst/>
                        </a:rPr>
                        <a:t>continuous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441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 err="1">
                          <a:solidFill>
                            <a:schemeClr val="tx1"/>
                          </a:solidFill>
                          <a:effectLst/>
                        </a:rPr>
                        <a:t>familyHistory</a:t>
                      </a:r>
                      <a:endParaRPr lang="en-US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>
                          <a:effectLst/>
                        </a:rPr>
                        <a:t>binary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b="1" kern="0">
                          <a:effectLst/>
                        </a:rPr>
                        <a:t>region</a:t>
                      </a:r>
                      <a:endParaRPr lang="en-US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>
                          <a:effectLst/>
                        </a:rPr>
                        <a:t>binary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997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eGFR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endParaRPr lang="en-US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912274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332C9366-7CEB-CFF6-FDE1-92B59DE1C75C}"/>
              </a:ext>
            </a:extLst>
          </p:cNvPr>
          <p:cNvSpPr txBox="1"/>
          <p:nvPr/>
        </p:nvSpPr>
        <p:spPr>
          <a:xfrm>
            <a:off x="1031443" y="4019667"/>
            <a:ext cx="219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Baseline covariates 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b="1" baseline="-25000">
                <a:solidFill>
                  <a:schemeClr val="accent5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07172F-C831-0E3A-0370-AD0F7AD80369}"/>
              </a:ext>
            </a:extLst>
          </p:cNvPr>
          <p:cNvSpPr txBox="1"/>
          <p:nvPr/>
        </p:nvSpPr>
        <p:spPr>
          <a:xfrm>
            <a:off x="6683313" y="4019667"/>
            <a:ext cx="324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varying covariates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..., L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</a:rPr>
              <a:t>6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18044AB4-B1DA-6988-9E82-B0D1932D4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150046"/>
              </p:ext>
            </p:extLst>
          </p:nvPr>
        </p:nvGraphicFramePr>
        <p:xfrm>
          <a:off x="6787994" y="4369672"/>
          <a:ext cx="4398818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9073">
                  <a:extLst>
                    <a:ext uri="{9D8B030D-6E8A-4147-A177-3AD203B41FA5}">
                      <a16:colId xmlns:a16="http://schemas.microsoft.com/office/drawing/2014/main" val="4013553859"/>
                    </a:ext>
                  </a:extLst>
                </a:gridCol>
                <a:gridCol w="1499745">
                  <a:extLst>
                    <a:ext uri="{9D8B030D-6E8A-4147-A177-3AD203B41FA5}">
                      <a16:colId xmlns:a16="http://schemas.microsoft.com/office/drawing/2014/main" val="726252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472C4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 dirty="0">
                          <a:effectLst/>
                        </a:rPr>
                        <a:t>Type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472C4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452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b="1" err="1">
                          <a:solidFill>
                            <a:schemeClr val="tx1"/>
                          </a:solidFill>
                        </a:rPr>
                        <a:t>change_from_baseline_score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(t) </a:t>
                      </a:r>
                      <a:endParaRPr lang="en-US" sz="16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>
                          <a:effectLst/>
                        </a:rPr>
                        <a:t>continuous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655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eGFR(t)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485" algn="l"/>
                          <a:tab pos="394970" algn="l"/>
                          <a:tab pos="592455" algn="l"/>
                          <a:tab pos="789940" algn="l"/>
                          <a:tab pos="987425" algn="l"/>
                          <a:tab pos="1185545" algn="l"/>
                          <a:tab pos="1383030" algn="l"/>
                          <a:tab pos="1580515" algn="l"/>
                          <a:tab pos="1778000" algn="l"/>
                          <a:tab pos="1975485" algn="l"/>
                          <a:tab pos="2172970" algn="l"/>
                          <a:tab pos="2371090" algn="l"/>
                          <a:tab pos="2568575" algn="l"/>
                          <a:tab pos="2766060" algn="l"/>
                          <a:tab pos="2963545" algn="l"/>
                          <a:tab pos="3161030" algn="l"/>
                          <a:tab pos="3358515" algn="l"/>
                          <a:tab pos="3556635" algn="l"/>
                          <a:tab pos="3754120" algn="l"/>
                          <a:tab pos="3951605" algn="l"/>
                          <a:tab pos="4149090" algn="l"/>
                          <a:tab pos="4346575" algn="l"/>
                          <a:tab pos="4544060" algn="l"/>
                          <a:tab pos="4742180" algn="l"/>
                          <a:tab pos="4939665" algn="l"/>
                          <a:tab pos="5137150" algn="l"/>
                          <a:tab pos="5334635" algn="l"/>
                          <a:tab pos="5532120" algn="l"/>
                          <a:tab pos="5729605" algn="l"/>
                          <a:tab pos="5927725" algn="l"/>
                          <a:tab pos="6125210" algn="l"/>
                          <a:tab pos="6322695" algn="l"/>
                        </a:tabLst>
                      </a:pPr>
                      <a:r>
                        <a:rPr lang="en-US" sz="1600" kern="0" dirty="0">
                          <a:effectLst/>
                        </a:rPr>
                        <a:t>continuous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8908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A48BC22-9EC0-C70D-A59D-2382D4D6D442}"/>
                  </a:ext>
                </a:extLst>
              </p:cNvPr>
              <p:cNvSpPr txBox="1"/>
              <p:nvPr/>
            </p:nvSpPr>
            <p:spPr>
              <a:xfrm>
                <a:off x="11010592" y="1815604"/>
                <a:ext cx="1050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Outcome</a:t>
                </a:r>
                <a:br>
                  <a:rPr lang="en-US" sz="2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A48BC22-9EC0-C70D-A59D-2382D4D6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592" y="1815604"/>
                <a:ext cx="1050352" cy="707886"/>
              </a:xfrm>
              <a:prstGeom prst="rect">
                <a:avLst/>
              </a:prstGeom>
              <a:blipFill>
                <a:blip r:embed="rId3"/>
                <a:stretch>
                  <a:fillRect l="-3571" t="-5357" r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2FCFB6D-2D17-5117-CC60-C444CD38D95F}"/>
              </a:ext>
            </a:extLst>
          </p:cNvPr>
          <p:cNvCxnSpPr>
            <a:cxnSpLocks/>
          </p:cNvCxnSpPr>
          <p:nvPr/>
        </p:nvCxnSpPr>
        <p:spPr>
          <a:xfrm flipH="1">
            <a:off x="11283225" y="2363930"/>
            <a:ext cx="105019" cy="175343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FC1345DC-E693-8728-0D94-A462EA43610F}"/>
              </a:ext>
            </a:extLst>
          </p:cNvPr>
          <p:cNvSpPr txBox="1">
            <a:spLocks/>
          </p:cNvSpPr>
          <p:nvPr/>
        </p:nvSpPr>
        <p:spPr>
          <a:xfrm>
            <a:off x="838200" y="2932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Phase II trial to investigate impact of treatment on change from baseline performance score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0CDF1-9B39-F486-F8D0-B3B41A3D26EA}"/>
              </a:ext>
            </a:extLst>
          </p:cNvPr>
          <p:cNvSpPr txBox="1"/>
          <p:nvPr/>
        </p:nvSpPr>
        <p:spPr>
          <a:xfrm>
            <a:off x="10181623" y="3097541"/>
            <a:ext cx="2010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change from baseline score  at 6 weeks</a:t>
            </a:r>
          </a:p>
        </p:txBody>
      </p:sp>
    </p:spTree>
    <p:extLst>
      <p:ext uri="{BB962C8B-B14F-4D97-AF65-F5344CB8AC3E}">
        <p14:creationId xmlns:p14="http://schemas.microsoft.com/office/powerpoint/2010/main" val="178035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3A394-DD16-9575-C8FF-16EEC0BDB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32443"/>
                <a:ext cx="10515600" cy="4644761"/>
              </a:xfrm>
              <a:noFill/>
            </p:spPr>
            <p:txBody>
              <a:bodyPr/>
              <a:lstStyle/>
              <a:p>
                <a:pPr marL="12700" indent="0">
                  <a:spcBef>
                    <a:spcPts val="1600"/>
                  </a:spcBef>
                  <a:buNone/>
                </a:pPr>
                <a:r>
                  <a:rPr lang="en-US" dirty="0"/>
                  <a:t>Longitudinal perspective on evaluating marginal additive effect of treatment (ATE)</a:t>
                </a:r>
              </a:p>
              <a:p>
                <a:pPr marL="236538" indent="-223838">
                  <a:spcBef>
                    <a:spcPts val="1600"/>
                  </a:spcBef>
                </a:pPr>
                <a:r>
                  <a:rPr lang="en-US" dirty="0"/>
                  <a:t>Causal parameter</a:t>
                </a:r>
                <a:r>
                  <a:rPr lang="en-US" sz="2400" dirty="0"/>
                  <a:t> (per protocol*)</a:t>
                </a:r>
                <a:br>
                  <a:rPr lang="en-US" sz="400" dirty="0"/>
                </a:br>
                <a:br>
                  <a:rPr lang="en-US" sz="400" dirty="0"/>
                </a:br>
                <a:r>
                  <a:rPr lang="en-US" sz="1200" dirty="0"/>
                  <a:t> </a:t>
                </a:r>
                <a:br>
                  <a:rPr lang="en-US" sz="1200" dirty="0"/>
                </a:b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𝑐𝑎𝑢𝑠𝑎𝑙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2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kern="0"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kern="0"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𝑌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en-US" sz="2200" b="0" i="1" kern="0">
                                        <a:latin typeface="Cambria Math" panose="02040503050406030204" pitchFamily="18" charset="0"/>
                                        <a:ea typeface="Helvetica Neue" panose="020005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b="0" i="1" kern="0">
                                        <a:latin typeface="Cambria Math" panose="02040503050406030204" pitchFamily="18" charset="0"/>
                                        <a:ea typeface="Helvetica Neue" panose="02000503000000020004" pitchFamily="2" charset="0"/>
                                        <a:cs typeface="Helvetica Neue" panose="02000503000000020004" pitchFamily="2" charset="0"/>
                                      </a:rPr>
                                      <m:t>𝑎</m:t>
                                    </m:r>
                                  </m:e>
                                </m:acc>
                                <m:r>
                                  <a:rPr lang="en-US" sz="2200" b="0" i="1" kern="0"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=(1,1,1,1,1,1,11,1,1,1,1)</m:t>
                                </m:r>
                              </m:sub>
                            </m:sSub>
                          </m:e>
                        </m:d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– </m:t>
                        </m:r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2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kern="0"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kern="0"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𝑌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en-US" sz="2200" b="0" i="1" kern="0">
                                        <a:latin typeface="Cambria Math" panose="02040503050406030204" pitchFamily="18" charset="0"/>
                                        <a:ea typeface="Helvetica Neue" panose="020005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b="0" i="1" kern="0">
                                        <a:latin typeface="Cambria Math" panose="02040503050406030204" pitchFamily="18" charset="0"/>
                                        <a:ea typeface="Helvetica Neue" panose="02000503000000020004" pitchFamily="2" charset="0"/>
                                        <a:cs typeface="Helvetica Neue" panose="02000503000000020004" pitchFamily="2" charset="0"/>
                                      </a:rPr>
                                      <m:t>𝑎</m:t>
                                    </m:r>
                                  </m:e>
                                </m:acc>
                                <m:r>
                                  <a:rPr lang="en-US" sz="2200" b="0" i="1" kern="0"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=(0,1,0,1,0,1,0,1,0,1,0,1)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pPr>
                  <a:spcBef>
                    <a:spcPts val="1600"/>
                  </a:spcBef>
                </a:pPr>
                <a:endParaRPr lang="en-US" b="0" dirty="0"/>
              </a:p>
              <a:p>
                <a:pPr marL="0" indent="0">
                  <a:spcBef>
                    <a:spcPts val="1600"/>
                  </a:spcBef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3A394-DD16-9575-C8FF-16EEC0BDB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32443"/>
                <a:ext cx="10515600" cy="4644761"/>
              </a:xfrm>
              <a:blipFill>
                <a:blip r:embed="rId3"/>
                <a:stretch>
                  <a:fillRect l="-1086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8D62FAE-D459-5E09-EDAF-C1F5FDF997AE}"/>
              </a:ext>
            </a:extLst>
          </p:cNvPr>
          <p:cNvSpPr txBox="1"/>
          <p:nvPr/>
        </p:nvSpPr>
        <p:spPr>
          <a:xfrm>
            <a:off x="1771474" y="4179687"/>
            <a:ext cx="38736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/>
              <a:t>“potential outcome” </a:t>
            </a:r>
            <a:r>
              <a:rPr lang="en-US" dirty="0"/>
              <a:t>when</a:t>
            </a:r>
            <a:r>
              <a:rPr lang="en-US" b="0" dirty="0"/>
              <a:t> patient treated with Study Drug </a:t>
            </a:r>
            <a:r>
              <a:rPr lang="en-US" dirty="0"/>
              <a:t>and remains uncensored </a:t>
            </a:r>
            <a:r>
              <a:rPr lang="en-US" b="0" dirty="0"/>
              <a:t>for entire follow-up period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B1819-5882-A44A-A1D1-7C5C17CC1C57}"/>
              </a:ext>
            </a:extLst>
          </p:cNvPr>
          <p:cNvSpPr txBox="1"/>
          <p:nvPr/>
        </p:nvSpPr>
        <p:spPr>
          <a:xfrm>
            <a:off x="7098495" y="4219956"/>
            <a:ext cx="35087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/>
              <a:t>“potential outcome” </a:t>
            </a:r>
            <a:r>
              <a:rPr lang="en-US" dirty="0"/>
              <a:t>when</a:t>
            </a:r>
            <a:r>
              <a:rPr lang="en-US" b="0" dirty="0"/>
              <a:t> patient treated with Placebo and remains uncensored for entire study period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A22FFF-3AC8-2690-D6DF-A01CEF44EDC5}"/>
              </a:ext>
            </a:extLst>
          </p:cNvPr>
          <p:cNvCxnSpPr>
            <a:cxnSpLocks/>
          </p:cNvCxnSpPr>
          <p:nvPr/>
        </p:nvCxnSpPr>
        <p:spPr>
          <a:xfrm flipV="1">
            <a:off x="3954640" y="3821672"/>
            <a:ext cx="263471" cy="263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F71339-5609-C537-E5A8-2C232A16EF4D}"/>
              </a:ext>
            </a:extLst>
          </p:cNvPr>
          <p:cNvCxnSpPr>
            <a:cxnSpLocks/>
          </p:cNvCxnSpPr>
          <p:nvPr/>
        </p:nvCxnSpPr>
        <p:spPr>
          <a:xfrm flipH="1" flipV="1">
            <a:off x="7352774" y="3801299"/>
            <a:ext cx="263471" cy="263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6723D6-B5E5-EE01-78AD-D2C6EA22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9A31-C5A0-0445-B020-D9080902630B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C05B4A-508B-1A30-B999-0DA8631F2695}"/>
                  </a:ext>
                </a:extLst>
              </p:cNvPr>
              <p:cNvSpPr txBox="1"/>
              <p:nvPr/>
            </p:nvSpPr>
            <p:spPr>
              <a:xfrm>
                <a:off x="987171" y="5717129"/>
                <a:ext cx="105156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*might be interested in mITT effect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:   “treat and remain uncensored”  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vs.  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“placebo and remain uncensored”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</a:t>
                </a:r>
              </a:p>
              <a:p>
                <a:pPr>
                  <a:tabLst>
                    <a:tab pos="3421063" algn="l"/>
                    <a:tab pos="6737350" algn="l"/>
                  </a:tabLst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accPr>
                          <m:e>
                            <m:r>
                              <a:rPr lang="en-US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1800" b="0" i="1" kern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𝑡𝑟𝑡</m:t>
                        </m:r>
                      </m:sub>
                    </m:sSub>
                    <m:r>
                      <a:rPr lang="en-US" sz="1800" b="0" i="1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=</m:t>
                    </m:r>
                    <m:d>
                      <m:dPr>
                        <m:ctrlPr>
                          <a:rPr lang="en-US" sz="1800" b="0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dPr>
                      <m:e>
                        <m:r>
                          <a:rPr lang="en-US" sz="1800" b="0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1,</m:t>
                        </m:r>
                        <m:r>
                          <a:rPr lang="en-US" sz="1800" b="0" i="1" kern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 </m:t>
                        </m:r>
                        <m:r>
                          <a:rPr lang="en-US" sz="1800" b="0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1,</m:t>
                        </m:r>
                        <m:r>
                          <a:rPr lang="en-US" sz="1800" b="0" i="1" kern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.</m:t>
                        </m:r>
                        <m:r>
                          <a:rPr lang="en-US" sz="1800" b="0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,1,</m:t>
                        </m:r>
                        <m:r>
                          <a:rPr lang="en-US" sz="1800" b="0" i="1" kern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.</m:t>
                        </m:r>
                        <m:r>
                          <a:rPr lang="en-US" sz="1800" b="0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,1,</m:t>
                        </m:r>
                        <m:r>
                          <a:rPr lang="en-US" sz="1800" b="0" i="1" kern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.</m:t>
                        </m:r>
                        <m:r>
                          <a:rPr lang="en-US" sz="1800" b="0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1,</m:t>
                        </m:r>
                        <m:r>
                          <a:rPr lang="en-US" sz="1800" b="0" i="1" kern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.</m:t>
                        </m:r>
                        <m:r>
                          <a:rPr lang="en-US" sz="1800" b="0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,1,</m:t>
                        </m:r>
                        <m:r>
                          <a:rPr lang="en-US" sz="1800" b="0" i="1" kern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.</m:t>
                        </m:r>
                        <m:r>
                          <a:rPr lang="en-US" sz="1800" b="0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,1</m:t>
                        </m:r>
                      </m:e>
                    </m:d>
                    <m:r>
                      <a:rPr lang="en-US" sz="1800" b="0" i="1" kern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           </m:t>
                    </m:r>
                    <m:sSub>
                      <m:sSubPr>
                        <m:ctrlPr>
                          <a:rPr lang="en-US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accPr>
                          <m:e>
                            <m:r>
                              <a:rPr lang="en-US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kern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𝑐𝑡𝑙</m:t>
                        </m:r>
                      </m:sub>
                    </m:sSub>
                    <m:r>
                      <a:rPr lang="en-US" i="1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=(</m:t>
                    </m:r>
                    <m:r>
                      <a:rPr lang="en-US" b="0" i="1" kern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0</m:t>
                    </m:r>
                    <m:r>
                      <a:rPr lang="en-US" i="1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, 1,.,1,.,1,.1,.,1,.,1)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C05B4A-508B-1A30-B999-0DA8631F2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71" y="5717129"/>
                <a:ext cx="10515601" cy="646331"/>
              </a:xfrm>
              <a:prstGeom prst="rect">
                <a:avLst/>
              </a:prstGeom>
              <a:blipFill>
                <a:blip r:embed="rId4"/>
                <a:stretch>
                  <a:fillRect l="-483" t="-576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B2AC9FFC-9AC4-F80F-D0A4-C6E6FA8A1889}"/>
              </a:ext>
            </a:extLst>
          </p:cNvPr>
          <p:cNvSpPr txBox="1">
            <a:spLocks/>
          </p:cNvSpPr>
          <p:nvPr/>
        </p:nvSpPr>
        <p:spPr>
          <a:xfrm>
            <a:off x="990600" y="4456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Phase II trial to investigate impact of treatment on change from baseline performance score </a:t>
            </a:r>
          </a:p>
        </p:txBody>
      </p:sp>
    </p:spTree>
    <p:extLst>
      <p:ext uri="{BB962C8B-B14F-4D97-AF65-F5344CB8AC3E}">
        <p14:creationId xmlns:p14="http://schemas.microsoft.com/office/powerpoint/2010/main" val="22622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.potx" id="{FC75B50E-E7DD-7A40-9291-014E26E08025}" vid="{DDE5C104-741D-4246-91BC-7DBA2855F4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57289</TotalTime>
  <Words>3113</Words>
  <Application>Microsoft Macintosh PowerPoint</Application>
  <PresentationFormat>Widescreen</PresentationFormat>
  <Paragraphs>436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Helvetica</vt:lpstr>
      <vt:lpstr>Helvetica Neue</vt:lpstr>
      <vt:lpstr>Helvetica Neue Light</vt:lpstr>
      <vt:lpstr>Office Theme</vt:lpstr>
      <vt:lpstr>PowerPoint Presentation</vt:lpstr>
      <vt:lpstr>Acknowledgements</vt:lpstr>
      <vt:lpstr> Targeted Learning in Rare Disease Setting</vt:lpstr>
      <vt:lpstr>PowerPoint Presentation</vt:lpstr>
      <vt:lpstr>Phase II trial to investigate impact of treatment on change from baseline performance score </vt:lpstr>
      <vt:lpstr>Phase II trial to investigate impact of treatment on change from baseline performance score  (Per Protocol)</vt:lpstr>
      <vt:lpstr>Phase II trial to investigate impact of treatment on change from baseline performance score </vt:lpstr>
      <vt:lpstr>PowerPoint Presentation</vt:lpstr>
      <vt:lpstr>PowerPoint Presentation</vt:lpstr>
      <vt:lpstr>PowerPoint Presentation</vt:lpstr>
      <vt:lpstr>PowerPoint Presentation</vt:lpstr>
      <vt:lpstr>Phase II trial to investigate impact of treatment on change from baseline performance score </vt:lpstr>
      <vt:lpstr>PowerPoint Presentation</vt:lpstr>
      <vt:lpstr>Phase II trial to investigate impact of treatment on change from baseline performance score: Estimation </vt:lpstr>
      <vt:lpstr>Targeted Learning Tools for Estimation</vt:lpstr>
      <vt:lpstr>Estimation and inference using TMLE+SL</vt:lpstr>
      <vt:lpstr>PowerPoint Presentation</vt:lpstr>
      <vt:lpstr>PowerPoint Presentation</vt:lpstr>
      <vt:lpstr>Drivers of TMLE + SL performance</vt:lpstr>
      <vt:lpstr>Drivers of TMLE + SL performance</vt:lpstr>
      <vt:lpstr>PowerPoint Presentation</vt:lpstr>
      <vt:lpstr>PowerPoint Presentation</vt:lpstr>
      <vt:lpstr>PowerPoint Presentation</vt:lpstr>
      <vt:lpstr>Phase II trial to investigate impact of treatment on change from baseline performance score </vt:lpstr>
      <vt:lpstr>PowerPoint Presentation</vt:lpstr>
      <vt:lpstr>PowerPoint Presentation</vt:lpstr>
      <vt:lpstr>To Learn More...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Gruber</dc:creator>
  <cp:lastModifiedBy>Susan Gruber</cp:lastModifiedBy>
  <cp:revision>1326</cp:revision>
  <cp:lastPrinted>2024-10-06T22:49:11Z</cp:lastPrinted>
  <dcterms:created xsi:type="dcterms:W3CDTF">2024-10-01T19:46:25Z</dcterms:created>
  <dcterms:modified xsi:type="dcterms:W3CDTF">2025-09-30T00:38:30Z</dcterms:modified>
</cp:coreProperties>
</file>