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1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35" r:id="rId4"/>
  </p:sldMasterIdLst>
  <p:notesMasterIdLst>
    <p:notesMasterId r:id="rId20"/>
  </p:notesMasterIdLst>
  <p:handoutMasterIdLst>
    <p:handoutMasterId r:id="rId21"/>
  </p:handoutMasterIdLst>
  <p:sldIdLst>
    <p:sldId id="611" r:id="rId5"/>
    <p:sldId id="1078" r:id="rId6"/>
    <p:sldId id="585" r:id="rId7"/>
    <p:sldId id="1089" r:id="rId8"/>
    <p:sldId id="1090" r:id="rId9"/>
    <p:sldId id="1091" r:id="rId10"/>
    <p:sldId id="1070" r:id="rId11"/>
    <p:sldId id="1087" r:id="rId12"/>
    <p:sldId id="1072" r:id="rId13"/>
    <p:sldId id="1071" r:id="rId14"/>
    <p:sldId id="1079" r:id="rId15"/>
    <p:sldId id="1092" r:id="rId16"/>
    <p:sldId id="1093" r:id="rId17"/>
    <p:sldId id="1094" r:id="rId18"/>
    <p:sldId id="604" r:id="rId19"/>
  </p:sldIdLst>
  <p:sldSz cx="12192000" cy="6858000"/>
  <p:notesSz cx="9939338" cy="6807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Literature" id="{C2A2A457-0081-4AC5-9433-BD65B669E7FD}">
          <p14:sldIdLst>
            <p14:sldId id="611"/>
            <p14:sldId id="1078"/>
            <p14:sldId id="585"/>
            <p14:sldId id="1089"/>
            <p14:sldId id="1090"/>
            <p14:sldId id="1091"/>
            <p14:sldId id="1070"/>
            <p14:sldId id="1087"/>
            <p14:sldId id="1072"/>
            <p14:sldId id="1071"/>
            <p14:sldId id="1079"/>
            <p14:sldId id="1092"/>
            <p14:sldId id="1093"/>
            <p14:sldId id="1094"/>
            <p14:sldId id="604"/>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BBEEA68-4083-75FB-AA8F-BBBCDEB61B6F}" name="Yusuke Yamaguchi" initials="YY" userId="Yusuke Yamaguchi"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API32404" initials="A" lastIdx="2" clrIdx="0"/>
  <p:cmAuthor id="1" name="Cai, Na" initials="CN" lastIdx="14" clrIdx="1">
    <p:extLst>
      <p:ext uri="{19B8F6BF-5375-455C-9EA6-DF929625EA0E}">
        <p15:presenceInfo xmlns:p15="http://schemas.microsoft.com/office/powerpoint/2012/main" userId="S::AM00404911@astellas.com::6e37b2f5-1aec-4b5e-889e-26b2dd97b269" providerId="AD"/>
      </p:ext>
    </p:extLst>
  </p:cmAuthor>
  <p:cmAuthor id="2" name="Yamaguchi, Yusuke(山口 祐介)" initials="YY" lastIdx="1" clrIdx="2">
    <p:extLst>
      <p:ext uri="{19B8F6BF-5375-455C-9EA6-DF929625EA0E}">
        <p15:presenceInfo xmlns:p15="http://schemas.microsoft.com/office/powerpoint/2012/main" userId="Yamaguchi, Yusuke(山口 祐介)" providerId="None"/>
      </p:ext>
    </p:extLst>
  </p:cmAuthor>
  <p:cmAuthor id="3" name="Yusuke Yamaguchi" initials="YY" lastIdx="6" clrIdx="3">
    <p:extLst>
      <p:ext uri="{19B8F6BF-5375-455C-9EA6-DF929625EA0E}">
        <p15:presenceInfo xmlns:p15="http://schemas.microsoft.com/office/powerpoint/2012/main" userId="Yusuke Yamaguch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92D050"/>
    <a:srgbClr val="4D4D4F"/>
    <a:srgbClr val="FFCCFF"/>
    <a:srgbClr val="D91E49"/>
    <a:srgbClr val="F0B323"/>
    <a:srgbClr val="A9C89D"/>
    <a:srgbClr val="F1CCCF"/>
    <a:srgbClr val="658D1B"/>
    <a:srgbClr val="004C9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166" autoAdjust="0"/>
    <p:restoredTop sz="96283" autoAdjust="0"/>
  </p:normalViewPr>
  <p:slideViewPr>
    <p:cSldViewPr snapToGrid="0">
      <p:cViewPr varScale="1">
        <p:scale>
          <a:sx n="108" d="100"/>
          <a:sy n="108" d="100"/>
        </p:scale>
        <p:origin x="738" y="102"/>
      </p:cViewPr>
      <p:guideLst/>
    </p:cSldViewPr>
  </p:slideViewPr>
  <p:outlineViewPr>
    <p:cViewPr>
      <p:scale>
        <a:sx n="33" d="100"/>
        <a:sy n="33" d="100"/>
      </p:scale>
      <p:origin x="0" y="-7014"/>
    </p:cViewPr>
  </p:outlineViewPr>
  <p:notesTextViewPr>
    <p:cViewPr>
      <p:scale>
        <a:sx n="100" d="100"/>
        <a:sy n="100" d="100"/>
      </p:scale>
      <p:origin x="0" y="0"/>
    </p:cViewPr>
  </p:notesTextViewPr>
  <p:sorterViewPr>
    <p:cViewPr>
      <p:scale>
        <a:sx n="80" d="100"/>
        <a:sy n="80" d="100"/>
      </p:scale>
      <p:origin x="0" y="0"/>
    </p:cViewPr>
  </p:sorterViewPr>
  <p:notesViewPr>
    <p:cSldViewPr snapToGrid="0" showGuides="1">
      <p:cViewPr varScale="1">
        <p:scale>
          <a:sx n="112" d="100"/>
          <a:sy n="112" d="100"/>
        </p:scale>
        <p:origin x="214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a:t>Covariate imbalance: Negative</a:t>
            </a:r>
          </a:p>
        </c:rich>
      </c:tx>
      <c:layout>
        <c:manualLayout>
          <c:xMode val="edge"/>
          <c:yMode val="edge"/>
          <c:x val="0.18878879546836308"/>
          <c:y val="2.0202020202020204E-2"/>
        </c:manualLayout>
      </c:layout>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Sheet1!$J$2</c:f>
              <c:strCache>
                <c:ptCount val="1"/>
                <c:pt idx="0">
                  <c:v>n=12</c:v>
                </c:pt>
              </c:strCache>
            </c:strRef>
          </c:tx>
          <c:spPr>
            <a:solidFill>
              <a:srgbClr val="002060"/>
            </a:solidFill>
            <a:ln>
              <a:noFill/>
            </a:ln>
            <a:effectLst/>
          </c:spPr>
          <c:invertIfNegative val="0"/>
          <c:cat>
            <c:strRef>
              <c:f>Sheet1!$F$1:$I$1</c:f>
              <c:strCache>
                <c:ptCount val="4"/>
                <c:pt idx="0">
                  <c:v>Caliper adjustment</c:v>
                </c:pt>
                <c:pt idx="1">
                  <c:v>Equally splitting</c:v>
                </c:pt>
                <c:pt idx="2">
                  <c:v>Assignment algorithm</c:v>
                </c:pt>
                <c:pt idx="3">
                  <c:v>Searching combinations</c:v>
                </c:pt>
              </c:strCache>
            </c:strRef>
          </c:cat>
          <c:val>
            <c:numRef>
              <c:f>Sheet1!$F$2:$I$2</c:f>
              <c:numCache>
                <c:formatCode>0.00</c:formatCode>
                <c:ptCount val="4"/>
                <c:pt idx="0">
                  <c:v>-0.15224519780558801</c:v>
                </c:pt>
                <c:pt idx="1">
                  <c:v>-9.8881206123582893E-2</c:v>
                </c:pt>
                <c:pt idx="2">
                  <c:v>-9.5943288709528604E-2</c:v>
                </c:pt>
                <c:pt idx="3">
                  <c:v>-9.7727126689439503E-2</c:v>
                </c:pt>
              </c:numCache>
            </c:numRef>
          </c:val>
          <c:extLst>
            <c:ext xmlns:c16="http://schemas.microsoft.com/office/drawing/2014/chart" uri="{C3380CC4-5D6E-409C-BE32-E72D297353CC}">
              <c16:uniqueId val="{00000000-EC8A-4E09-AC0C-D6DB8C3EE27E}"/>
            </c:ext>
          </c:extLst>
        </c:ser>
        <c:ser>
          <c:idx val="1"/>
          <c:order val="1"/>
          <c:tx>
            <c:strRef>
              <c:f>Sheet1!$J$3</c:f>
              <c:strCache>
                <c:ptCount val="1"/>
                <c:pt idx="0">
                  <c:v>n=18</c:v>
                </c:pt>
              </c:strCache>
            </c:strRef>
          </c:tx>
          <c:spPr>
            <a:solidFill>
              <a:srgbClr val="C00000"/>
            </a:solidFill>
            <a:ln>
              <a:noFill/>
            </a:ln>
            <a:effectLst/>
          </c:spPr>
          <c:invertIfNegative val="0"/>
          <c:cat>
            <c:strRef>
              <c:f>Sheet1!$F$1:$I$1</c:f>
              <c:strCache>
                <c:ptCount val="4"/>
                <c:pt idx="0">
                  <c:v>Caliper adjustment</c:v>
                </c:pt>
                <c:pt idx="1">
                  <c:v>Equally splitting</c:v>
                </c:pt>
                <c:pt idx="2">
                  <c:v>Assignment algorithm</c:v>
                </c:pt>
                <c:pt idx="3">
                  <c:v>Searching combinations</c:v>
                </c:pt>
              </c:strCache>
            </c:strRef>
          </c:cat>
          <c:val>
            <c:numRef>
              <c:f>Sheet1!$F$3:$I$3</c:f>
              <c:numCache>
                <c:formatCode>0.00</c:formatCode>
                <c:ptCount val="4"/>
                <c:pt idx="0">
                  <c:v>-0.15639399424390599</c:v>
                </c:pt>
                <c:pt idx="1">
                  <c:v>-4.0427780086489999E-2</c:v>
                </c:pt>
                <c:pt idx="2">
                  <c:v>-4.4768168019843402E-2</c:v>
                </c:pt>
                <c:pt idx="3">
                  <c:v>-4.9338612812521797E-2</c:v>
                </c:pt>
              </c:numCache>
            </c:numRef>
          </c:val>
          <c:extLst>
            <c:ext xmlns:c16="http://schemas.microsoft.com/office/drawing/2014/chart" uri="{C3380CC4-5D6E-409C-BE32-E72D297353CC}">
              <c16:uniqueId val="{00000001-EC8A-4E09-AC0C-D6DB8C3EE27E}"/>
            </c:ext>
          </c:extLst>
        </c:ser>
        <c:dLbls>
          <c:showLegendKey val="0"/>
          <c:showVal val="0"/>
          <c:showCatName val="0"/>
          <c:showSerName val="0"/>
          <c:showPercent val="0"/>
          <c:showBubbleSize val="0"/>
        </c:dLbls>
        <c:gapWidth val="219"/>
        <c:overlap val="-27"/>
        <c:axId val="646723712"/>
        <c:axId val="646725512"/>
      </c:barChart>
      <c:catAx>
        <c:axId val="646723712"/>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646725512"/>
        <c:crosses val="autoZero"/>
        <c:auto val="1"/>
        <c:lblAlgn val="ctr"/>
        <c:lblOffset val="100"/>
        <c:noMultiLvlLbl val="0"/>
      </c:catAx>
      <c:valAx>
        <c:axId val="646725512"/>
        <c:scaling>
          <c:orientation val="minMax"/>
          <c:max val="0.2"/>
          <c:min val="-0.2"/>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646723712"/>
        <c:crosses val="autoZero"/>
        <c:crossBetween val="between"/>
        <c:majorUnit val="5.000000000000001E-2"/>
      </c:valAx>
      <c:spPr>
        <a:noFill/>
        <a:ln>
          <a:noFill/>
        </a:ln>
        <a:effectLst/>
      </c:spPr>
    </c:plotArea>
    <c:legend>
      <c:legendPos val="r"/>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a:t>Covariate imbalance: Positive</a:t>
            </a:r>
          </a:p>
        </c:rich>
      </c:tx>
      <c:layout>
        <c:manualLayout>
          <c:xMode val="edge"/>
          <c:yMode val="edge"/>
          <c:x val="0.19695141391224402"/>
          <c:y val="1.7676767676767676E-2"/>
        </c:manualLayout>
      </c:layout>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Sheet1!$J$4</c:f>
              <c:strCache>
                <c:ptCount val="1"/>
                <c:pt idx="0">
                  <c:v>n=12</c:v>
                </c:pt>
              </c:strCache>
            </c:strRef>
          </c:tx>
          <c:spPr>
            <a:solidFill>
              <a:srgbClr val="002060"/>
            </a:solidFill>
            <a:ln>
              <a:noFill/>
            </a:ln>
            <a:effectLst/>
          </c:spPr>
          <c:invertIfNegative val="0"/>
          <c:cat>
            <c:strRef>
              <c:f>Sheet1!$F$1:$I$1</c:f>
              <c:strCache>
                <c:ptCount val="4"/>
                <c:pt idx="0">
                  <c:v>Caliper adjustment</c:v>
                </c:pt>
                <c:pt idx="1">
                  <c:v>Equally splitting</c:v>
                </c:pt>
                <c:pt idx="2">
                  <c:v>Assignment algorithm</c:v>
                </c:pt>
                <c:pt idx="3">
                  <c:v>Searching combinations</c:v>
                </c:pt>
              </c:strCache>
            </c:strRef>
          </c:cat>
          <c:val>
            <c:numRef>
              <c:f>Sheet1!$F$4:$I$4</c:f>
              <c:numCache>
                <c:formatCode>0.00</c:formatCode>
                <c:ptCount val="4"/>
                <c:pt idx="0">
                  <c:v>0.17363510529446199</c:v>
                </c:pt>
                <c:pt idx="1">
                  <c:v>0.10650400045199</c:v>
                </c:pt>
                <c:pt idx="2">
                  <c:v>0.10990992284458501</c:v>
                </c:pt>
                <c:pt idx="3">
                  <c:v>0.110853697769788</c:v>
                </c:pt>
              </c:numCache>
            </c:numRef>
          </c:val>
          <c:extLst>
            <c:ext xmlns:c16="http://schemas.microsoft.com/office/drawing/2014/chart" uri="{C3380CC4-5D6E-409C-BE32-E72D297353CC}">
              <c16:uniqueId val="{00000000-F837-4176-BE00-6009F82E4E97}"/>
            </c:ext>
          </c:extLst>
        </c:ser>
        <c:ser>
          <c:idx val="1"/>
          <c:order val="1"/>
          <c:tx>
            <c:strRef>
              <c:f>Sheet1!$J$5</c:f>
              <c:strCache>
                <c:ptCount val="1"/>
                <c:pt idx="0">
                  <c:v>n=18</c:v>
                </c:pt>
              </c:strCache>
            </c:strRef>
          </c:tx>
          <c:spPr>
            <a:solidFill>
              <a:srgbClr val="C00000"/>
            </a:solidFill>
            <a:ln>
              <a:noFill/>
            </a:ln>
            <a:effectLst/>
          </c:spPr>
          <c:invertIfNegative val="0"/>
          <c:cat>
            <c:strRef>
              <c:f>Sheet1!$F$1:$I$1</c:f>
              <c:strCache>
                <c:ptCount val="4"/>
                <c:pt idx="0">
                  <c:v>Caliper adjustment</c:v>
                </c:pt>
                <c:pt idx="1">
                  <c:v>Equally splitting</c:v>
                </c:pt>
                <c:pt idx="2">
                  <c:v>Assignment algorithm</c:v>
                </c:pt>
                <c:pt idx="3">
                  <c:v>Searching combinations</c:v>
                </c:pt>
              </c:strCache>
            </c:strRef>
          </c:cat>
          <c:val>
            <c:numRef>
              <c:f>Sheet1!$F$5:$I$5</c:f>
              <c:numCache>
                <c:formatCode>0.00</c:formatCode>
                <c:ptCount val="4"/>
                <c:pt idx="0">
                  <c:v>0.160274318909949</c:v>
                </c:pt>
                <c:pt idx="1">
                  <c:v>5.1231021876307799E-2</c:v>
                </c:pt>
                <c:pt idx="2">
                  <c:v>5.7970940933668703E-2</c:v>
                </c:pt>
                <c:pt idx="3">
                  <c:v>5.2077179575864198E-2</c:v>
                </c:pt>
              </c:numCache>
            </c:numRef>
          </c:val>
          <c:extLst>
            <c:ext xmlns:c16="http://schemas.microsoft.com/office/drawing/2014/chart" uri="{C3380CC4-5D6E-409C-BE32-E72D297353CC}">
              <c16:uniqueId val="{00000001-F837-4176-BE00-6009F82E4E97}"/>
            </c:ext>
          </c:extLst>
        </c:ser>
        <c:dLbls>
          <c:showLegendKey val="0"/>
          <c:showVal val="0"/>
          <c:showCatName val="0"/>
          <c:showSerName val="0"/>
          <c:showPercent val="0"/>
          <c:showBubbleSize val="0"/>
        </c:dLbls>
        <c:gapWidth val="219"/>
        <c:overlap val="-27"/>
        <c:axId val="646773392"/>
        <c:axId val="646775552"/>
      </c:barChart>
      <c:catAx>
        <c:axId val="646773392"/>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646775552"/>
        <c:crosses val="autoZero"/>
        <c:auto val="1"/>
        <c:lblAlgn val="ctr"/>
        <c:lblOffset val="100"/>
        <c:noMultiLvlLbl val="0"/>
      </c:catAx>
      <c:valAx>
        <c:axId val="646775552"/>
        <c:scaling>
          <c:orientation val="minMax"/>
          <c:min val="-0.2"/>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646773392"/>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6888" cy="3413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629275" y="0"/>
            <a:ext cx="4308475" cy="341313"/>
          </a:xfrm>
          <a:prstGeom prst="rect">
            <a:avLst/>
          </a:prstGeom>
        </p:spPr>
        <p:txBody>
          <a:bodyPr vert="horz" lIns="91440" tIns="45720" rIns="91440" bIns="45720" rtlCol="0"/>
          <a:lstStyle>
            <a:lvl1pPr algn="r">
              <a:defRPr sz="1200"/>
            </a:lvl1pPr>
          </a:lstStyle>
          <a:p>
            <a:fld id="{DB141A91-D5E3-48FD-A372-B15D4C883B39}" type="datetimeFigureOut">
              <a:rPr lang="en-US" smtClean="0"/>
              <a:t>10/8/2025</a:t>
            </a:fld>
            <a:endParaRPr lang="en-US"/>
          </a:p>
        </p:txBody>
      </p:sp>
      <p:sp>
        <p:nvSpPr>
          <p:cNvPr id="4" name="Footer Placeholder 3"/>
          <p:cNvSpPr>
            <a:spLocks noGrp="1"/>
          </p:cNvSpPr>
          <p:nvPr>
            <p:ph type="ftr" sz="quarter" idx="2"/>
          </p:nvPr>
        </p:nvSpPr>
        <p:spPr>
          <a:xfrm>
            <a:off x="0" y="6465888"/>
            <a:ext cx="4306888" cy="3413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629275" y="6465888"/>
            <a:ext cx="4308475" cy="341312"/>
          </a:xfrm>
          <a:prstGeom prst="rect">
            <a:avLst/>
          </a:prstGeom>
        </p:spPr>
        <p:txBody>
          <a:bodyPr vert="horz" lIns="91440" tIns="45720" rIns="91440" bIns="45720" rtlCol="0" anchor="b"/>
          <a:lstStyle>
            <a:lvl1pPr algn="r">
              <a:defRPr sz="1200"/>
            </a:lvl1pPr>
          </a:lstStyle>
          <a:p>
            <a:fld id="{C2723EB3-2ED5-4AFD-91A4-20393E043231}" type="slidenum">
              <a:rPr lang="en-US" smtClean="0"/>
              <a:t>‹#›</a:t>
            </a:fld>
            <a:endParaRPr lang="en-US"/>
          </a:p>
        </p:txBody>
      </p:sp>
    </p:spTree>
    <p:extLst>
      <p:ext uri="{BB962C8B-B14F-4D97-AF65-F5344CB8AC3E}">
        <p14:creationId xmlns:p14="http://schemas.microsoft.com/office/powerpoint/2010/main" val="26871601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7046" cy="341936"/>
          </a:xfrm>
          <a:prstGeom prst="rect">
            <a:avLst/>
          </a:prstGeom>
        </p:spPr>
        <p:txBody>
          <a:bodyPr vert="horz" lIns="80376" tIns="40188" rIns="80376" bIns="40188" rtlCol="0"/>
          <a:lstStyle>
            <a:lvl1pPr algn="l">
              <a:defRPr sz="1100"/>
            </a:lvl1pPr>
          </a:lstStyle>
          <a:p>
            <a:endParaRPr lang="en-US"/>
          </a:p>
        </p:txBody>
      </p:sp>
      <p:sp>
        <p:nvSpPr>
          <p:cNvPr id="3" name="Date Placeholder 2"/>
          <p:cNvSpPr>
            <a:spLocks noGrp="1"/>
          </p:cNvSpPr>
          <p:nvPr>
            <p:ph type="dt" idx="1"/>
          </p:nvPr>
        </p:nvSpPr>
        <p:spPr>
          <a:xfrm>
            <a:off x="5629703" y="0"/>
            <a:ext cx="4307046" cy="341936"/>
          </a:xfrm>
          <a:prstGeom prst="rect">
            <a:avLst/>
          </a:prstGeom>
        </p:spPr>
        <p:txBody>
          <a:bodyPr vert="horz" lIns="80376" tIns="40188" rIns="80376" bIns="40188" rtlCol="0"/>
          <a:lstStyle>
            <a:lvl1pPr algn="r">
              <a:defRPr sz="1100"/>
            </a:lvl1pPr>
          </a:lstStyle>
          <a:p>
            <a:fld id="{58BA44E0-4508-4A5D-A49D-84FC45113B8F}" type="datetimeFigureOut">
              <a:rPr lang="en-US" smtClean="0"/>
              <a:t>10/8/2025</a:t>
            </a:fld>
            <a:endParaRPr lang="en-US"/>
          </a:p>
        </p:txBody>
      </p:sp>
      <p:sp>
        <p:nvSpPr>
          <p:cNvPr id="4" name="Slide Image Placeholder 3"/>
          <p:cNvSpPr>
            <a:spLocks noGrp="1" noRot="1" noChangeAspect="1"/>
          </p:cNvSpPr>
          <p:nvPr>
            <p:ph type="sldImg" idx="2"/>
          </p:nvPr>
        </p:nvSpPr>
        <p:spPr>
          <a:xfrm>
            <a:off x="2928938" y="850900"/>
            <a:ext cx="4081462" cy="2297113"/>
          </a:xfrm>
          <a:prstGeom prst="rect">
            <a:avLst/>
          </a:prstGeom>
          <a:noFill/>
          <a:ln w="12700">
            <a:solidFill>
              <a:prstClr val="black"/>
            </a:solidFill>
          </a:ln>
        </p:spPr>
        <p:txBody>
          <a:bodyPr vert="horz" lIns="80376" tIns="40188" rIns="80376" bIns="40188" rtlCol="0" anchor="ctr"/>
          <a:lstStyle/>
          <a:p>
            <a:endParaRPr lang="en-US"/>
          </a:p>
        </p:txBody>
      </p:sp>
      <p:sp>
        <p:nvSpPr>
          <p:cNvPr id="5" name="Notes Placeholder 4"/>
          <p:cNvSpPr>
            <a:spLocks noGrp="1"/>
          </p:cNvSpPr>
          <p:nvPr>
            <p:ph type="body" sz="quarter" idx="3"/>
          </p:nvPr>
        </p:nvSpPr>
        <p:spPr>
          <a:xfrm>
            <a:off x="993934" y="3275966"/>
            <a:ext cx="7951470" cy="2680335"/>
          </a:xfrm>
          <a:prstGeom prst="rect">
            <a:avLst/>
          </a:prstGeom>
        </p:spPr>
        <p:txBody>
          <a:bodyPr vert="horz" lIns="80376" tIns="40188" rIns="80376" bIns="4018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465265"/>
            <a:ext cx="4307046" cy="341935"/>
          </a:xfrm>
          <a:prstGeom prst="rect">
            <a:avLst/>
          </a:prstGeom>
        </p:spPr>
        <p:txBody>
          <a:bodyPr vert="horz" lIns="80376" tIns="40188" rIns="80376" bIns="40188" rtlCol="0" anchor="b"/>
          <a:lstStyle>
            <a:lvl1pPr algn="l">
              <a:defRPr sz="1100"/>
            </a:lvl1pPr>
          </a:lstStyle>
          <a:p>
            <a:endParaRPr lang="en-US"/>
          </a:p>
        </p:txBody>
      </p:sp>
      <p:sp>
        <p:nvSpPr>
          <p:cNvPr id="7" name="Slide Number Placeholder 6"/>
          <p:cNvSpPr>
            <a:spLocks noGrp="1"/>
          </p:cNvSpPr>
          <p:nvPr>
            <p:ph type="sldNum" sz="quarter" idx="5"/>
          </p:nvPr>
        </p:nvSpPr>
        <p:spPr>
          <a:xfrm>
            <a:off x="5629703" y="6465265"/>
            <a:ext cx="4307046" cy="341935"/>
          </a:xfrm>
          <a:prstGeom prst="rect">
            <a:avLst/>
          </a:prstGeom>
        </p:spPr>
        <p:txBody>
          <a:bodyPr vert="horz" lIns="80376" tIns="40188" rIns="80376" bIns="40188" rtlCol="0" anchor="b"/>
          <a:lstStyle>
            <a:lvl1pPr algn="r">
              <a:defRPr sz="1100"/>
            </a:lvl1pPr>
          </a:lstStyle>
          <a:p>
            <a:fld id="{15E0BA69-99FD-48BD-98F4-6BD18380566E}" type="slidenum">
              <a:rPr lang="en-US" smtClean="0"/>
              <a:t>‹#›</a:t>
            </a:fld>
            <a:endParaRPr lang="en-US"/>
          </a:p>
        </p:txBody>
      </p:sp>
    </p:spTree>
    <p:extLst>
      <p:ext uri="{BB962C8B-B14F-4D97-AF65-F5344CB8AC3E}">
        <p14:creationId xmlns:p14="http://schemas.microsoft.com/office/powerpoint/2010/main" val="2587654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i="0" dirty="0"/>
          </a:p>
        </p:txBody>
      </p:sp>
      <p:sp>
        <p:nvSpPr>
          <p:cNvPr id="4" name="Slide Number Placeholder 3"/>
          <p:cNvSpPr>
            <a:spLocks noGrp="1"/>
          </p:cNvSpPr>
          <p:nvPr>
            <p:ph type="sldNum" sz="quarter" idx="5"/>
          </p:nvPr>
        </p:nvSpPr>
        <p:spPr/>
        <p:txBody>
          <a:bodyPr/>
          <a:lstStyle/>
          <a:p>
            <a:fld id="{15E0BA69-99FD-48BD-98F4-6BD18380566E}" type="slidenum">
              <a:rPr lang="en-US" smtClean="0"/>
              <a:t>1</a:t>
            </a:fld>
            <a:endParaRPr lang="en-US"/>
          </a:p>
        </p:txBody>
      </p:sp>
    </p:spTree>
    <p:extLst>
      <p:ext uri="{BB962C8B-B14F-4D97-AF65-F5344CB8AC3E}">
        <p14:creationId xmlns:p14="http://schemas.microsoft.com/office/powerpoint/2010/main" val="780970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15E0BA69-99FD-48BD-98F4-6BD18380566E}" type="slidenum">
              <a:rPr lang="en-US" smtClean="0"/>
              <a:t>10</a:t>
            </a:fld>
            <a:endParaRPr lang="en-US"/>
          </a:p>
        </p:txBody>
      </p:sp>
    </p:spTree>
    <p:extLst>
      <p:ext uri="{BB962C8B-B14F-4D97-AF65-F5344CB8AC3E}">
        <p14:creationId xmlns:p14="http://schemas.microsoft.com/office/powerpoint/2010/main" val="4972070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E0BA69-99FD-48BD-98F4-6BD18380566E}" type="slidenum">
              <a:rPr lang="en-US" smtClean="0"/>
              <a:t>11</a:t>
            </a:fld>
            <a:endParaRPr lang="en-US"/>
          </a:p>
        </p:txBody>
      </p:sp>
    </p:spTree>
    <p:extLst>
      <p:ext uri="{BB962C8B-B14F-4D97-AF65-F5344CB8AC3E}">
        <p14:creationId xmlns:p14="http://schemas.microsoft.com/office/powerpoint/2010/main" val="27740158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E0BA69-99FD-48BD-98F4-6BD18380566E}" type="slidenum">
              <a:rPr lang="en-US" smtClean="0"/>
              <a:t>12</a:t>
            </a:fld>
            <a:endParaRPr lang="en-US"/>
          </a:p>
        </p:txBody>
      </p:sp>
    </p:spTree>
    <p:extLst>
      <p:ext uri="{BB962C8B-B14F-4D97-AF65-F5344CB8AC3E}">
        <p14:creationId xmlns:p14="http://schemas.microsoft.com/office/powerpoint/2010/main" val="23592504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E0BA69-99FD-48BD-98F4-6BD18380566E}" type="slidenum">
              <a:rPr lang="en-US" smtClean="0"/>
              <a:t>13</a:t>
            </a:fld>
            <a:endParaRPr lang="en-US"/>
          </a:p>
        </p:txBody>
      </p:sp>
    </p:spTree>
    <p:extLst>
      <p:ext uri="{BB962C8B-B14F-4D97-AF65-F5344CB8AC3E}">
        <p14:creationId xmlns:p14="http://schemas.microsoft.com/office/powerpoint/2010/main" val="5295523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E0BA69-99FD-48BD-98F4-6BD18380566E}" type="slidenum">
              <a:rPr lang="en-US" smtClean="0"/>
              <a:t>14</a:t>
            </a:fld>
            <a:endParaRPr lang="en-US"/>
          </a:p>
        </p:txBody>
      </p:sp>
    </p:spTree>
    <p:extLst>
      <p:ext uri="{BB962C8B-B14F-4D97-AF65-F5344CB8AC3E}">
        <p14:creationId xmlns:p14="http://schemas.microsoft.com/office/powerpoint/2010/main" val="12350826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15E0BA69-99FD-48BD-98F4-6BD18380566E}" type="slidenum">
              <a:rPr lang="en-US" smtClean="0"/>
              <a:t>15</a:t>
            </a:fld>
            <a:endParaRPr lang="en-US"/>
          </a:p>
        </p:txBody>
      </p:sp>
    </p:spTree>
    <p:extLst>
      <p:ext uri="{BB962C8B-B14F-4D97-AF65-F5344CB8AC3E}">
        <p14:creationId xmlns:p14="http://schemas.microsoft.com/office/powerpoint/2010/main" val="20482630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15E0BA69-99FD-48BD-98F4-6BD18380566E}" type="slidenum">
              <a:rPr lang="en-US" smtClean="0"/>
              <a:t>2</a:t>
            </a:fld>
            <a:endParaRPr lang="en-US"/>
          </a:p>
        </p:txBody>
      </p:sp>
    </p:spTree>
    <p:extLst>
      <p:ext uri="{BB962C8B-B14F-4D97-AF65-F5344CB8AC3E}">
        <p14:creationId xmlns:p14="http://schemas.microsoft.com/office/powerpoint/2010/main" val="922698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E0BA69-99FD-48BD-98F4-6BD18380566E}" type="slidenum">
              <a:rPr lang="en-US" smtClean="0"/>
              <a:t>3</a:t>
            </a:fld>
            <a:endParaRPr lang="en-US"/>
          </a:p>
        </p:txBody>
      </p:sp>
    </p:spTree>
    <p:extLst>
      <p:ext uri="{BB962C8B-B14F-4D97-AF65-F5344CB8AC3E}">
        <p14:creationId xmlns:p14="http://schemas.microsoft.com/office/powerpoint/2010/main" val="22156350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E0BA69-99FD-48BD-98F4-6BD18380566E}" type="slidenum">
              <a:rPr lang="en-US" smtClean="0"/>
              <a:t>4</a:t>
            </a:fld>
            <a:endParaRPr lang="en-US"/>
          </a:p>
        </p:txBody>
      </p:sp>
    </p:spTree>
    <p:extLst>
      <p:ext uri="{BB962C8B-B14F-4D97-AF65-F5344CB8AC3E}">
        <p14:creationId xmlns:p14="http://schemas.microsoft.com/office/powerpoint/2010/main" val="21835442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E0BA69-99FD-48BD-98F4-6BD18380566E}" type="slidenum">
              <a:rPr lang="en-US" smtClean="0"/>
              <a:t>5</a:t>
            </a:fld>
            <a:endParaRPr lang="en-US"/>
          </a:p>
        </p:txBody>
      </p:sp>
    </p:spTree>
    <p:extLst>
      <p:ext uri="{BB962C8B-B14F-4D97-AF65-F5344CB8AC3E}">
        <p14:creationId xmlns:p14="http://schemas.microsoft.com/office/powerpoint/2010/main" val="32698693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E0BA69-99FD-48BD-98F4-6BD18380566E}" type="slidenum">
              <a:rPr lang="en-US" smtClean="0"/>
              <a:t>6</a:t>
            </a:fld>
            <a:endParaRPr lang="en-US"/>
          </a:p>
        </p:txBody>
      </p:sp>
    </p:spTree>
    <p:extLst>
      <p:ext uri="{BB962C8B-B14F-4D97-AF65-F5344CB8AC3E}">
        <p14:creationId xmlns:p14="http://schemas.microsoft.com/office/powerpoint/2010/main" val="15020559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E0BA69-99FD-48BD-98F4-6BD18380566E}" type="slidenum">
              <a:rPr lang="en-US" smtClean="0"/>
              <a:t>7</a:t>
            </a:fld>
            <a:endParaRPr lang="en-US"/>
          </a:p>
        </p:txBody>
      </p:sp>
    </p:spTree>
    <p:extLst>
      <p:ext uri="{BB962C8B-B14F-4D97-AF65-F5344CB8AC3E}">
        <p14:creationId xmlns:p14="http://schemas.microsoft.com/office/powerpoint/2010/main" val="16062917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E0BA69-99FD-48BD-98F4-6BD18380566E}" type="slidenum">
              <a:rPr lang="en-US" smtClean="0"/>
              <a:t>8</a:t>
            </a:fld>
            <a:endParaRPr lang="en-US"/>
          </a:p>
        </p:txBody>
      </p:sp>
    </p:spTree>
    <p:extLst>
      <p:ext uri="{BB962C8B-B14F-4D97-AF65-F5344CB8AC3E}">
        <p14:creationId xmlns:p14="http://schemas.microsoft.com/office/powerpoint/2010/main" val="7636042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E0BA69-99FD-48BD-98F4-6BD18380566E}" type="slidenum">
              <a:rPr lang="en-US" smtClean="0"/>
              <a:t>9</a:t>
            </a:fld>
            <a:endParaRPr lang="en-US"/>
          </a:p>
        </p:txBody>
      </p:sp>
    </p:spTree>
    <p:extLst>
      <p:ext uri="{BB962C8B-B14F-4D97-AF65-F5344CB8AC3E}">
        <p14:creationId xmlns:p14="http://schemas.microsoft.com/office/powerpoint/2010/main" val="2879215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userDrawn="1">
            <p:ph type="subTitle" idx="1" hasCustomPrompt="1"/>
          </p:nvPr>
        </p:nvSpPr>
        <p:spPr>
          <a:xfrm>
            <a:off x="1568450" y="3362164"/>
            <a:ext cx="8838292" cy="594124"/>
          </a:xfrm>
        </p:spPr>
        <p:txBody>
          <a:bodyPr>
            <a:normAutofit/>
          </a:bodyPr>
          <a:lstStyle>
            <a:lvl1pPr marL="0" indent="0" algn="l">
              <a:lnSpc>
                <a:spcPct val="110000"/>
              </a:lnSpc>
              <a:buNone/>
              <a:defRPr lang="en-US" sz="2400" b="0" kern="1200" dirty="0">
                <a:solidFill>
                  <a:schemeClr val="tx2"/>
                </a:solidFill>
                <a:latin typeface="Aptos" panose="020B0004020202020204" pitchFamily="34" charset="0"/>
                <a:ea typeface="+mn-ea"/>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a:t>
            </a:r>
          </a:p>
        </p:txBody>
      </p:sp>
      <p:sp>
        <p:nvSpPr>
          <p:cNvPr id="2" name="Title 1"/>
          <p:cNvSpPr>
            <a:spLocks noGrp="1"/>
          </p:cNvSpPr>
          <p:nvPr userDrawn="1">
            <p:ph type="ctrTitle" hasCustomPrompt="1"/>
          </p:nvPr>
        </p:nvSpPr>
        <p:spPr>
          <a:xfrm>
            <a:off x="1568449" y="1603613"/>
            <a:ext cx="8838293" cy="1800519"/>
          </a:xfrm>
        </p:spPr>
        <p:txBody>
          <a:bodyPr anchor="b" anchorCtr="0">
            <a:normAutofit/>
          </a:bodyPr>
          <a:lstStyle>
            <a:lvl1pPr algn="l">
              <a:lnSpc>
                <a:spcPct val="83000"/>
              </a:lnSpc>
              <a:defRPr kumimoji="0" lang="en-US" sz="4000" b="1" i="0" u="none" strike="noStrike" kern="0" cap="none" spc="0" normalizeH="0" baseline="0" dirty="0">
                <a:ln>
                  <a:noFill/>
                </a:ln>
                <a:solidFill>
                  <a:srgbClr val="00B0F0"/>
                </a:solidFill>
                <a:effectLst/>
                <a:uLnTx/>
                <a:uFillTx/>
                <a:latin typeface="Aptos" panose="020B0004020202020204" pitchFamily="34" charset="0"/>
                <a:ea typeface="+mj-ea"/>
                <a:cs typeface="Calibri" panose="020F0502020204030204" pitchFamily="34" charset="0"/>
              </a:defRPr>
            </a:lvl1pPr>
          </a:lstStyle>
          <a:p>
            <a:r>
              <a:rPr lang="en-US" dirty="0"/>
              <a:t>Presentation Title</a:t>
            </a:r>
          </a:p>
        </p:txBody>
      </p:sp>
      <p:sp>
        <p:nvSpPr>
          <p:cNvPr id="14" name="Text Placeholder 13"/>
          <p:cNvSpPr>
            <a:spLocks noGrp="1"/>
          </p:cNvSpPr>
          <p:nvPr>
            <p:ph type="body" sz="quarter" idx="10"/>
          </p:nvPr>
        </p:nvSpPr>
        <p:spPr>
          <a:xfrm>
            <a:off x="1568450" y="4321628"/>
            <a:ext cx="5626100" cy="1063625"/>
          </a:xfrm>
        </p:spPr>
        <p:txBody>
          <a:bodyPr>
            <a:noAutofit/>
          </a:bodyPr>
          <a:lstStyle>
            <a:lvl1pPr marL="0" indent="0">
              <a:spcBef>
                <a:spcPts val="0"/>
              </a:spcBef>
              <a:buNone/>
              <a:defRPr>
                <a:solidFill>
                  <a:schemeClr val="tx2"/>
                </a:solidFill>
              </a:defRPr>
            </a:lvl1pPr>
          </a:lstStyle>
          <a:p>
            <a:pPr lvl="0"/>
            <a:r>
              <a:rPr lang="en-US" dirty="0"/>
              <a:t>Edit Master text styles</a:t>
            </a:r>
          </a:p>
        </p:txBody>
      </p:sp>
    </p:spTree>
    <p:extLst>
      <p:ext uri="{BB962C8B-B14F-4D97-AF65-F5344CB8AC3E}">
        <p14:creationId xmlns:p14="http://schemas.microsoft.com/office/powerpoint/2010/main" val="2142523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1482753" y="6182571"/>
            <a:ext cx="509953" cy="453709"/>
          </a:xfrm>
          <a:prstGeom prst="rect">
            <a:avLst/>
          </a:prstGeom>
        </p:spPr>
        <p:txBody>
          <a:bodyPr/>
          <a:lstStyle/>
          <a:p>
            <a:fld id="{69AE0398-C5D1-4C23-8BB8-6DF786637BD0}" type="slidenum">
              <a:rPr lang="en-US" smtClean="0"/>
              <a:t>‹#›</a:t>
            </a:fld>
            <a:endParaRPr lang="en-US"/>
          </a:p>
        </p:txBody>
      </p:sp>
    </p:spTree>
    <p:extLst>
      <p:ext uri="{BB962C8B-B14F-4D97-AF65-F5344CB8AC3E}">
        <p14:creationId xmlns:p14="http://schemas.microsoft.com/office/powerpoint/2010/main" val="1705528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Break">
    <p:spTree>
      <p:nvGrpSpPr>
        <p:cNvPr id="1" name=""/>
        <p:cNvGrpSpPr/>
        <p:nvPr/>
      </p:nvGrpSpPr>
      <p:grpSpPr>
        <a:xfrm>
          <a:off x="0" y="0"/>
          <a:ext cx="0" cy="0"/>
          <a:chOff x="0" y="0"/>
          <a:chExt cx="0" cy="0"/>
        </a:xfrm>
      </p:grpSpPr>
      <p:sp>
        <p:nvSpPr>
          <p:cNvPr id="2" name="Title 1"/>
          <p:cNvSpPr>
            <a:spLocks noGrp="1"/>
          </p:cNvSpPr>
          <p:nvPr userDrawn="1">
            <p:ph type="ctrTitle" hasCustomPrompt="1"/>
          </p:nvPr>
        </p:nvSpPr>
        <p:spPr>
          <a:xfrm>
            <a:off x="595313" y="2792951"/>
            <a:ext cx="9809213" cy="632636"/>
          </a:xfrm>
        </p:spPr>
        <p:txBody>
          <a:bodyPr bIns="0" anchor="b" anchorCtr="0">
            <a:noAutofit/>
          </a:bodyPr>
          <a:lstStyle>
            <a:lvl1pPr algn="l">
              <a:lnSpc>
                <a:spcPct val="83000"/>
              </a:lnSpc>
              <a:defRPr kumimoji="0" lang="en-US" sz="4000" b="1" i="0" u="none" strike="noStrike" kern="0" cap="none" spc="0" normalizeH="0" baseline="0" dirty="0">
                <a:ln>
                  <a:noFill/>
                </a:ln>
                <a:solidFill>
                  <a:srgbClr val="00B0F0"/>
                </a:solidFill>
                <a:effectLst/>
                <a:uLnTx/>
                <a:uFillTx/>
                <a:latin typeface="Aptos" panose="020B0004020202020204" pitchFamily="34" charset="0"/>
                <a:ea typeface="+mj-ea"/>
                <a:cs typeface="Calibri" panose="020F0502020204030204" pitchFamily="34" charset="0"/>
              </a:defRPr>
            </a:lvl1pPr>
          </a:lstStyle>
          <a:p>
            <a:r>
              <a:rPr lang="en-US" dirty="0"/>
              <a:t>Section title</a:t>
            </a:r>
          </a:p>
        </p:txBody>
      </p:sp>
      <p:sp>
        <p:nvSpPr>
          <p:cNvPr id="6" name="Text Placeholder 5"/>
          <p:cNvSpPr>
            <a:spLocks noGrp="1"/>
          </p:cNvSpPr>
          <p:nvPr>
            <p:ph type="body" sz="quarter" idx="10"/>
          </p:nvPr>
        </p:nvSpPr>
        <p:spPr>
          <a:xfrm>
            <a:off x="595313" y="3388927"/>
            <a:ext cx="9802812" cy="485775"/>
          </a:xfrm>
        </p:spPr>
        <p:txBody>
          <a:bodyPr/>
          <a:lstStyle>
            <a:lvl1pPr marL="0" indent="0">
              <a:buNone/>
              <a:defRPr sz="2000" b="0" cap="none" baseline="0">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Edit Master text styles</a:t>
            </a:r>
          </a:p>
        </p:txBody>
      </p:sp>
    </p:spTree>
    <p:extLst>
      <p:ext uri="{BB962C8B-B14F-4D97-AF65-F5344CB8AC3E}">
        <p14:creationId xmlns:p14="http://schemas.microsoft.com/office/powerpoint/2010/main" val="421509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with mininal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cap="none" baseline="0">
                <a:latin typeface="Aptos" panose="020B0004020202020204" pitchFamily="34" charset="0"/>
                <a:cs typeface="Calibri" panose="020F0502020204030204" pitchFamily="34" charset="0"/>
              </a:defRPr>
            </a:lvl1pPr>
          </a:lstStyle>
          <a:p>
            <a:r>
              <a:rPr lang="en-US" dirty="0"/>
              <a:t>Click to edit Master title style</a:t>
            </a:r>
          </a:p>
        </p:txBody>
      </p:sp>
      <p:sp>
        <p:nvSpPr>
          <p:cNvPr id="6" name="Slide Number Placeholder 5"/>
          <p:cNvSpPr>
            <a:spLocks noGrp="1"/>
          </p:cNvSpPr>
          <p:nvPr>
            <p:ph type="sldNum" sz="quarter" idx="12"/>
          </p:nvPr>
        </p:nvSpPr>
        <p:spPr>
          <a:xfrm>
            <a:off x="11587040" y="6444594"/>
            <a:ext cx="509953" cy="323403"/>
          </a:xfrm>
          <a:prstGeom prst="rect">
            <a:avLst/>
          </a:prstGeom>
        </p:spPr>
        <p:txBody>
          <a:bodyPr/>
          <a:lstStyle>
            <a:lvl1pPr>
              <a:defRPr sz="1200"/>
            </a:lvl1pPr>
          </a:lstStyle>
          <a:p>
            <a:fld id="{69AE0398-C5D1-4C23-8BB8-6DF786637BD0}" type="slidenum">
              <a:rPr lang="en-US" smtClean="0"/>
              <a:pPr/>
              <a:t>‹#›</a:t>
            </a:fld>
            <a:endParaRPr lang="en-US"/>
          </a:p>
        </p:txBody>
      </p:sp>
      <p:sp>
        <p:nvSpPr>
          <p:cNvPr id="5" name="Content Placeholder 2">
            <a:extLst>
              <a:ext uri="{FF2B5EF4-FFF2-40B4-BE49-F238E27FC236}">
                <a16:creationId xmlns:a16="http://schemas.microsoft.com/office/drawing/2014/main" id="{5E697CD7-5E5F-46EB-A389-28F37E2AE803}"/>
              </a:ext>
            </a:extLst>
          </p:cNvPr>
          <p:cNvSpPr>
            <a:spLocks noGrp="1"/>
          </p:cNvSpPr>
          <p:nvPr>
            <p:ph idx="1" hasCustomPrompt="1"/>
          </p:nvPr>
        </p:nvSpPr>
        <p:spPr>
          <a:xfrm>
            <a:off x="358775" y="1190454"/>
            <a:ext cx="10995025" cy="5218972"/>
          </a:xfrm>
        </p:spPr>
        <p:txBody>
          <a:bodyPr/>
          <a:lstStyle>
            <a:lvl1pPr marL="285750" marR="0" indent="-285750" algn="l" defTabSz="914400" rtl="0" eaLnBrk="1" fontAlgn="auto" latinLnBrk="0" hangingPunct="1">
              <a:lnSpc>
                <a:spcPts val="2400"/>
              </a:lnSpc>
              <a:spcBef>
                <a:spcPts val="0"/>
              </a:spcBef>
              <a:spcAft>
                <a:spcPts val="1200"/>
              </a:spcAft>
              <a:buClrTx/>
              <a:buSzTx/>
              <a:buFont typeface="Meiryo UI" panose="020B0604030504040204" pitchFamily="50" charset="-128"/>
              <a:buChar char="•"/>
              <a:tabLst/>
              <a:defRPr sz="2000"/>
            </a:lvl1pPr>
            <a:lvl3pPr>
              <a:defRPr sz="1200"/>
            </a:lvl3pPr>
            <a:lvl4pPr>
              <a:defRPr sz="1200"/>
            </a:lvl4pPr>
            <a:lvl5pPr>
              <a:defRPr sz="1200"/>
            </a:lvl5pPr>
          </a:lstStyle>
          <a:p>
            <a:pPr lvl="0"/>
            <a:r>
              <a:rPr lang="en-US" altLang="ja-JP" sz="1800" dirty="0"/>
              <a:t>Edit Master text styles</a:t>
            </a:r>
          </a:p>
          <a:p>
            <a:pPr lvl="0"/>
            <a:endParaRPr lang="en-US" altLang="ja-JP" sz="1800" dirty="0"/>
          </a:p>
        </p:txBody>
      </p:sp>
    </p:spTree>
    <p:extLst>
      <p:ext uri="{BB962C8B-B14F-4D97-AF65-F5344CB8AC3E}">
        <p14:creationId xmlns:p14="http://schemas.microsoft.com/office/powerpoint/2010/main" val="2990122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with two cloum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Content Placeholder 2"/>
          <p:cNvSpPr>
            <a:spLocks noGrp="1"/>
          </p:cNvSpPr>
          <p:nvPr>
            <p:ph idx="13"/>
          </p:nvPr>
        </p:nvSpPr>
        <p:spPr>
          <a:xfrm>
            <a:off x="5976311" y="1371599"/>
            <a:ext cx="5291764" cy="4412513"/>
          </a:xfrm>
        </p:spPr>
        <p:txBody>
          <a:bodyPr/>
          <a:lstStyle>
            <a:lvl3pPr>
              <a:defRPr sz="1200"/>
            </a:lvl3pPr>
            <a:lvl4pPr>
              <a:defRPr sz="1200"/>
            </a:lvl4pPr>
            <a:lvl5pPr>
              <a:defRPr sz="12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7"/>
          <p:cNvSpPr>
            <a:spLocks noGrp="1"/>
          </p:cNvSpPr>
          <p:nvPr>
            <p:ph sz="quarter" idx="14"/>
          </p:nvPr>
        </p:nvSpPr>
        <p:spPr>
          <a:xfrm>
            <a:off x="358775" y="1371600"/>
            <a:ext cx="5297488" cy="4412512"/>
          </a:xfrm>
        </p:spPr>
        <p:txBody>
          <a:bodyPr/>
          <a:lstStyle>
            <a:lvl1pPr>
              <a:defRPr/>
            </a:lvl1pPr>
            <a:lvl3pPr>
              <a:defRPr sz="1200"/>
            </a:lvl3pPr>
            <a:lvl4pPr>
              <a:defRPr sz="1200"/>
            </a:lvl4pPr>
            <a:lvl5pPr>
              <a:defRPr sz="12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5">
            <a:extLst>
              <a:ext uri="{FF2B5EF4-FFF2-40B4-BE49-F238E27FC236}">
                <a16:creationId xmlns:a16="http://schemas.microsoft.com/office/drawing/2014/main" id="{6FE29116-784C-0D55-B586-4D821F5298F0}"/>
              </a:ext>
            </a:extLst>
          </p:cNvPr>
          <p:cNvSpPr>
            <a:spLocks noGrp="1"/>
          </p:cNvSpPr>
          <p:nvPr>
            <p:ph type="sldNum" sz="quarter" idx="12"/>
          </p:nvPr>
        </p:nvSpPr>
        <p:spPr>
          <a:xfrm>
            <a:off x="11587040" y="6444594"/>
            <a:ext cx="509953" cy="323403"/>
          </a:xfrm>
        </p:spPr>
        <p:txBody>
          <a:bodyPr/>
          <a:lstStyle>
            <a:lvl1pPr>
              <a:defRPr sz="1200"/>
            </a:lvl1pPr>
          </a:lstStyle>
          <a:p>
            <a:fld id="{69AE0398-C5D1-4C23-8BB8-6DF786637BD0}" type="slidenum">
              <a:rPr lang="en-US" smtClean="0"/>
              <a:pPr/>
              <a:t>‹#›</a:t>
            </a:fld>
            <a:endParaRPr lang="en-US"/>
          </a:p>
        </p:txBody>
      </p:sp>
    </p:spTree>
    <p:extLst>
      <p:ext uri="{BB962C8B-B14F-4D97-AF65-F5344CB8AC3E}">
        <p14:creationId xmlns:p14="http://schemas.microsoft.com/office/powerpoint/2010/main" val="2455595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with large image">
    <p:spTree>
      <p:nvGrpSpPr>
        <p:cNvPr id="1" name=""/>
        <p:cNvGrpSpPr/>
        <p:nvPr/>
      </p:nvGrpSpPr>
      <p:grpSpPr>
        <a:xfrm>
          <a:off x="0" y="0"/>
          <a:ext cx="0" cy="0"/>
          <a:chOff x="0" y="0"/>
          <a:chExt cx="0" cy="0"/>
        </a:xfrm>
      </p:grpSpPr>
      <p:sp>
        <p:nvSpPr>
          <p:cNvPr id="4" name="Picture Placeholder 3"/>
          <p:cNvSpPr>
            <a:spLocks noGrp="1"/>
          </p:cNvSpPr>
          <p:nvPr>
            <p:ph type="pic" sz="quarter" idx="15"/>
          </p:nvPr>
        </p:nvSpPr>
        <p:spPr>
          <a:xfrm>
            <a:off x="5964238" y="1371600"/>
            <a:ext cx="5303837" cy="4413250"/>
          </a:xfrm>
          <a:solidFill>
            <a:srgbClr val="E7E6E6"/>
          </a:solidFill>
        </p:spPr>
        <p:txBody>
          <a:bodyPr/>
          <a:lstStyle/>
          <a:p>
            <a:endParaRPr lang="en-US"/>
          </a:p>
        </p:txBody>
      </p:sp>
      <p:sp>
        <p:nvSpPr>
          <p:cNvPr id="2" name="Title 1"/>
          <p:cNvSpPr>
            <a:spLocks noGrp="1"/>
          </p:cNvSpPr>
          <p:nvPr>
            <p:ph type="title"/>
          </p:nvPr>
        </p:nvSpPr>
        <p:spPr/>
        <p:txBody>
          <a:bodyPr/>
          <a:lstStyle/>
          <a:p>
            <a:r>
              <a:rPr lang="en-US"/>
              <a:t>Click to edit Master title style</a:t>
            </a:r>
          </a:p>
        </p:txBody>
      </p:sp>
      <p:sp>
        <p:nvSpPr>
          <p:cNvPr id="6" name="Slide Number Placeholder 5"/>
          <p:cNvSpPr>
            <a:spLocks noGrp="1"/>
          </p:cNvSpPr>
          <p:nvPr>
            <p:ph type="sldNum" sz="quarter" idx="12"/>
          </p:nvPr>
        </p:nvSpPr>
        <p:spPr>
          <a:xfrm>
            <a:off x="11482753" y="6182571"/>
            <a:ext cx="509953" cy="453709"/>
          </a:xfrm>
          <a:prstGeom prst="rect">
            <a:avLst/>
          </a:prstGeom>
        </p:spPr>
        <p:txBody>
          <a:bodyPr/>
          <a:lstStyle/>
          <a:p>
            <a:fld id="{69AE0398-C5D1-4C23-8BB8-6DF786637BD0}" type="slidenum">
              <a:rPr lang="en-US" smtClean="0"/>
              <a:t>‹#›</a:t>
            </a:fld>
            <a:endParaRPr lang="en-US"/>
          </a:p>
        </p:txBody>
      </p:sp>
      <p:sp>
        <p:nvSpPr>
          <p:cNvPr id="8" name="Content Placeholder 7"/>
          <p:cNvSpPr>
            <a:spLocks noGrp="1"/>
          </p:cNvSpPr>
          <p:nvPr>
            <p:ph sz="quarter" idx="14"/>
          </p:nvPr>
        </p:nvSpPr>
        <p:spPr>
          <a:xfrm>
            <a:off x="358775" y="1371600"/>
            <a:ext cx="5297488" cy="4412512"/>
          </a:xfrm>
        </p:spPr>
        <p:txBody>
          <a:bodyPr/>
          <a:lstStyle>
            <a:lvl1pPr>
              <a:defRPr/>
            </a:lvl1pPr>
            <a:lvl3pPr>
              <a:defRPr sz="1200"/>
            </a:lvl3pPr>
            <a:lvl4pPr>
              <a:defRPr sz="1200"/>
            </a:lvl4pPr>
            <a:lvl5pPr>
              <a:defRPr sz="12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39152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lide with three colum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Slide Number Placeholder 5"/>
          <p:cNvSpPr>
            <a:spLocks noGrp="1"/>
          </p:cNvSpPr>
          <p:nvPr>
            <p:ph type="sldNum" sz="quarter" idx="12"/>
          </p:nvPr>
        </p:nvSpPr>
        <p:spPr>
          <a:xfrm>
            <a:off x="11482753" y="6182571"/>
            <a:ext cx="509953" cy="453709"/>
          </a:xfrm>
          <a:prstGeom prst="rect">
            <a:avLst/>
          </a:prstGeom>
        </p:spPr>
        <p:txBody>
          <a:bodyPr/>
          <a:lstStyle/>
          <a:p>
            <a:fld id="{69AE0398-C5D1-4C23-8BB8-6DF786637BD0}" type="slidenum">
              <a:rPr lang="en-US" smtClean="0"/>
              <a:t>‹#›</a:t>
            </a:fld>
            <a:endParaRPr lang="en-US"/>
          </a:p>
        </p:txBody>
      </p:sp>
      <p:sp>
        <p:nvSpPr>
          <p:cNvPr id="9" name="Content Placeholder 2"/>
          <p:cNvSpPr>
            <a:spLocks noGrp="1"/>
          </p:cNvSpPr>
          <p:nvPr>
            <p:ph idx="13" hasCustomPrompt="1"/>
          </p:nvPr>
        </p:nvSpPr>
        <p:spPr>
          <a:xfrm>
            <a:off x="4117213" y="1371600"/>
            <a:ext cx="3392424" cy="4412512"/>
          </a:xfrm>
        </p:spPr>
        <p:txBody>
          <a:bodyPr/>
          <a:lstStyle>
            <a:lvl1pPr marL="0" indent="0" algn="l" defTabSz="914400" rtl="0" eaLnBrk="1" latinLnBrk="0" hangingPunct="1">
              <a:lnSpc>
                <a:spcPct val="110000"/>
              </a:lnSpc>
              <a:spcBef>
                <a:spcPts val="1000"/>
              </a:spcBef>
              <a:buFont typeface="Arial" panose="020B0604020202020204" pitchFamily="34" charset="0"/>
              <a:buNone/>
              <a:tabLst/>
              <a:defRPr lang="en-US" sz="1800" b="1" kern="1200" dirty="0" smtClean="0">
                <a:solidFill>
                  <a:schemeClr val="tx2"/>
                </a:solidFill>
                <a:latin typeface="Arial" panose="020B0604020202020204" pitchFamily="34" charset="0"/>
                <a:ea typeface="+mn-ea"/>
                <a:cs typeface="Arial" panose="020B0604020202020204" pitchFamily="34" charset="0"/>
              </a:defRPr>
            </a:lvl1pPr>
            <a:lvl3pPr>
              <a:defRPr lang="en-US" sz="1200" b="0" kern="1200" spc="-30" dirty="0">
                <a:solidFill>
                  <a:schemeClr val="tx2"/>
                </a:solidFill>
                <a:latin typeface="Arial"/>
                <a:ea typeface="+mn-ea"/>
                <a:cs typeface="Arial"/>
              </a:defRPr>
            </a:lvl3pPr>
            <a:lvl4pPr>
              <a:defRPr sz="1200"/>
            </a:lvl4pPr>
            <a:lvl5pPr>
              <a:defRPr sz="1200"/>
            </a:lvl5pPr>
          </a:lstStyle>
          <a:p>
            <a:pPr marL="0" marR="1229995" lvl="0" indent="0" algn="l" defTabSz="914400" rtl="0" eaLnBrk="1" latinLnBrk="0" hangingPunct="1">
              <a:lnSpc>
                <a:spcPct val="110000"/>
              </a:lnSpc>
              <a:spcBef>
                <a:spcPts val="1000"/>
              </a:spcBef>
              <a:buFont typeface="Arial" panose="020B0604020202020204" pitchFamily="34" charset="0"/>
              <a:buNone/>
            </a:pPr>
            <a:r>
              <a:rPr lang="en-US" dirty="0"/>
              <a:t>Header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4" hasCustomPrompt="1"/>
          </p:nvPr>
        </p:nvSpPr>
        <p:spPr>
          <a:xfrm>
            <a:off x="7875649" y="1371600"/>
            <a:ext cx="3392424" cy="4412512"/>
          </a:xfrm>
        </p:spPr>
        <p:txBody>
          <a:bodyPr/>
          <a:lstStyle>
            <a:lvl1pPr marL="0" indent="0" algn="l" defTabSz="914400" rtl="0" eaLnBrk="1" latinLnBrk="0" hangingPunct="1">
              <a:lnSpc>
                <a:spcPct val="110000"/>
              </a:lnSpc>
              <a:spcBef>
                <a:spcPts val="1000"/>
              </a:spcBef>
              <a:buFont typeface="Arial" panose="020B0604020202020204" pitchFamily="34" charset="0"/>
              <a:buNone/>
              <a:defRPr lang="en-US" sz="1800" b="1" kern="1200" dirty="0" smtClean="0">
                <a:solidFill>
                  <a:schemeClr val="tx2"/>
                </a:solidFill>
                <a:latin typeface="Arial" panose="020B0604020202020204" pitchFamily="34" charset="0"/>
                <a:ea typeface="+mn-ea"/>
                <a:cs typeface="Arial" panose="020B0604020202020204" pitchFamily="34" charset="0"/>
              </a:defRPr>
            </a:lvl1pPr>
            <a:lvl3pPr>
              <a:defRPr lang="en-US" sz="1200" b="0" kern="1200" spc="-30" dirty="0">
                <a:solidFill>
                  <a:schemeClr val="tx2"/>
                </a:solidFill>
                <a:latin typeface="Arial"/>
                <a:ea typeface="+mn-ea"/>
                <a:cs typeface="Arial"/>
              </a:defRPr>
            </a:lvl3pPr>
            <a:lvl4pPr>
              <a:defRPr sz="1200"/>
            </a:lvl4pPr>
            <a:lvl5pPr>
              <a:defRPr sz="1200"/>
            </a:lvl5pPr>
          </a:lstStyle>
          <a:p>
            <a:pPr marL="0" marR="1229995" lvl="0" indent="0" algn="l" defTabSz="914400" rtl="0" eaLnBrk="1" latinLnBrk="0" hangingPunct="1">
              <a:lnSpc>
                <a:spcPct val="110000"/>
              </a:lnSpc>
              <a:spcBef>
                <a:spcPts val="1000"/>
              </a:spcBef>
              <a:buFont typeface="Arial" panose="020B0604020202020204" pitchFamily="34" charset="0"/>
              <a:buNone/>
            </a:pPr>
            <a:r>
              <a:rPr lang="en-US" dirty="0"/>
              <a:t>Header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1"/>
          <p:cNvSpPr>
            <a:spLocks noGrp="1"/>
          </p:cNvSpPr>
          <p:nvPr>
            <p:ph sz="quarter" idx="15" hasCustomPrompt="1"/>
          </p:nvPr>
        </p:nvSpPr>
        <p:spPr>
          <a:xfrm>
            <a:off x="358774" y="1371600"/>
            <a:ext cx="3392424" cy="4413250"/>
          </a:xfrm>
        </p:spPr>
        <p:txBody>
          <a:bodyPr/>
          <a:lstStyle>
            <a:lvl1pPr>
              <a:defRPr lang="en-US" sz="1800" b="1" kern="1200" dirty="0" smtClean="0">
                <a:solidFill>
                  <a:schemeClr val="tx2"/>
                </a:solidFill>
                <a:latin typeface="Arial" panose="020B0604020202020204" pitchFamily="34" charset="0"/>
                <a:ea typeface="+mn-ea"/>
                <a:cs typeface="Arial" panose="020B0604020202020204" pitchFamily="34" charset="0"/>
              </a:defRPr>
            </a:lvl1pPr>
            <a:lvl3pPr>
              <a:defRPr sz="1200"/>
            </a:lvl3pPr>
            <a:lvl4pPr>
              <a:defRPr sz="1200"/>
            </a:lvl4pPr>
            <a:lvl5pPr>
              <a:defRPr sz="1200"/>
            </a:lvl5pPr>
          </a:lstStyle>
          <a:p>
            <a:pPr marL="0" lvl="0" indent="0" algn="l" defTabSz="914400" rtl="0" eaLnBrk="1" latinLnBrk="0" hangingPunct="1">
              <a:lnSpc>
                <a:spcPct val="110000"/>
              </a:lnSpc>
              <a:spcBef>
                <a:spcPts val="1000"/>
              </a:spcBef>
              <a:buFont typeface="Arial" panose="020B0604020202020204" pitchFamily="34" charset="0"/>
              <a:buNone/>
            </a:pPr>
            <a:r>
              <a:rPr lang="en-US" dirty="0"/>
              <a:t>Header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21733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lide with four colum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Slide Number Placeholder 5"/>
          <p:cNvSpPr>
            <a:spLocks noGrp="1"/>
          </p:cNvSpPr>
          <p:nvPr>
            <p:ph type="sldNum" sz="quarter" idx="12"/>
          </p:nvPr>
        </p:nvSpPr>
        <p:spPr>
          <a:xfrm>
            <a:off x="11482753" y="6182571"/>
            <a:ext cx="509953" cy="453709"/>
          </a:xfrm>
          <a:prstGeom prst="rect">
            <a:avLst/>
          </a:prstGeom>
        </p:spPr>
        <p:txBody>
          <a:bodyPr/>
          <a:lstStyle/>
          <a:p>
            <a:fld id="{69AE0398-C5D1-4C23-8BB8-6DF786637BD0}" type="slidenum">
              <a:rPr lang="en-US" smtClean="0"/>
              <a:t>‹#›</a:t>
            </a:fld>
            <a:endParaRPr lang="en-US"/>
          </a:p>
        </p:txBody>
      </p:sp>
      <p:sp>
        <p:nvSpPr>
          <p:cNvPr id="12" name="Content Placeholder 11"/>
          <p:cNvSpPr>
            <a:spLocks noGrp="1"/>
          </p:cNvSpPr>
          <p:nvPr>
            <p:ph sz="quarter" idx="15" hasCustomPrompt="1"/>
          </p:nvPr>
        </p:nvSpPr>
        <p:spPr>
          <a:xfrm>
            <a:off x="358774" y="1371600"/>
            <a:ext cx="2501384" cy="4413250"/>
          </a:xfrm>
        </p:spPr>
        <p:txBody>
          <a:bodyPr/>
          <a:lstStyle>
            <a:lvl1pPr>
              <a:defRPr lang="en-US" sz="1800" b="1" kern="1200" dirty="0" smtClean="0">
                <a:solidFill>
                  <a:schemeClr val="tx2"/>
                </a:solidFill>
                <a:latin typeface="Arial" panose="020B0604020202020204" pitchFamily="34" charset="0"/>
                <a:ea typeface="+mn-ea"/>
                <a:cs typeface="Arial" panose="020B0604020202020204" pitchFamily="34" charset="0"/>
              </a:defRPr>
            </a:lvl1pPr>
            <a:lvl3pPr>
              <a:defRPr sz="1200"/>
            </a:lvl3pPr>
            <a:lvl4pPr>
              <a:defRPr sz="1200"/>
            </a:lvl4pPr>
            <a:lvl5pPr>
              <a:defRPr sz="1200"/>
            </a:lvl5pPr>
          </a:lstStyle>
          <a:p>
            <a:pPr marL="0" lvl="0" indent="0" algn="l" defTabSz="914400" rtl="0" eaLnBrk="1" latinLnBrk="0" hangingPunct="1">
              <a:lnSpc>
                <a:spcPct val="110000"/>
              </a:lnSpc>
              <a:spcBef>
                <a:spcPts val="1000"/>
              </a:spcBef>
              <a:buFont typeface="Arial" panose="020B0604020202020204" pitchFamily="34" charset="0"/>
              <a:buNone/>
            </a:pPr>
            <a:r>
              <a:rPr lang="en-US" dirty="0"/>
              <a:t>Header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11"/>
          <p:cNvSpPr>
            <a:spLocks noGrp="1"/>
          </p:cNvSpPr>
          <p:nvPr>
            <p:ph sz="quarter" idx="16" hasCustomPrompt="1"/>
          </p:nvPr>
        </p:nvSpPr>
        <p:spPr>
          <a:xfrm>
            <a:off x="3164588" y="1371600"/>
            <a:ext cx="2501384" cy="4413250"/>
          </a:xfrm>
        </p:spPr>
        <p:txBody>
          <a:bodyPr/>
          <a:lstStyle>
            <a:lvl1pPr>
              <a:defRPr lang="en-US" sz="1800" b="1" kern="1200" dirty="0" smtClean="0">
                <a:solidFill>
                  <a:schemeClr val="tx2"/>
                </a:solidFill>
                <a:latin typeface="Arial" panose="020B0604020202020204" pitchFamily="34" charset="0"/>
                <a:ea typeface="+mn-ea"/>
                <a:cs typeface="Arial" panose="020B0604020202020204" pitchFamily="34" charset="0"/>
              </a:defRPr>
            </a:lvl1pPr>
            <a:lvl3pPr>
              <a:defRPr sz="1200"/>
            </a:lvl3pPr>
            <a:lvl4pPr>
              <a:defRPr sz="1200"/>
            </a:lvl4pPr>
            <a:lvl5pPr>
              <a:defRPr sz="1200"/>
            </a:lvl5pPr>
          </a:lstStyle>
          <a:p>
            <a:pPr marL="0" lvl="0" indent="0" algn="l" defTabSz="914400" rtl="0" eaLnBrk="1" latinLnBrk="0" hangingPunct="1">
              <a:lnSpc>
                <a:spcPct val="110000"/>
              </a:lnSpc>
              <a:spcBef>
                <a:spcPts val="1000"/>
              </a:spcBef>
              <a:buFont typeface="Arial" panose="020B0604020202020204" pitchFamily="34" charset="0"/>
              <a:buNone/>
            </a:pPr>
            <a:r>
              <a:rPr lang="en-US" dirty="0"/>
              <a:t>Header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11"/>
          <p:cNvSpPr>
            <a:spLocks noGrp="1"/>
          </p:cNvSpPr>
          <p:nvPr>
            <p:ph sz="quarter" idx="17" hasCustomPrompt="1"/>
          </p:nvPr>
        </p:nvSpPr>
        <p:spPr>
          <a:xfrm>
            <a:off x="5970402" y="1371600"/>
            <a:ext cx="2501384" cy="4413250"/>
          </a:xfrm>
        </p:spPr>
        <p:txBody>
          <a:bodyPr/>
          <a:lstStyle>
            <a:lvl1pPr>
              <a:defRPr lang="en-US" sz="1800" b="1" kern="1200" dirty="0" smtClean="0">
                <a:solidFill>
                  <a:schemeClr val="tx2"/>
                </a:solidFill>
                <a:latin typeface="Arial" panose="020B0604020202020204" pitchFamily="34" charset="0"/>
                <a:ea typeface="+mn-ea"/>
                <a:cs typeface="Arial" panose="020B0604020202020204" pitchFamily="34" charset="0"/>
              </a:defRPr>
            </a:lvl1pPr>
            <a:lvl3pPr>
              <a:defRPr sz="1200"/>
            </a:lvl3pPr>
            <a:lvl4pPr>
              <a:defRPr sz="1200"/>
            </a:lvl4pPr>
            <a:lvl5pPr>
              <a:defRPr sz="1200"/>
            </a:lvl5pPr>
          </a:lstStyle>
          <a:p>
            <a:pPr marL="0" lvl="0" indent="0" algn="l" defTabSz="914400" rtl="0" eaLnBrk="1" latinLnBrk="0" hangingPunct="1">
              <a:lnSpc>
                <a:spcPct val="110000"/>
              </a:lnSpc>
              <a:spcBef>
                <a:spcPts val="1000"/>
              </a:spcBef>
              <a:buFont typeface="Arial" panose="020B0604020202020204" pitchFamily="34" charset="0"/>
              <a:buNone/>
            </a:pPr>
            <a:r>
              <a:rPr lang="en-US" dirty="0"/>
              <a:t>Header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1"/>
          <p:cNvSpPr>
            <a:spLocks noGrp="1"/>
          </p:cNvSpPr>
          <p:nvPr>
            <p:ph sz="quarter" idx="18" hasCustomPrompt="1"/>
          </p:nvPr>
        </p:nvSpPr>
        <p:spPr>
          <a:xfrm>
            <a:off x="8776216" y="1371600"/>
            <a:ext cx="2501384" cy="4413250"/>
          </a:xfrm>
        </p:spPr>
        <p:txBody>
          <a:bodyPr/>
          <a:lstStyle>
            <a:lvl1pPr>
              <a:defRPr lang="en-US" sz="1800" b="1" kern="1200" dirty="0" smtClean="0">
                <a:solidFill>
                  <a:schemeClr val="tx2"/>
                </a:solidFill>
                <a:latin typeface="Arial" panose="020B0604020202020204" pitchFamily="34" charset="0"/>
                <a:ea typeface="+mn-ea"/>
                <a:cs typeface="Arial" panose="020B0604020202020204" pitchFamily="34" charset="0"/>
              </a:defRPr>
            </a:lvl1pPr>
            <a:lvl3pPr>
              <a:defRPr sz="1200"/>
            </a:lvl3pPr>
            <a:lvl4pPr>
              <a:defRPr sz="1200"/>
            </a:lvl4pPr>
            <a:lvl5pPr>
              <a:defRPr sz="1200"/>
            </a:lvl5pPr>
          </a:lstStyle>
          <a:p>
            <a:pPr marL="0" lvl="0" indent="0" algn="l" defTabSz="914400" rtl="0" eaLnBrk="1" latinLnBrk="0" hangingPunct="1">
              <a:lnSpc>
                <a:spcPct val="110000"/>
              </a:lnSpc>
              <a:spcBef>
                <a:spcPts val="1000"/>
              </a:spcBef>
              <a:buFont typeface="Arial" panose="020B0604020202020204" pitchFamily="34" charset="0"/>
              <a:buNone/>
            </a:pPr>
            <a:r>
              <a:rPr lang="en-US" dirty="0"/>
              <a:t>Header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17457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with bi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2118510" y="1371600"/>
            <a:ext cx="9235289" cy="4675973"/>
          </a:xfrm>
        </p:spPr>
        <p:txBody>
          <a:bodyPr/>
          <a:lstStyle>
            <a:lvl3pPr>
              <a:defRPr sz="1200"/>
            </a:lvl3pPr>
            <a:lvl4pPr>
              <a:defRPr sz="1200"/>
            </a:lvl4pPr>
            <a:lvl5pPr>
              <a:defRPr sz="12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1482753" y="6182571"/>
            <a:ext cx="509953" cy="453709"/>
          </a:xfrm>
          <a:prstGeom prst="rect">
            <a:avLst/>
          </a:prstGeom>
        </p:spPr>
        <p:txBody>
          <a:bodyPr/>
          <a:lstStyle/>
          <a:p>
            <a:fld id="{69AE0398-C5D1-4C23-8BB8-6DF786637BD0}" type="slidenum">
              <a:rPr lang="en-US" smtClean="0"/>
              <a:t>‹#›</a:t>
            </a:fld>
            <a:endParaRPr lang="en-US"/>
          </a:p>
        </p:txBody>
      </p:sp>
      <p:sp>
        <p:nvSpPr>
          <p:cNvPr id="5" name="Picture Placeholder 4"/>
          <p:cNvSpPr>
            <a:spLocks noGrp="1"/>
          </p:cNvSpPr>
          <p:nvPr>
            <p:ph type="pic" sz="quarter" idx="13" hasCustomPrompt="1"/>
          </p:nvPr>
        </p:nvSpPr>
        <p:spPr>
          <a:xfrm>
            <a:off x="478465" y="1467446"/>
            <a:ext cx="1435395" cy="1669164"/>
          </a:xfrm>
          <a:solidFill>
            <a:srgbClr val="E7E6E6"/>
          </a:solidFill>
        </p:spPr>
        <p:txBody>
          <a:bodyPr wrap="none">
            <a:normAutofit/>
          </a:bodyPr>
          <a:lstStyle>
            <a:lvl1pPr>
              <a:defRPr sz="1050"/>
            </a:lvl1pPr>
          </a:lstStyle>
          <a:p>
            <a:r>
              <a:rPr lang="en-US" dirty="0"/>
              <a:t>Click to add image</a:t>
            </a:r>
          </a:p>
        </p:txBody>
      </p:sp>
    </p:spTree>
    <p:extLst>
      <p:ext uri="{BB962C8B-B14F-4D97-AF65-F5344CB8AC3E}">
        <p14:creationId xmlns:p14="http://schemas.microsoft.com/office/powerpoint/2010/main" val="2220720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lide with 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Slide Number Placeholder 5"/>
          <p:cNvSpPr>
            <a:spLocks noGrp="1"/>
          </p:cNvSpPr>
          <p:nvPr>
            <p:ph type="sldNum" sz="quarter" idx="12"/>
          </p:nvPr>
        </p:nvSpPr>
        <p:spPr>
          <a:xfrm>
            <a:off x="11482753" y="6182571"/>
            <a:ext cx="509953" cy="453709"/>
          </a:xfrm>
          <a:prstGeom prst="rect">
            <a:avLst/>
          </a:prstGeom>
        </p:spPr>
        <p:txBody>
          <a:bodyPr/>
          <a:lstStyle/>
          <a:p>
            <a:fld id="{69AE0398-C5D1-4C23-8BB8-6DF786637BD0}" type="slidenum">
              <a:rPr lang="en-US" smtClean="0"/>
              <a:t>‹#›</a:t>
            </a:fld>
            <a:endParaRPr lang="en-US"/>
          </a:p>
        </p:txBody>
      </p:sp>
    </p:spTree>
    <p:extLst>
      <p:ext uri="{BB962C8B-B14F-4D97-AF65-F5344CB8AC3E}">
        <p14:creationId xmlns:p14="http://schemas.microsoft.com/office/powerpoint/2010/main" val="83211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58775" y="1190454"/>
            <a:ext cx="10995025" cy="5218972"/>
          </a:xfrm>
          <a:prstGeom prst="rect">
            <a:avLst/>
          </a:prstGeom>
        </p:spPr>
        <p:txBody>
          <a:bodyPr vert="horz" lIns="91440" tIns="45720" rIns="91440" bIns="45720" rtlCol="0">
            <a:noAutofit/>
          </a:bodyPr>
          <a:lstStyle/>
          <a:p>
            <a:pPr lvl="0"/>
            <a:r>
              <a:rPr lang="en-US" dirty="0"/>
              <a:t>Edit Master text styles</a:t>
            </a:r>
          </a:p>
          <a:p>
            <a:pPr lvl="0"/>
            <a:endParaRPr lang="en-US" dirty="0"/>
          </a:p>
        </p:txBody>
      </p:sp>
      <p:sp>
        <p:nvSpPr>
          <p:cNvPr id="17" name="Title Placeholder 1"/>
          <p:cNvSpPr>
            <a:spLocks noGrp="1"/>
          </p:cNvSpPr>
          <p:nvPr>
            <p:ph type="title"/>
          </p:nvPr>
        </p:nvSpPr>
        <p:spPr>
          <a:xfrm>
            <a:off x="358774" y="313440"/>
            <a:ext cx="10995025" cy="685802"/>
          </a:xfrm>
          <a:prstGeom prst="rect">
            <a:avLst/>
          </a:prstGeom>
        </p:spPr>
        <p:txBody>
          <a:bodyPr vert="horz" lIns="91440" tIns="45720" rIns="91440" bIns="45720" rtlCol="0" anchor="ctr">
            <a:noAutofit/>
          </a:bodyPr>
          <a:lstStyle/>
          <a:p>
            <a:r>
              <a:rPr lang="en-US" dirty="0"/>
              <a:t>Click to edit Master title style</a:t>
            </a:r>
          </a:p>
        </p:txBody>
      </p:sp>
      <p:sp>
        <p:nvSpPr>
          <p:cNvPr id="2" name="Slide Number Placeholder 5">
            <a:extLst>
              <a:ext uri="{FF2B5EF4-FFF2-40B4-BE49-F238E27FC236}">
                <a16:creationId xmlns:a16="http://schemas.microsoft.com/office/drawing/2014/main" id="{703D39CB-D849-D509-4EDA-496332D10EFF}"/>
              </a:ext>
            </a:extLst>
          </p:cNvPr>
          <p:cNvSpPr>
            <a:spLocks noGrp="1"/>
          </p:cNvSpPr>
          <p:nvPr>
            <p:ph type="sldNum" sz="quarter" idx="4"/>
          </p:nvPr>
        </p:nvSpPr>
        <p:spPr>
          <a:xfrm>
            <a:off x="11587040" y="6444594"/>
            <a:ext cx="509953" cy="323403"/>
          </a:xfrm>
          <a:prstGeom prst="rect">
            <a:avLst/>
          </a:prstGeom>
        </p:spPr>
        <p:txBody>
          <a:bodyPr/>
          <a:lstStyle>
            <a:lvl1pPr algn="ctr">
              <a:defRPr sz="1200"/>
            </a:lvl1pPr>
          </a:lstStyle>
          <a:p>
            <a:fld id="{69AE0398-C5D1-4C23-8BB8-6DF786637BD0}" type="slidenum">
              <a:rPr lang="en-US" smtClean="0"/>
              <a:pPr/>
              <a:t>‹#›</a:t>
            </a:fld>
            <a:endParaRPr lang="en-US"/>
          </a:p>
        </p:txBody>
      </p:sp>
    </p:spTree>
    <p:extLst>
      <p:ext uri="{BB962C8B-B14F-4D97-AF65-F5344CB8AC3E}">
        <p14:creationId xmlns:p14="http://schemas.microsoft.com/office/powerpoint/2010/main" val="2636323658"/>
      </p:ext>
    </p:extLst>
  </p:cSld>
  <p:clrMap bg1="lt1" tx1="dk1" bg2="lt2" tx2="dk2" accent1="accent1" accent2="accent2" accent3="accent3" accent4="accent4" accent5="accent5" accent6="accent6" hlink="hlink" folHlink="folHlink"/>
  <p:sldLayoutIdLst>
    <p:sldLayoutId id="2147483853" r:id="rId1"/>
    <p:sldLayoutId id="2147483859" r:id="rId2"/>
    <p:sldLayoutId id="2147483851" r:id="rId3"/>
    <p:sldLayoutId id="2147483848" r:id="rId4"/>
    <p:sldLayoutId id="2147483855" r:id="rId5"/>
    <p:sldLayoutId id="2147483849" r:id="rId6"/>
    <p:sldLayoutId id="2147483854" r:id="rId7"/>
    <p:sldLayoutId id="2147483850" r:id="rId8"/>
    <p:sldLayoutId id="2147483856" r:id="rId9"/>
    <p:sldLayoutId id="2147483857" r:id="rId10"/>
  </p:sldLayoutIdLst>
  <p:hf hdr="0" ftr="0" dt="0"/>
  <p:txStyles>
    <p:titleStyle>
      <a:lvl1pPr algn="l" defTabSz="914400" rtl="0" eaLnBrk="1" latinLnBrk="0" hangingPunct="1">
        <a:lnSpc>
          <a:spcPct val="90000"/>
        </a:lnSpc>
        <a:spcBef>
          <a:spcPct val="0"/>
        </a:spcBef>
        <a:buNone/>
        <a:defRPr sz="2400" kern="1200" cap="none" baseline="0">
          <a:solidFill>
            <a:schemeClr val="tx1"/>
          </a:solidFill>
          <a:latin typeface="Aptos" panose="020B0004020202020204" pitchFamily="34" charset="0"/>
          <a:ea typeface="+mj-ea"/>
          <a:cs typeface="Calibri" panose="020F0502020204030204" pitchFamily="34" charset="0"/>
        </a:defRPr>
      </a:lvl1pPr>
    </p:titleStyle>
    <p:bodyStyle>
      <a:lvl1pPr marL="342900" marR="0" indent="-342900" algn="l" defTabSz="914400" rtl="0" eaLnBrk="1" fontAlgn="auto" latinLnBrk="0" hangingPunct="1">
        <a:lnSpc>
          <a:spcPts val="2400"/>
        </a:lnSpc>
        <a:spcBef>
          <a:spcPts val="0"/>
        </a:spcBef>
        <a:spcAft>
          <a:spcPts val="1200"/>
        </a:spcAft>
        <a:buClrTx/>
        <a:buSzTx/>
        <a:buFont typeface="Meiryo UI" panose="020B0604030504040204" pitchFamily="50" charset="-128"/>
        <a:buChar char="•"/>
        <a:tabLst/>
        <a:defRPr sz="2000" b="0" kern="1200">
          <a:solidFill>
            <a:schemeClr val="tx2"/>
          </a:solidFill>
          <a:latin typeface="Aptos" panose="020B0004020202020204" pitchFamily="34" charset="0"/>
          <a:ea typeface="+mn-ea"/>
          <a:cs typeface="Calibri" panose="020F0502020204030204" pitchFamily="34" charset="0"/>
        </a:defRPr>
      </a:lvl1pPr>
      <a:lvl2pPr marL="0" indent="0" algn="l" defTabSz="914400" rtl="0" eaLnBrk="1" latinLnBrk="0" hangingPunct="1">
        <a:lnSpc>
          <a:spcPct val="120000"/>
        </a:lnSpc>
        <a:spcBef>
          <a:spcPts val="0"/>
        </a:spcBef>
        <a:spcAft>
          <a:spcPts val="400"/>
        </a:spcAft>
        <a:buFont typeface="Arial" panose="020B0604020202020204" pitchFamily="34" charset="0"/>
        <a:buNone/>
        <a:defRPr sz="1600" kern="1200">
          <a:solidFill>
            <a:schemeClr val="accent1"/>
          </a:solidFill>
          <a:latin typeface="Arial" panose="020B0604020202020204" pitchFamily="34" charset="0"/>
          <a:ea typeface="+mn-ea"/>
          <a:cs typeface="Arial" panose="020B0604020202020204" pitchFamily="34" charset="0"/>
        </a:defRPr>
      </a:lvl2pPr>
      <a:lvl3pPr marL="0" indent="0" algn="l" defTabSz="914400" rtl="0" eaLnBrk="1" latinLnBrk="0" hangingPunct="1">
        <a:lnSpc>
          <a:spcPct val="120000"/>
        </a:lnSpc>
        <a:spcBef>
          <a:spcPts val="600"/>
        </a:spcBef>
        <a:spcAft>
          <a:spcPts val="400"/>
        </a:spcAft>
        <a:buFont typeface="Arial" panose="020B0604020202020204" pitchFamily="34" charset="0"/>
        <a:buNone/>
        <a:defRPr sz="1600" kern="1200">
          <a:solidFill>
            <a:schemeClr val="tx2"/>
          </a:solidFill>
          <a:latin typeface="Arial" panose="020B0604020202020204" pitchFamily="34" charset="0"/>
          <a:ea typeface="+mn-ea"/>
          <a:cs typeface="Arial" panose="020B0604020202020204" pitchFamily="34" charset="0"/>
        </a:defRPr>
      </a:lvl3pPr>
      <a:lvl4pPr marL="233363" indent="-233363" algn="l" defTabSz="914400" rtl="0" eaLnBrk="1" latinLnBrk="0" hangingPunct="1">
        <a:lnSpc>
          <a:spcPct val="120000"/>
        </a:lnSpc>
        <a:spcBef>
          <a:spcPts val="600"/>
        </a:spcBef>
        <a:spcAft>
          <a:spcPts val="400"/>
        </a:spcAft>
        <a:buFont typeface="Arial" panose="020B0604020202020204" pitchFamily="34" charset="0"/>
        <a:buChar char="•"/>
        <a:defRPr sz="1600" kern="1200">
          <a:solidFill>
            <a:schemeClr val="tx2"/>
          </a:solidFill>
          <a:latin typeface="Arial" panose="020B0604020202020204" pitchFamily="34" charset="0"/>
          <a:ea typeface="+mn-ea"/>
          <a:cs typeface="Arial" panose="020B0604020202020204" pitchFamily="34" charset="0"/>
        </a:defRPr>
      </a:lvl4pPr>
      <a:lvl5pPr marL="517525" indent="-233363" algn="l" defTabSz="914400" rtl="0" eaLnBrk="1" latinLnBrk="0" hangingPunct="1">
        <a:lnSpc>
          <a:spcPct val="120000"/>
        </a:lnSpc>
        <a:spcBef>
          <a:spcPts val="600"/>
        </a:spcBef>
        <a:spcAft>
          <a:spcPts val="400"/>
        </a:spcAft>
        <a:buFont typeface="Helvetica" panose="020B0604020202020204" pitchFamily="34" charset="0"/>
        <a:buChar char="‒"/>
        <a:defRPr sz="160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18.png"/></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20.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chart" Target="../charts/char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2.svg"/><Relationship Id="rId9" Type="http://schemas.openxmlformats.org/officeDocument/2006/relationships/image" Target="../media/image9.svg"/></Relationships>
</file>

<file path=ppt/slides/_rels/slide6.xml.rels><?xml version="1.0" encoding="UTF-8" standalone="yes"?>
<Relationships xmlns="http://schemas.openxmlformats.org/package/2006/relationships"><Relationship Id="rId8" Type="http://schemas.openxmlformats.org/officeDocument/2006/relationships/image" Target="../media/image11.svg"/><Relationship Id="rId13"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0.png"/><Relationship Id="rId12"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8.svg"/><Relationship Id="rId11" Type="http://schemas.openxmlformats.org/officeDocument/2006/relationships/image" Target="../media/image9.svg"/><Relationship Id="rId5" Type="http://schemas.openxmlformats.org/officeDocument/2006/relationships/image" Target="../media/image7.png"/><Relationship Id="rId10" Type="http://schemas.openxmlformats.org/officeDocument/2006/relationships/image" Target="../media/image6.svg"/><Relationship Id="rId4" Type="http://schemas.openxmlformats.org/officeDocument/2006/relationships/image" Target="../media/image2.svg"/><Relationship Id="rId9"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6.png"/><Relationship Id="rId7" Type="http://schemas.openxmlformats.org/officeDocument/2006/relationships/image" Target="../media/image8.svg"/><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2.svg"/><Relationship Id="rId10" Type="http://schemas.openxmlformats.org/officeDocument/2006/relationships/image" Target="../media/image9.svg"/><Relationship Id="rId4" Type="http://schemas.openxmlformats.org/officeDocument/2006/relationships/image" Target="../media/image1.png"/><Relationship Id="rId9" Type="http://schemas.openxmlformats.org/officeDocument/2006/relationships/image" Target="../media/image6.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3AA0FEB-57A1-45AB-8305-E67E75566BBD}"/>
              </a:ext>
            </a:extLst>
          </p:cNvPr>
          <p:cNvSpPr>
            <a:spLocks noGrp="1"/>
          </p:cNvSpPr>
          <p:nvPr>
            <p:ph type="ctrTitle"/>
          </p:nvPr>
        </p:nvSpPr>
        <p:spPr>
          <a:xfrm>
            <a:off x="1376863" y="1680751"/>
            <a:ext cx="9717860" cy="1393796"/>
          </a:xfrm>
        </p:spPr>
        <p:txBody>
          <a:bodyPr>
            <a:normAutofit/>
          </a:bodyPr>
          <a:lstStyle/>
          <a:p>
            <a:r>
              <a:rPr lang="en-US" sz="3200" dirty="0">
                <a:solidFill>
                  <a:srgbClr val="002060"/>
                </a:solidFill>
              </a:rPr>
              <a:t>Propensity score-based unequal matching for rare disease clinical trials with external controls</a:t>
            </a:r>
          </a:p>
        </p:txBody>
      </p:sp>
      <p:sp>
        <p:nvSpPr>
          <p:cNvPr id="7" name="Text Placeholder 6">
            <a:extLst>
              <a:ext uri="{FF2B5EF4-FFF2-40B4-BE49-F238E27FC236}">
                <a16:creationId xmlns:a16="http://schemas.microsoft.com/office/drawing/2014/main" id="{7C85757D-6836-46BA-B733-91712CE6E3BE}"/>
              </a:ext>
            </a:extLst>
          </p:cNvPr>
          <p:cNvSpPr>
            <a:spLocks noGrp="1"/>
          </p:cNvSpPr>
          <p:nvPr>
            <p:ph type="body" sz="quarter" idx="10"/>
          </p:nvPr>
        </p:nvSpPr>
        <p:spPr>
          <a:xfrm>
            <a:off x="1376862" y="3529650"/>
            <a:ext cx="7665537" cy="1725638"/>
          </a:xfrm>
          <a:noFill/>
        </p:spPr>
        <p:txBody>
          <a:bodyPr/>
          <a:lstStyle/>
          <a:p>
            <a:pPr>
              <a:lnSpc>
                <a:spcPct val="100000"/>
              </a:lnSpc>
              <a:spcAft>
                <a:spcPts val="600"/>
              </a:spcAft>
            </a:pPr>
            <a:r>
              <a:rPr lang="en-US" sz="2400" dirty="0">
                <a:solidFill>
                  <a:schemeClr val="tx1"/>
                </a:solidFill>
              </a:rPr>
              <a:t>Yusuke Yamaguchi</a:t>
            </a:r>
          </a:p>
          <a:p>
            <a:pPr>
              <a:lnSpc>
                <a:spcPct val="100000"/>
              </a:lnSpc>
              <a:spcAft>
                <a:spcPts val="600"/>
              </a:spcAft>
            </a:pPr>
            <a:r>
              <a:rPr lang="en-US" sz="2400" dirty="0">
                <a:solidFill>
                  <a:schemeClr val="tx1"/>
                </a:solidFill>
              </a:rPr>
              <a:t>Astellas Pharma Global Development Inc.</a:t>
            </a:r>
          </a:p>
          <a:p>
            <a:pPr>
              <a:lnSpc>
                <a:spcPct val="100000"/>
              </a:lnSpc>
              <a:spcAft>
                <a:spcPts val="600"/>
              </a:spcAft>
            </a:pPr>
            <a:endParaRPr lang="en-US" dirty="0">
              <a:solidFill>
                <a:schemeClr val="tx1"/>
              </a:solidFill>
            </a:endParaRPr>
          </a:p>
          <a:p>
            <a:pPr>
              <a:lnSpc>
                <a:spcPct val="100000"/>
              </a:lnSpc>
              <a:spcAft>
                <a:spcPts val="600"/>
              </a:spcAft>
            </a:pPr>
            <a:r>
              <a:rPr lang="en-US" dirty="0">
                <a:solidFill>
                  <a:schemeClr val="tx1"/>
                </a:solidFill>
              </a:rPr>
              <a:t>Joint work with Cong Han (Astellas) and Xuewei Wang (Astellas)</a:t>
            </a:r>
          </a:p>
        </p:txBody>
      </p:sp>
    </p:spTree>
    <p:extLst>
      <p:ext uri="{BB962C8B-B14F-4D97-AF65-F5344CB8AC3E}">
        <p14:creationId xmlns:p14="http://schemas.microsoft.com/office/powerpoint/2010/main" val="16773527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CA922-AC04-4C1E-9D1C-471936CBB3A3}"/>
              </a:ext>
            </a:extLst>
          </p:cNvPr>
          <p:cNvSpPr>
            <a:spLocks noGrp="1"/>
          </p:cNvSpPr>
          <p:nvPr>
            <p:ph type="title"/>
          </p:nvPr>
        </p:nvSpPr>
        <p:spPr/>
        <p:txBody>
          <a:bodyPr/>
          <a:lstStyle/>
          <a:p>
            <a:r>
              <a:rPr lang="en-US" b="1" dirty="0">
                <a:solidFill>
                  <a:srgbClr val="002060"/>
                </a:solidFill>
              </a:rPr>
              <a:t>Data generation</a:t>
            </a:r>
            <a:endParaRPr lang="en-US" sz="2000" b="1" dirty="0">
              <a:solidFill>
                <a:srgbClr val="002060"/>
              </a:solidFill>
            </a:endParaRPr>
          </a:p>
        </p:txBody>
      </p:sp>
      <p:sp>
        <p:nvSpPr>
          <p:cNvPr id="3" name="Slide Number Placeholder 2">
            <a:extLst>
              <a:ext uri="{FF2B5EF4-FFF2-40B4-BE49-F238E27FC236}">
                <a16:creationId xmlns:a16="http://schemas.microsoft.com/office/drawing/2014/main" id="{6CF049B6-3873-43ED-97D9-52318AB94FB5}"/>
              </a:ext>
            </a:extLst>
          </p:cNvPr>
          <p:cNvSpPr>
            <a:spLocks noGrp="1"/>
          </p:cNvSpPr>
          <p:nvPr>
            <p:ph type="sldNum" sz="quarter" idx="12"/>
          </p:nvPr>
        </p:nvSpPr>
        <p:spPr/>
        <p:txBody>
          <a:bodyPr/>
          <a:lstStyle/>
          <a:p>
            <a:fld id="{69AE0398-C5D1-4C23-8BB8-6DF786637BD0}" type="slidenum">
              <a:rPr lang="en-US" smtClean="0"/>
              <a:t>10</a:t>
            </a:fld>
            <a:endParaRPr lang="en-US"/>
          </a:p>
        </p:txBody>
      </p:sp>
      <mc:AlternateContent xmlns:mc="http://schemas.openxmlformats.org/markup-compatibility/2006" xmlns:a14="http://schemas.microsoft.com/office/drawing/2010/main">
        <mc:Choice Requires="a14">
          <p:sp>
            <p:nvSpPr>
              <p:cNvPr id="4" name="Content Placeholder 3">
                <a:extLst>
                  <a:ext uri="{FF2B5EF4-FFF2-40B4-BE49-F238E27FC236}">
                    <a16:creationId xmlns:a16="http://schemas.microsoft.com/office/drawing/2014/main" id="{E35321B9-05CE-4C91-9A48-900A5126583F}"/>
                  </a:ext>
                </a:extLst>
              </p:cNvPr>
              <p:cNvSpPr>
                <a:spLocks noGrp="1"/>
              </p:cNvSpPr>
              <p:nvPr>
                <p:ph idx="1"/>
              </p:nvPr>
            </p:nvSpPr>
            <p:spPr/>
            <p:txBody>
              <a:bodyPr/>
              <a:lstStyle/>
              <a:p>
                <a:pPr>
                  <a:lnSpc>
                    <a:spcPct val="100000"/>
                  </a:lnSpc>
                </a:pPr>
                <a:r>
                  <a:rPr lang="en-US" dirty="0">
                    <a:solidFill>
                      <a:schemeClr val="tx1"/>
                    </a:solidFill>
                  </a:rPr>
                  <a:t>Generate a continuous outcome and 2 covariates, following:</a:t>
                </a:r>
              </a:p>
              <a:p>
                <a:pPr>
                  <a:lnSpc>
                    <a:spcPct val="100000"/>
                  </a:lnSpc>
                </a:pPr>
                <a:endParaRPr lang="en-US" sz="2000" b="0" dirty="0">
                  <a:solidFill>
                    <a:schemeClr val="tx1"/>
                  </a:solidFill>
                  <a:ea typeface="Cambria Math" panose="02040503050406030204" pitchFamily="18" charset="0"/>
                </a:endParaRPr>
              </a:p>
              <a:p>
                <a:pPr>
                  <a:lnSpc>
                    <a:spcPct val="100000"/>
                  </a:lnSpc>
                </a:pPr>
                <a:endParaRPr lang="en-US" dirty="0">
                  <a:solidFill>
                    <a:schemeClr val="tx1"/>
                  </a:solidFill>
                  <a:ea typeface="Cambria Math" panose="02040503050406030204" pitchFamily="18" charset="0"/>
                </a:endParaRPr>
              </a:p>
              <a:p>
                <a:pPr>
                  <a:lnSpc>
                    <a:spcPct val="100000"/>
                  </a:lnSpc>
                </a:pPr>
                <a:endParaRPr lang="en-US" sz="2000" b="0" dirty="0">
                  <a:solidFill>
                    <a:schemeClr val="tx1"/>
                  </a:solidFill>
                  <a:ea typeface="Cambria Math" panose="02040503050406030204" pitchFamily="18" charset="0"/>
                </a:endParaRPr>
              </a:p>
              <a:p>
                <a:pPr marL="515938">
                  <a:spcBef>
                    <a:spcPts val="600"/>
                  </a:spcBef>
                  <a:spcAft>
                    <a:spcPts val="600"/>
                  </a:spcAft>
                  <a:buFont typeface="Wingdings" panose="05000000000000000000" pitchFamily="2" charset="2"/>
                  <a:buChar char="Ø"/>
                </a:pPr>
                <a:endParaRPr lang="en-US" dirty="0">
                  <a:solidFill>
                    <a:schemeClr val="tx1"/>
                  </a:solidFill>
                  <a:ea typeface="Cambria Math" panose="02040503050406030204" pitchFamily="18" charset="0"/>
                </a:endParaRPr>
              </a:p>
              <a:p>
                <a:pPr marL="515938">
                  <a:spcBef>
                    <a:spcPts val="600"/>
                  </a:spcBef>
                  <a:spcAft>
                    <a:spcPts val="600"/>
                  </a:spcAft>
                  <a:buFont typeface="Wingdings" panose="05000000000000000000" pitchFamily="2" charset="2"/>
                  <a:buChar char="Ø"/>
                </a:pPr>
                <a:endParaRPr lang="en-US" dirty="0">
                  <a:solidFill>
                    <a:schemeClr val="tx1"/>
                  </a:solidFill>
                  <a:ea typeface="Cambria Math" panose="02040503050406030204" pitchFamily="18" charset="0"/>
                </a:endParaRPr>
              </a:p>
              <a:p>
                <a:pPr marL="515938">
                  <a:spcAft>
                    <a:spcPts val="600"/>
                  </a:spcAft>
                  <a:buFont typeface="Wingdings" panose="05000000000000000000" pitchFamily="2" charset="2"/>
                  <a:buChar char="Ø"/>
                </a:pPr>
                <a:r>
                  <a:rPr lang="en-US" sz="2000" b="0" dirty="0">
                    <a:solidFill>
                      <a:schemeClr val="tx1"/>
                    </a:solidFill>
                    <a:ea typeface="Cambria Math" panose="02040503050406030204" pitchFamily="18" charset="0"/>
                  </a:rPr>
                  <a:t>Outcome distribution (2 scenarios):  normal </a:t>
                </a:r>
                <a:r>
                  <a:rPr lang="en-US" dirty="0">
                    <a:solidFill>
                      <a:schemeClr val="tx1"/>
                    </a:solidFill>
                    <a:ea typeface="Cambria Math" panose="02040503050406030204" pitchFamily="18" charset="0"/>
                  </a:rPr>
                  <a:t>distribution</a:t>
                </a:r>
                <a:r>
                  <a:rPr lang="en-US" sz="2000" b="0" dirty="0">
                    <a:solidFill>
                      <a:schemeClr val="tx1"/>
                    </a:solidFill>
                    <a:ea typeface="Cambria Math" panose="02040503050406030204" pitchFamily="18" charset="0"/>
                  </a:rPr>
                  <a:t>, shifted log-normal distribution</a:t>
                </a:r>
              </a:p>
              <a:p>
                <a:pPr marL="515938">
                  <a:spcAft>
                    <a:spcPts val="600"/>
                  </a:spcAft>
                  <a:buFont typeface="Wingdings" panose="05000000000000000000" pitchFamily="2" charset="2"/>
                  <a:buChar char="Ø"/>
                </a:pPr>
                <a:r>
                  <a:rPr lang="en-US" sz="2000" b="0" dirty="0">
                    <a:solidFill>
                      <a:schemeClr val="tx1"/>
                    </a:solidFill>
                    <a:ea typeface="Cambria Math" panose="02040503050406030204" pitchFamily="18" charset="0"/>
                  </a:rPr>
                  <a:t>Treatmen</a:t>
                </a:r>
                <a:r>
                  <a:rPr lang="en-US" dirty="0">
                    <a:solidFill>
                      <a:schemeClr val="tx1"/>
                    </a:solidFill>
                    <a:ea typeface="Cambria Math" panose="02040503050406030204" pitchFamily="18" charset="0"/>
                  </a:rPr>
                  <a:t>t effect:  </a:t>
                </a:r>
                <a14:m>
                  <m:oMath xmlns:m="http://schemas.openxmlformats.org/officeDocument/2006/math">
                    <m:r>
                      <a:rPr lang="en-US" i="1">
                        <a:solidFill>
                          <a:schemeClr val="tx1"/>
                        </a:solidFill>
                        <a:latin typeface="Cambria Math" panose="02040503050406030204" pitchFamily="18" charset="0"/>
                        <a:ea typeface="Cambria Math" panose="02040503050406030204" pitchFamily="18" charset="0"/>
                      </a:rPr>
                      <m:t>𝜃</m:t>
                    </m:r>
                    <m:r>
                      <a:rPr lang="en-US" b="0" i="1" smtClean="0">
                        <a:solidFill>
                          <a:schemeClr val="tx1"/>
                        </a:solidFill>
                        <a:latin typeface="Cambria Math" panose="02040503050406030204" pitchFamily="18" charset="0"/>
                        <a:ea typeface="Cambria Math" panose="02040503050406030204" pitchFamily="18" charset="0"/>
                      </a:rPr>
                      <m:t>=</m:t>
                    </m:r>
                    <m:r>
                      <a:rPr lang="en-US" i="1">
                        <a:solidFill>
                          <a:schemeClr val="tx1"/>
                        </a:solidFill>
                        <a:latin typeface="Cambria Math" panose="02040503050406030204" pitchFamily="18" charset="0"/>
                        <a:ea typeface="Cambria Math" panose="02040503050406030204" pitchFamily="18" charset="0"/>
                      </a:rPr>
                      <m:t>0</m:t>
                    </m:r>
                    <m:r>
                      <a:rPr lang="en-US" b="0" i="1" smtClean="0">
                        <a:solidFill>
                          <a:schemeClr val="tx1"/>
                        </a:solidFill>
                        <a:latin typeface="Cambria Math" panose="02040503050406030204" pitchFamily="18" charset="0"/>
                        <a:ea typeface="Cambria Math" panose="02040503050406030204" pitchFamily="18" charset="0"/>
                      </a:rPr>
                      <m:t>.0</m:t>
                    </m:r>
                    <m:r>
                      <a:rPr lang="en-US" i="1">
                        <a:solidFill>
                          <a:schemeClr val="tx1"/>
                        </a:solidFill>
                        <a:latin typeface="Cambria Math" panose="02040503050406030204" pitchFamily="18" charset="0"/>
                        <a:ea typeface="Cambria Math" panose="02040503050406030204" pitchFamily="18" charset="0"/>
                      </a:rPr>
                      <m:t> </m:t>
                    </m:r>
                  </m:oMath>
                </a14:m>
                <a:r>
                  <a:rPr lang="en-US" dirty="0">
                    <a:solidFill>
                      <a:schemeClr val="tx1"/>
                    </a:solidFill>
                    <a:ea typeface="Cambria Math" panose="02040503050406030204" pitchFamily="18" charset="0"/>
                  </a:rPr>
                  <a:t>for null hypothesis,</a:t>
                </a:r>
                <a:r>
                  <a:rPr lang="en-US" sz="2000" dirty="0">
                    <a:solidFill>
                      <a:schemeClr val="tx1"/>
                    </a:solidFill>
                  </a:rPr>
                  <a:t> </a:t>
                </a:r>
                <a14:m>
                  <m:oMath xmlns:m="http://schemas.openxmlformats.org/officeDocument/2006/math">
                    <m:r>
                      <a:rPr lang="en-US" i="1">
                        <a:solidFill>
                          <a:schemeClr val="tx1"/>
                        </a:solidFill>
                        <a:latin typeface="Cambria Math" panose="02040503050406030204" pitchFamily="18" charset="0"/>
                        <a:ea typeface="Cambria Math" panose="02040503050406030204" pitchFamily="18" charset="0"/>
                      </a:rPr>
                      <m:t>𝜃</m:t>
                    </m:r>
                    <m:r>
                      <a:rPr lang="en-US" b="0" i="1" smtClean="0">
                        <a:solidFill>
                          <a:schemeClr val="tx1"/>
                        </a:solidFill>
                        <a:latin typeface="Cambria Math" panose="02040503050406030204" pitchFamily="18" charset="0"/>
                        <a:ea typeface="Cambria Math" panose="02040503050406030204" pitchFamily="18" charset="0"/>
                      </a:rPr>
                      <m:t>=2.0</m:t>
                    </m:r>
                  </m:oMath>
                </a14:m>
                <a:r>
                  <a:rPr lang="en-US" dirty="0">
                    <a:solidFill>
                      <a:schemeClr val="tx1"/>
                    </a:solidFill>
                  </a:rPr>
                  <a:t> for alternative hypothesis</a:t>
                </a:r>
              </a:p>
              <a:p>
                <a:pPr marL="515938">
                  <a:spcAft>
                    <a:spcPts val="600"/>
                  </a:spcAft>
                  <a:buFont typeface="Wingdings" panose="05000000000000000000" pitchFamily="2" charset="2"/>
                  <a:buChar char="Ø"/>
                </a:pPr>
                <a:r>
                  <a:rPr lang="en-US" dirty="0">
                    <a:solidFill>
                      <a:schemeClr val="tx1"/>
                    </a:solidFill>
                    <a:ea typeface="Cambria Math" panose="02040503050406030204" pitchFamily="18" charset="0"/>
                  </a:rPr>
                  <a:t>Covariate effect:  </a:t>
                </a:r>
                <a14:m>
                  <m:oMath xmlns:m="http://schemas.openxmlformats.org/officeDocument/2006/math">
                    <m:d>
                      <m:dPr>
                        <m:ctrlPr>
                          <a:rPr lang="en-US" sz="2000" b="0" i="1" smtClean="0">
                            <a:solidFill>
                              <a:schemeClr val="tx1"/>
                            </a:solidFill>
                            <a:latin typeface="Cambria Math" panose="02040503050406030204" pitchFamily="18" charset="0"/>
                            <a:ea typeface="Cambria Math" panose="02040503050406030204" pitchFamily="18" charset="0"/>
                          </a:rPr>
                        </m:ctrlPr>
                      </m:dPr>
                      <m:e>
                        <m:sSub>
                          <m:sSubPr>
                            <m:ctrlPr>
                              <a:rPr lang="en-US" sz="2000" b="0" i="1" smtClean="0">
                                <a:solidFill>
                                  <a:schemeClr val="tx1"/>
                                </a:solidFill>
                                <a:latin typeface="Cambria Math" panose="02040503050406030204" pitchFamily="18" charset="0"/>
                                <a:ea typeface="Cambria Math" panose="02040503050406030204" pitchFamily="18" charset="0"/>
                              </a:rPr>
                            </m:ctrlPr>
                          </m:sSubPr>
                          <m:e>
                            <m:r>
                              <a:rPr lang="en-US" sz="2000" b="0" i="1" smtClean="0">
                                <a:solidFill>
                                  <a:schemeClr val="tx1"/>
                                </a:solidFill>
                                <a:latin typeface="Cambria Math" panose="02040503050406030204" pitchFamily="18" charset="0"/>
                                <a:ea typeface="Cambria Math" panose="02040503050406030204" pitchFamily="18" charset="0"/>
                              </a:rPr>
                              <m:t>𝛽</m:t>
                            </m:r>
                          </m:e>
                          <m:sub>
                            <m:r>
                              <a:rPr lang="en-US" sz="2000" b="0" i="1" smtClean="0">
                                <a:solidFill>
                                  <a:schemeClr val="tx1"/>
                                </a:solidFill>
                                <a:latin typeface="Cambria Math" panose="02040503050406030204" pitchFamily="18" charset="0"/>
                                <a:ea typeface="Cambria Math" panose="02040503050406030204" pitchFamily="18" charset="0"/>
                              </a:rPr>
                              <m:t>1</m:t>
                            </m:r>
                          </m:sub>
                        </m:sSub>
                        <m:r>
                          <a:rPr lang="en-US" sz="2000" b="0" i="1" smtClean="0">
                            <a:solidFill>
                              <a:schemeClr val="tx1"/>
                            </a:solidFill>
                            <a:latin typeface="Cambria Math" panose="02040503050406030204" pitchFamily="18" charset="0"/>
                            <a:ea typeface="Cambria Math" panose="02040503050406030204" pitchFamily="18" charset="0"/>
                          </a:rPr>
                          <m:t>,</m:t>
                        </m:r>
                        <m:sSub>
                          <m:sSubPr>
                            <m:ctrlPr>
                              <a:rPr lang="en-US" i="1">
                                <a:solidFill>
                                  <a:schemeClr val="tx1"/>
                                </a:solidFill>
                                <a:latin typeface="Cambria Math" panose="02040503050406030204" pitchFamily="18" charset="0"/>
                                <a:ea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b="0" i="1" smtClean="0">
                                <a:solidFill>
                                  <a:schemeClr val="tx1"/>
                                </a:solidFill>
                                <a:latin typeface="Cambria Math" panose="02040503050406030204" pitchFamily="18" charset="0"/>
                                <a:ea typeface="Cambria Math" panose="02040503050406030204" pitchFamily="18" charset="0"/>
                              </a:rPr>
                              <m:t>2</m:t>
                            </m:r>
                          </m:sub>
                        </m:sSub>
                      </m:e>
                    </m:d>
                    <m:r>
                      <a:rPr lang="en-US" b="0" i="1" smtClean="0">
                        <a:solidFill>
                          <a:schemeClr val="tx1"/>
                        </a:solidFill>
                        <a:latin typeface="Cambria Math" panose="02040503050406030204" pitchFamily="18" charset="0"/>
                        <a:ea typeface="Cambria Math" panose="02040503050406030204" pitchFamily="18" charset="0"/>
                      </a:rPr>
                      <m:t>=</m:t>
                    </m:r>
                    <m:d>
                      <m:dPr>
                        <m:ctrlPr>
                          <a:rPr lang="en-US" i="1">
                            <a:solidFill>
                              <a:schemeClr val="tx1"/>
                            </a:solidFill>
                            <a:latin typeface="Cambria Math" panose="02040503050406030204" pitchFamily="18" charset="0"/>
                            <a:ea typeface="Cambria Math" panose="02040503050406030204" pitchFamily="18" charset="0"/>
                          </a:rPr>
                        </m:ctrlPr>
                      </m:dPr>
                      <m:e>
                        <m:r>
                          <a:rPr lang="en-US" i="1">
                            <a:solidFill>
                              <a:schemeClr val="tx1"/>
                            </a:solidFill>
                            <a:latin typeface="Cambria Math" panose="02040503050406030204" pitchFamily="18" charset="0"/>
                            <a:ea typeface="Cambria Math" panose="02040503050406030204" pitchFamily="18" charset="0"/>
                          </a:rPr>
                          <m:t>0.5,</m:t>
                        </m:r>
                        <m:r>
                          <a:rPr lang="en-US" b="0" i="1" smtClean="0">
                            <a:solidFill>
                              <a:schemeClr val="tx1"/>
                            </a:solidFill>
                            <a:latin typeface="Cambria Math" panose="02040503050406030204" pitchFamily="18" charset="0"/>
                            <a:ea typeface="Cambria Math" panose="02040503050406030204" pitchFamily="18" charset="0"/>
                          </a:rPr>
                          <m:t>0.5</m:t>
                        </m:r>
                      </m:e>
                    </m:d>
                  </m:oMath>
                </a14:m>
                <a:endParaRPr lang="en-US" dirty="0">
                  <a:solidFill>
                    <a:schemeClr val="tx1"/>
                  </a:solidFill>
                </a:endParaRPr>
              </a:p>
              <a:p>
                <a:pPr marL="515938">
                  <a:spcAft>
                    <a:spcPts val="600"/>
                  </a:spcAft>
                  <a:buFont typeface="Wingdings" panose="05000000000000000000" pitchFamily="2" charset="2"/>
                  <a:buChar char="Ø"/>
                </a:pPr>
                <a:r>
                  <a:rPr lang="en-US" sz="2000" b="0" dirty="0">
                    <a:solidFill>
                      <a:schemeClr val="tx1"/>
                    </a:solidFill>
                    <a:ea typeface="Cambria Math" panose="02040503050406030204" pitchFamily="18" charset="0"/>
                  </a:rPr>
                  <a:t>Covariate imbalance (2 scenarios): </a:t>
                </a:r>
                <a14:m>
                  <m:oMath xmlns:m="http://schemas.openxmlformats.org/officeDocument/2006/math">
                    <m:d>
                      <m:dPr>
                        <m:ctrlPr>
                          <a:rPr lang="en-US" sz="2000" b="0" i="1" smtClean="0">
                            <a:solidFill>
                              <a:srgbClr val="FF0000"/>
                            </a:solidFill>
                            <a:latin typeface="Cambria Math" panose="02040503050406030204" pitchFamily="18" charset="0"/>
                            <a:ea typeface="Cambria Math" panose="02040503050406030204" pitchFamily="18" charset="0"/>
                          </a:rPr>
                        </m:ctrlPr>
                      </m:dPr>
                      <m:e>
                        <m:sSub>
                          <m:sSubPr>
                            <m:ctrlPr>
                              <a:rPr lang="en-US" sz="2000" b="0" i="1" smtClean="0">
                                <a:solidFill>
                                  <a:srgbClr val="FF0000"/>
                                </a:solidFill>
                                <a:latin typeface="Cambria Math" panose="02040503050406030204" pitchFamily="18" charset="0"/>
                                <a:ea typeface="Cambria Math" panose="02040503050406030204" pitchFamily="18" charset="0"/>
                              </a:rPr>
                            </m:ctrlPr>
                          </m:sSubPr>
                          <m:e>
                            <m:r>
                              <m:rPr>
                                <m:brk m:alnAt="7"/>
                              </m:rPr>
                              <a:rPr lang="en-US" sz="2000" b="0" i="1" smtClean="0">
                                <a:solidFill>
                                  <a:srgbClr val="FF0000"/>
                                </a:solidFill>
                                <a:latin typeface="Cambria Math" panose="02040503050406030204" pitchFamily="18" charset="0"/>
                                <a:ea typeface="Cambria Math" panose="02040503050406030204" pitchFamily="18" charset="0"/>
                              </a:rPr>
                              <m:t>𝜇</m:t>
                            </m:r>
                          </m:e>
                          <m:sub>
                            <m:r>
                              <m:rPr>
                                <m:brk m:alnAt="7"/>
                              </m:rPr>
                              <a:rPr lang="en-US" sz="2000" b="0" i="1" smtClean="0">
                                <a:solidFill>
                                  <a:srgbClr val="FF0000"/>
                                </a:solidFill>
                                <a:latin typeface="Cambria Math" panose="02040503050406030204" pitchFamily="18" charset="0"/>
                                <a:ea typeface="Cambria Math" panose="02040503050406030204" pitchFamily="18" charset="0"/>
                              </a:rPr>
                              <m:t>1</m:t>
                            </m:r>
                          </m:sub>
                        </m:sSub>
                        <m:r>
                          <a:rPr lang="en-US" sz="2000" b="0" i="1" smtClean="0">
                            <a:solidFill>
                              <a:srgbClr val="FF0000"/>
                            </a:solidFill>
                            <a:latin typeface="Cambria Math" panose="02040503050406030204" pitchFamily="18" charset="0"/>
                            <a:ea typeface="Cambria Math" panose="02040503050406030204" pitchFamily="18" charset="0"/>
                          </a:rPr>
                          <m:t>,</m:t>
                        </m:r>
                        <m:sSub>
                          <m:sSubPr>
                            <m:ctrlPr>
                              <a:rPr lang="en-US" i="1">
                                <a:solidFill>
                                  <a:srgbClr val="FF0000"/>
                                </a:solidFill>
                                <a:latin typeface="Cambria Math" panose="02040503050406030204" pitchFamily="18" charset="0"/>
                                <a:ea typeface="Cambria Math" panose="02040503050406030204" pitchFamily="18" charset="0"/>
                              </a:rPr>
                            </m:ctrlPr>
                          </m:sSubPr>
                          <m:e>
                            <m:r>
                              <m:rPr>
                                <m:brk m:alnAt="7"/>
                              </m:rPr>
                              <a:rPr lang="en-US" i="1">
                                <a:solidFill>
                                  <a:srgbClr val="FF0000"/>
                                </a:solidFill>
                                <a:latin typeface="Cambria Math" panose="02040503050406030204" pitchFamily="18" charset="0"/>
                                <a:ea typeface="Cambria Math" panose="02040503050406030204" pitchFamily="18" charset="0"/>
                              </a:rPr>
                              <m:t>𝜇</m:t>
                            </m:r>
                          </m:e>
                          <m:sub>
                            <m:r>
                              <a:rPr lang="en-US" b="0" i="1" smtClean="0">
                                <a:solidFill>
                                  <a:srgbClr val="FF0000"/>
                                </a:solidFill>
                                <a:latin typeface="Cambria Math" panose="02040503050406030204" pitchFamily="18" charset="0"/>
                                <a:ea typeface="Cambria Math" panose="02040503050406030204" pitchFamily="18" charset="0"/>
                              </a:rPr>
                              <m:t>2</m:t>
                            </m:r>
                          </m:sub>
                        </m:sSub>
                      </m:e>
                    </m:d>
                    <m:r>
                      <a:rPr lang="en-US" b="0" i="1" smtClean="0">
                        <a:solidFill>
                          <a:srgbClr val="FF0000"/>
                        </a:solidFill>
                        <a:latin typeface="Cambria Math" panose="02040503050406030204" pitchFamily="18" charset="0"/>
                        <a:ea typeface="Cambria Math" panose="02040503050406030204" pitchFamily="18" charset="0"/>
                      </a:rPr>
                      <m:t>∈{</m:t>
                    </m:r>
                    <m:d>
                      <m:dPr>
                        <m:ctrlPr>
                          <a:rPr lang="en-US" b="0" i="1" smtClean="0">
                            <a:solidFill>
                              <a:srgbClr val="FF0000"/>
                            </a:solidFill>
                            <a:latin typeface="Cambria Math" panose="02040503050406030204" pitchFamily="18" charset="0"/>
                            <a:ea typeface="Cambria Math" panose="02040503050406030204" pitchFamily="18" charset="0"/>
                          </a:rPr>
                        </m:ctrlPr>
                      </m:dPr>
                      <m:e>
                        <m:r>
                          <a:rPr lang="en-US" b="0" i="1" smtClean="0">
                            <a:solidFill>
                              <a:srgbClr val="FF0000"/>
                            </a:solidFill>
                            <a:latin typeface="Cambria Math" panose="02040503050406030204" pitchFamily="18" charset="0"/>
                            <a:ea typeface="Cambria Math" panose="02040503050406030204" pitchFamily="18" charset="0"/>
                          </a:rPr>
                          <m:t>0.3,0.3</m:t>
                        </m:r>
                      </m:e>
                    </m:d>
                    <m:r>
                      <a:rPr lang="en-US" b="0" i="1" smtClean="0">
                        <a:solidFill>
                          <a:srgbClr val="FF0000"/>
                        </a:solidFill>
                        <a:latin typeface="Cambria Math" panose="02040503050406030204" pitchFamily="18" charset="0"/>
                        <a:ea typeface="Cambria Math" panose="02040503050406030204" pitchFamily="18" charset="0"/>
                      </a:rPr>
                      <m:t>,</m:t>
                    </m:r>
                    <m:d>
                      <m:dPr>
                        <m:ctrlPr>
                          <a:rPr lang="en-US" i="1">
                            <a:solidFill>
                              <a:srgbClr val="FF0000"/>
                            </a:solidFill>
                            <a:latin typeface="Cambria Math" panose="02040503050406030204" pitchFamily="18" charset="0"/>
                            <a:ea typeface="Cambria Math" panose="02040503050406030204" pitchFamily="18" charset="0"/>
                          </a:rPr>
                        </m:ctrlPr>
                      </m:dPr>
                      <m:e>
                        <m:r>
                          <a:rPr lang="en-US" b="0" i="1" smtClean="0">
                            <a:solidFill>
                              <a:srgbClr val="FF0000"/>
                            </a:solidFill>
                            <a:latin typeface="Cambria Math" panose="02040503050406030204" pitchFamily="18" charset="0"/>
                            <a:ea typeface="Cambria Math" panose="02040503050406030204" pitchFamily="18" charset="0"/>
                          </a:rPr>
                          <m:t>−</m:t>
                        </m:r>
                        <m:r>
                          <a:rPr lang="en-US" i="1">
                            <a:solidFill>
                              <a:srgbClr val="FF0000"/>
                            </a:solidFill>
                            <a:latin typeface="Cambria Math" panose="02040503050406030204" pitchFamily="18" charset="0"/>
                            <a:ea typeface="Cambria Math" panose="02040503050406030204" pitchFamily="18" charset="0"/>
                          </a:rPr>
                          <m:t>0.3,</m:t>
                        </m:r>
                        <m:r>
                          <a:rPr lang="en-US" b="0" i="1" smtClean="0">
                            <a:solidFill>
                              <a:srgbClr val="FF0000"/>
                            </a:solidFill>
                            <a:latin typeface="Cambria Math" panose="02040503050406030204" pitchFamily="18" charset="0"/>
                            <a:ea typeface="Cambria Math" panose="02040503050406030204" pitchFamily="18" charset="0"/>
                          </a:rPr>
                          <m:t>−</m:t>
                        </m:r>
                        <m:r>
                          <a:rPr lang="en-US" i="1">
                            <a:solidFill>
                              <a:srgbClr val="FF0000"/>
                            </a:solidFill>
                            <a:latin typeface="Cambria Math" panose="02040503050406030204" pitchFamily="18" charset="0"/>
                            <a:ea typeface="Cambria Math" panose="02040503050406030204" pitchFamily="18" charset="0"/>
                          </a:rPr>
                          <m:t>0.3</m:t>
                        </m:r>
                      </m:e>
                    </m:d>
                    <m:r>
                      <a:rPr lang="en-US" b="0" i="1" smtClean="0">
                        <a:solidFill>
                          <a:srgbClr val="FF0000"/>
                        </a:solidFill>
                        <a:latin typeface="Cambria Math" panose="02040503050406030204" pitchFamily="18" charset="0"/>
                        <a:ea typeface="Cambria Math" panose="02040503050406030204" pitchFamily="18" charset="0"/>
                      </a:rPr>
                      <m:t>}</m:t>
                    </m:r>
                  </m:oMath>
                </a14:m>
                <a:endParaRPr lang="en-US" dirty="0">
                  <a:solidFill>
                    <a:srgbClr val="FF0000"/>
                  </a:solidFill>
                </a:endParaRPr>
              </a:p>
              <a:p>
                <a:pPr marL="860425" indent="-342900">
                  <a:spcAft>
                    <a:spcPts val="600"/>
                  </a:spcAft>
                  <a:buFont typeface="Wingdings" panose="05000000000000000000" pitchFamily="2" charset="2"/>
                  <a:buChar char="§"/>
                </a:pPr>
                <a14:m>
                  <m:oMath xmlns:m="http://schemas.openxmlformats.org/officeDocument/2006/math">
                    <m:d>
                      <m:dPr>
                        <m:ctrlPr>
                          <a:rPr lang="en-US" sz="2000" b="0" i="1" smtClean="0">
                            <a:solidFill>
                              <a:schemeClr val="tx1"/>
                            </a:solidFill>
                            <a:latin typeface="Cambria Math" panose="02040503050406030204" pitchFamily="18" charset="0"/>
                            <a:ea typeface="Cambria Math" panose="02040503050406030204" pitchFamily="18" charset="0"/>
                          </a:rPr>
                        </m:ctrlPr>
                      </m:dPr>
                      <m:e>
                        <m:sSub>
                          <m:sSubPr>
                            <m:ctrlPr>
                              <a:rPr lang="en-US" sz="2000" b="0" i="1" smtClean="0">
                                <a:solidFill>
                                  <a:schemeClr val="tx1"/>
                                </a:solidFill>
                                <a:latin typeface="Cambria Math" panose="02040503050406030204" pitchFamily="18" charset="0"/>
                                <a:ea typeface="Cambria Math" panose="02040503050406030204" pitchFamily="18" charset="0"/>
                              </a:rPr>
                            </m:ctrlPr>
                          </m:sSubPr>
                          <m:e>
                            <m:r>
                              <m:rPr>
                                <m:brk m:alnAt="7"/>
                              </m:rPr>
                              <a:rPr lang="en-US" sz="2000" b="0" i="1" smtClean="0">
                                <a:solidFill>
                                  <a:schemeClr val="tx1"/>
                                </a:solidFill>
                                <a:latin typeface="Cambria Math" panose="02040503050406030204" pitchFamily="18" charset="0"/>
                                <a:ea typeface="Cambria Math" panose="02040503050406030204" pitchFamily="18" charset="0"/>
                              </a:rPr>
                              <m:t>𝜇</m:t>
                            </m:r>
                          </m:e>
                          <m:sub>
                            <m:r>
                              <m:rPr>
                                <m:brk m:alnAt="7"/>
                              </m:rPr>
                              <a:rPr lang="en-US" sz="2000" b="0" i="1" smtClean="0">
                                <a:solidFill>
                                  <a:schemeClr val="tx1"/>
                                </a:solidFill>
                                <a:latin typeface="Cambria Math" panose="02040503050406030204" pitchFamily="18" charset="0"/>
                                <a:ea typeface="Cambria Math" panose="02040503050406030204" pitchFamily="18" charset="0"/>
                              </a:rPr>
                              <m:t>1</m:t>
                            </m:r>
                          </m:sub>
                        </m:sSub>
                        <m:r>
                          <a:rPr lang="en-US" sz="2000" b="0" i="1" smtClean="0">
                            <a:solidFill>
                              <a:schemeClr val="tx1"/>
                            </a:solidFill>
                            <a:latin typeface="Cambria Math" panose="02040503050406030204" pitchFamily="18" charset="0"/>
                            <a:ea typeface="Cambria Math" panose="02040503050406030204" pitchFamily="18" charset="0"/>
                          </a:rPr>
                          <m:t>,</m:t>
                        </m:r>
                        <m:sSub>
                          <m:sSubPr>
                            <m:ctrlPr>
                              <a:rPr lang="en-US" i="1">
                                <a:solidFill>
                                  <a:schemeClr val="tx1"/>
                                </a:solidFill>
                                <a:latin typeface="Cambria Math" panose="02040503050406030204" pitchFamily="18" charset="0"/>
                                <a:ea typeface="Cambria Math" panose="02040503050406030204" pitchFamily="18" charset="0"/>
                              </a:rPr>
                            </m:ctrlPr>
                          </m:sSubPr>
                          <m:e>
                            <m:r>
                              <m:rPr>
                                <m:brk m:alnAt="7"/>
                              </m:rPr>
                              <a:rPr lang="en-US" i="1">
                                <a:solidFill>
                                  <a:schemeClr val="tx1"/>
                                </a:solidFill>
                                <a:latin typeface="Cambria Math" panose="02040503050406030204" pitchFamily="18" charset="0"/>
                                <a:ea typeface="Cambria Math" panose="02040503050406030204" pitchFamily="18" charset="0"/>
                              </a:rPr>
                              <m:t>𝜇</m:t>
                            </m:r>
                          </m:e>
                          <m:sub>
                            <m:r>
                              <a:rPr lang="en-US" b="0" i="1" smtClean="0">
                                <a:solidFill>
                                  <a:schemeClr val="tx1"/>
                                </a:solidFill>
                                <a:latin typeface="Cambria Math" panose="02040503050406030204" pitchFamily="18" charset="0"/>
                                <a:ea typeface="Cambria Math" panose="02040503050406030204" pitchFamily="18" charset="0"/>
                              </a:rPr>
                              <m:t>2</m:t>
                            </m:r>
                          </m:sub>
                        </m:sSub>
                      </m:e>
                    </m:d>
                    <m:r>
                      <a:rPr lang="en-US" b="0" i="1" smtClean="0">
                        <a:solidFill>
                          <a:schemeClr val="tx1"/>
                        </a:solidFill>
                        <a:latin typeface="Cambria Math" panose="02040503050406030204" pitchFamily="18" charset="0"/>
                        <a:ea typeface="Cambria Math" panose="02040503050406030204" pitchFamily="18" charset="0"/>
                      </a:rPr>
                      <m:t>=</m:t>
                    </m:r>
                    <m:d>
                      <m:dPr>
                        <m:ctrlPr>
                          <a:rPr lang="en-US" b="0" i="1" smtClean="0">
                            <a:solidFill>
                              <a:schemeClr val="tx1"/>
                            </a:solidFill>
                            <a:latin typeface="Cambria Math" panose="02040503050406030204" pitchFamily="18" charset="0"/>
                            <a:ea typeface="Cambria Math" panose="02040503050406030204" pitchFamily="18" charset="0"/>
                          </a:rPr>
                        </m:ctrlPr>
                      </m:dPr>
                      <m:e>
                        <m:r>
                          <a:rPr lang="en-US" b="0" i="1" smtClean="0">
                            <a:solidFill>
                              <a:schemeClr val="tx1"/>
                            </a:solidFill>
                            <a:latin typeface="Cambria Math" panose="02040503050406030204" pitchFamily="18" charset="0"/>
                            <a:ea typeface="Cambria Math" panose="02040503050406030204" pitchFamily="18" charset="0"/>
                          </a:rPr>
                          <m:t>0.3,0.3</m:t>
                        </m:r>
                      </m:e>
                    </m:d>
                  </m:oMath>
                </a14:m>
                <a:r>
                  <a:rPr lang="en-US" dirty="0">
                    <a:solidFill>
                      <a:schemeClr val="tx1"/>
                    </a:solidFill>
                  </a:rPr>
                  <a:t> is subject to </a:t>
                </a:r>
                <a:r>
                  <a:rPr lang="en-US" dirty="0">
                    <a:solidFill>
                      <a:srgbClr val="FF0000"/>
                    </a:solidFill>
                  </a:rPr>
                  <a:t>negative bias </a:t>
                </a:r>
                <a:r>
                  <a:rPr lang="en-US" dirty="0">
                    <a:solidFill>
                      <a:schemeClr val="tx1"/>
                    </a:solidFill>
                  </a:rPr>
                  <a:t>in treatment effect estimation</a:t>
                </a:r>
              </a:p>
              <a:p>
                <a:pPr marL="860425" indent="-342900">
                  <a:spcAft>
                    <a:spcPts val="600"/>
                  </a:spcAft>
                  <a:buFont typeface="Wingdings" panose="05000000000000000000" pitchFamily="2" charset="2"/>
                  <a:buChar char="§"/>
                </a:pPr>
                <a14:m>
                  <m:oMath xmlns:m="http://schemas.openxmlformats.org/officeDocument/2006/math">
                    <m:d>
                      <m:dPr>
                        <m:ctrlPr>
                          <a:rPr lang="en-US" sz="2000" b="0" i="1" smtClean="0">
                            <a:solidFill>
                              <a:schemeClr val="tx1"/>
                            </a:solidFill>
                            <a:latin typeface="Cambria Math" panose="02040503050406030204" pitchFamily="18" charset="0"/>
                            <a:ea typeface="Cambria Math" panose="02040503050406030204" pitchFamily="18" charset="0"/>
                          </a:rPr>
                        </m:ctrlPr>
                      </m:dPr>
                      <m:e>
                        <m:sSub>
                          <m:sSubPr>
                            <m:ctrlPr>
                              <a:rPr lang="en-US" sz="2000" b="0" i="1" smtClean="0">
                                <a:solidFill>
                                  <a:schemeClr val="tx1"/>
                                </a:solidFill>
                                <a:latin typeface="Cambria Math" panose="02040503050406030204" pitchFamily="18" charset="0"/>
                                <a:ea typeface="Cambria Math" panose="02040503050406030204" pitchFamily="18" charset="0"/>
                              </a:rPr>
                            </m:ctrlPr>
                          </m:sSubPr>
                          <m:e>
                            <m:r>
                              <m:rPr>
                                <m:brk m:alnAt="7"/>
                              </m:rPr>
                              <a:rPr lang="en-US" sz="2000" b="0" i="1" smtClean="0">
                                <a:solidFill>
                                  <a:schemeClr val="tx1"/>
                                </a:solidFill>
                                <a:latin typeface="Cambria Math" panose="02040503050406030204" pitchFamily="18" charset="0"/>
                                <a:ea typeface="Cambria Math" panose="02040503050406030204" pitchFamily="18" charset="0"/>
                              </a:rPr>
                              <m:t>𝜇</m:t>
                            </m:r>
                          </m:e>
                          <m:sub>
                            <m:r>
                              <m:rPr>
                                <m:brk m:alnAt="7"/>
                              </m:rPr>
                              <a:rPr lang="en-US" sz="2000" b="0" i="1" smtClean="0">
                                <a:solidFill>
                                  <a:schemeClr val="tx1"/>
                                </a:solidFill>
                                <a:latin typeface="Cambria Math" panose="02040503050406030204" pitchFamily="18" charset="0"/>
                                <a:ea typeface="Cambria Math" panose="02040503050406030204" pitchFamily="18" charset="0"/>
                              </a:rPr>
                              <m:t>1</m:t>
                            </m:r>
                          </m:sub>
                        </m:sSub>
                        <m:r>
                          <a:rPr lang="en-US" sz="2000" b="0" i="1" smtClean="0">
                            <a:solidFill>
                              <a:schemeClr val="tx1"/>
                            </a:solidFill>
                            <a:latin typeface="Cambria Math" panose="02040503050406030204" pitchFamily="18" charset="0"/>
                            <a:ea typeface="Cambria Math" panose="02040503050406030204" pitchFamily="18" charset="0"/>
                          </a:rPr>
                          <m:t>,</m:t>
                        </m:r>
                        <m:sSub>
                          <m:sSubPr>
                            <m:ctrlPr>
                              <a:rPr lang="en-US" i="1">
                                <a:solidFill>
                                  <a:schemeClr val="tx1"/>
                                </a:solidFill>
                                <a:latin typeface="Cambria Math" panose="02040503050406030204" pitchFamily="18" charset="0"/>
                                <a:ea typeface="Cambria Math" panose="02040503050406030204" pitchFamily="18" charset="0"/>
                              </a:rPr>
                            </m:ctrlPr>
                          </m:sSubPr>
                          <m:e>
                            <m:r>
                              <m:rPr>
                                <m:brk m:alnAt="7"/>
                              </m:rPr>
                              <a:rPr lang="en-US" i="1">
                                <a:solidFill>
                                  <a:schemeClr val="tx1"/>
                                </a:solidFill>
                                <a:latin typeface="Cambria Math" panose="02040503050406030204" pitchFamily="18" charset="0"/>
                                <a:ea typeface="Cambria Math" panose="02040503050406030204" pitchFamily="18" charset="0"/>
                              </a:rPr>
                              <m:t>𝜇</m:t>
                            </m:r>
                          </m:e>
                          <m:sub>
                            <m:r>
                              <a:rPr lang="en-US" b="0" i="1" smtClean="0">
                                <a:solidFill>
                                  <a:schemeClr val="tx1"/>
                                </a:solidFill>
                                <a:latin typeface="Cambria Math" panose="02040503050406030204" pitchFamily="18" charset="0"/>
                                <a:ea typeface="Cambria Math" panose="02040503050406030204" pitchFamily="18" charset="0"/>
                              </a:rPr>
                              <m:t>2</m:t>
                            </m:r>
                          </m:sub>
                        </m:sSub>
                      </m:e>
                    </m:d>
                    <m:r>
                      <a:rPr lang="en-US" b="0" i="1" smtClean="0">
                        <a:solidFill>
                          <a:schemeClr val="tx1"/>
                        </a:solidFill>
                        <a:latin typeface="Cambria Math" panose="02040503050406030204" pitchFamily="18" charset="0"/>
                        <a:ea typeface="Cambria Math" panose="02040503050406030204" pitchFamily="18" charset="0"/>
                      </a:rPr>
                      <m:t>=</m:t>
                    </m:r>
                    <m:d>
                      <m:dPr>
                        <m:ctrlPr>
                          <a:rPr lang="en-US" b="0" i="1" smtClean="0">
                            <a:solidFill>
                              <a:schemeClr val="tx1"/>
                            </a:solidFill>
                            <a:latin typeface="Cambria Math" panose="02040503050406030204" pitchFamily="18" charset="0"/>
                            <a:ea typeface="Cambria Math" panose="02040503050406030204" pitchFamily="18" charset="0"/>
                          </a:rPr>
                        </m:ctrlPr>
                      </m:dPr>
                      <m:e>
                        <m:r>
                          <a:rPr lang="en-US" b="0" i="1" smtClean="0">
                            <a:solidFill>
                              <a:schemeClr val="tx1"/>
                            </a:solidFill>
                            <a:latin typeface="Cambria Math" panose="02040503050406030204" pitchFamily="18" charset="0"/>
                            <a:ea typeface="Cambria Math" panose="02040503050406030204" pitchFamily="18" charset="0"/>
                          </a:rPr>
                          <m:t>−0.3,−0.3</m:t>
                        </m:r>
                      </m:e>
                    </m:d>
                  </m:oMath>
                </a14:m>
                <a:r>
                  <a:rPr lang="en-US" dirty="0">
                    <a:solidFill>
                      <a:schemeClr val="tx1"/>
                    </a:solidFill>
                  </a:rPr>
                  <a:t> is subject to </a:t>
                </a:r>
                <a:r>
                  <a:rPr lang="en-US" dirty="0">
                    <a:solidFill>
                      <a:srgbClr val="FF0000"/>
                    </a:solidFill>
                  </a:rPr>
                  <a:t>positive bias </a:t>
                </a:r>
                <a:r>
                  <a:rPr lang="en-US" dirty="0">
                    <a:solidFill>
                      <a:schemeClr val="tx1"/>
                    </a:solidFill>
                  </a:rPr>
                  <a:t>in treatment effect estimation</a:t>
                </a:r>
              </a:p>
            </p:txBody>
          </p:sp>
        </mc:Choice>
        <mc:Fallback xmlns="">
          <p:sp>
            <p:nvSpPr>
              <p:cNvPr id="4" name="Content Placeholder 3">
                <a:extLst>
                  <a:ext uri="{FF2B5EF4-FFF2-40B4-BE49-F238E27FC236}">
                    <a16:creationId xmlns:a16="http://schemas.microsoft.com/office/drawing/2014/main" id="{E35321B9-05CE-4C91-9A48-900A5126583F}"/>
                  </a:ext>
                </a:extLst>
              </p:cNvPr>
              <p:cNvSpPr>
                <a:spLocks noGrp="1" noRot="1" noChangeAspect="1" noMove="1" noResize="1" noEditPoints="1" noAdjustHandles="1" noChangeArrowheads="1" noChangeShapeType="1" noTextEdit="1"/>
              </p:cNvSpPr>
              <p:nvPr>
                <p:ph idx="1"/>
              </p:nvPr>
            </p:nvSpPr>
            <p:spPr>
              <a:blipFill>
                <a:blip r:embed="rId3"/>
                <a:stretch>
                  <a:fillRect l="-721" t="-151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graphicFrame>
            <p:nvGraphicFramePr>
              <p:cNvPr id="5" name="Table 4">
                <a:extLst>
                  <a:ext uri="{FF2B5EF4-FFF2-40B4-BE49-F238E27FC236}">
                    <a16:creationId xmlns:a16="http://schemas.microsoft.com/office/drawing/2014/main" id="{AD5276C0-BDA5-7951-480E-2E318EDE364B}"/>
                  </a:ext>
                </a:extLst>
              </p:cNvPr>
              <p:cNvGraphicFramePr>
                <a:graphicFrameLocks noGrp="1"/>
              </p:cNvGraphicFramePr>
              <p:nvPr>
                <p:extLst>
                  <p:ext uri="{D42A27DB-BD31-4B8C-83A1-F6EECF244321}">
                    <p14:modId xmlns:p14="http://schemas.microsoft.com/office/powerpoint/2010/main" val="3124227602"/>
                  </p:ext>
                </p:extLst>
              </p:nvPr>
            </p:nvGraphicFramePr>
            <p:xfrm>
              <a:off x="1329430" y="1718351"/>
              <a:ext cx="9533139" cy="201676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711187874"/>
                        </a:ext>
                      </a:extLst>
                    </a:gridCol>
                    <a:gridCol w="3383280">
                      <a:extLst>
                        <a:ext uri="{9D8B030D-6E8A-4147-A177-3AD203B41FA5}">
                          <a16:colId xmlns:a16="http://schemas.microsoft.com/office/drawing/2014/main" val="987143317"/>
                        </a:ext>
                      </a:extLst>
                    </a:gridCol>
                    <a:gridCol w="3406659">
                      <a:extLst>
                        <a:ext uri="{9D8B030D-6E8A-4147-A177-3AD203B41FA5}">
                          <a16:colId xmlns:a16="http://schemas.microsoft.com/office/drawing/2014/main" val="569551785"/>
                        </a:ext>
                      </a:extLst>
                    </a:gridCol>
                  </a:tblGrid>
                  <a:tr h="370840">
                    <a:tc>
                      <a:txBody>
                        <a:bodyPr/>
                        <a:lstStyle/>
                        <a:p>
                          <a:pPr algn="ctr"/>
                          <a:r>
                            <a:rPr lang="en-US" dirty="0">
                              <a:latin typeface="Aptos" panose="020B0004020202020204" pitchFamily="34" charset="0"/>
                              <a:cs typeface="Calibri" panose="020F0502020204030204" pitchFamily="34" charset="0"/>
                            </a:rPr>
                            <a:t>Data source</a:t>
                          </a:r>
                        </a:p>
                      </a:txBody>
                      <a:tcPr anchor="ctr"/>
                    </a:tc>
                    <a:tc>
                      <a:txBody>
                        <a:bodyPr/>
                        <a:lstStyle/>
                        <a:p>
                          <a:pPr algn="ctr"/>
                          <a:r>
                            <a:rPr lang="en-US" dirty="0">
                              <a:latin typeface="Aptos" panose="020B0004020202020204" pitchFamily="34" charset="0"/>
                              <a:cs typeface="Calibri" panose="020F0502020204030204" pitchFamily="34" charset="0"/>
                            </a:rPr>
                            <a:t>Outcome</a:t>
                          </a:r>
                        </a:p>
                      </a:txBody>
                      <a:tcPr anchor="ctr"/>
                    </a:tc>
                    <a:tc>
                      <a:txBody>
                        <a:bodyPr/>
                        <a:lstStyle/>
                        <a:p>
                          <a:pPr algn="ctr"/>
                          <a:r>
                            <a:rPr lang="en-US" dirty="0">
                              <a:latin typeface="Aptos" panose="020B0004020202020204" pitchFamily="34" charset="0"/>
                              <a:cs typeface="Calibri" panose="020F0502020204030204" pitchFamily="34" charset="0"/>
                            </a:rPr>
                            <a:t>Covariate</a:t>
                          </a:r>
                        </a:p>
                      </a:txBody>
                      <a:tcPr anchor="ctr"/>
                    </a:tc>
                    <a:extLst>
                      <a:ext uri="{0D108BD9-81ED-4DB2-BD59-A6C34878D82A}">
                        <a16:rowId xmlns:a16="http://schemas.microsoft.com/office/drawing/2014/main" val="2238529089"/>
                      </a:ext>
                    </a:extLst>
                  </a:tr>
                  <a:tr h="822960">
                    <a:tc>
                      <a:txBody>
                        <a:bodyPr/>
                        <a:lstStyle/>
                        <a:p>
                          <a:pPr algn="ctr"/>
                          <a:r>
                            <a:rPr lang="en-US" dirty="0">
                              <a:latin typeface="Aptos" panose="020B0004020202020204" pitchFamily="34" charset="0"/>
                              <a:cs typeface="Calibri" panose="020F0502020204030204" pitchFamily="34" charset="0"/>
                            </a:rPr>
                            <a:t>Current trial patients</a:t>
                          </a:r>
                        </a:p>
                      </a:txBody>
                      <a:tcPr anchor="ctr"/>
                    </a:tc>
                    <a:tc>
                      <a:txBody>
                        <a:bodyPr/>
                        <a:lstStyle/>
                        <a:p>
                          <a:pPr algn="ctr"/>
                          <a:r>
                            <a:rPr lang="en-US" dirty="0">
                              <a:latin typeface="Aptos" panose="020B0004020202020204" pitchFamily="34" charset="0"/>
                              <a:cs typeface="Calibri" panose="020F0502020204030204" pitchFamily="34" charset="0"/>
                            </a:rPr>
                            <a:t>Distribution with</a:t>
                          </a:r>
                          <a:r>
                            <a:rPr lang="en-US" baseline="0" dirty="0">
                              <a:latin typeface="Aptos" panose="020B0004020202020204" pitchFamily="34" charset="0"/>
                              <a:cs typeface="Calibri" panose="020F0502020204030204" pitchFamily="34" charset="0"/>
                            </a:rPr>
                            <a:t> </a:t>
                          </a:r>
                          <a:r>
                            <a:rPr lang="en-US" dirty="0">
                              <a:latin typeface="Aptos" panose="020B0004020202020204" pitchFamily="34" charset="0"/>
                              <a:cs typeface="Calibri" panose="020F0502020204030204" pitchFamily="34" charset="0"/>
                            </a:rPr>
                            <a:t>median of</a:t>
                          </a:r>
                          <a:br>
                            <a:rPr lang="en-US" dirty="0">
                              <a:latin typeface="Aptos" panose="020B0004020202020204" pitchFamily="34" charset="0"/>
                              <a:cs typeface="Calibri" panose="020F0502020204030204" pitchFamily="34" charset="0"/>
                            </a:rPr>
                          </a:b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ea typeface="Cambria Math" panose="02040503050406030204" pitchFamily="18" charset="0"/>
                                    <a:cs typeface="+mn-cs"/>
                                  </a:rPr>
                                  <m:t>𝛼</m:t>
                                </m:r>
                                <m:r>
                                  <a:rPr lang="en-US" b="0" i="1" smtClean="0">
                                    <a:latin typeface="Cambria Math" panose="02040503050406030204" pitchFamily="18" charset="0"/>
                                    <a:ea typeface="Cambria Math" panose="02040503050406030204" pitchFamily="18" charset="0"/>
                                  </a:rPr>
                                  <m:t>+</m:t>
                                </m:r>
                                <m:r>
                                  <a:rPr lang="en-US" i="1" smtClean="0">
                                    <a:latin typeface="Cambria Math" panose="02040503050406030204" pitchFamily="18" charset="0"/>
                                    <a:ea typeface="Cambria Math" panose="02040503050406030204" pitchFamily="18" charset="0"/>
                                  </a:rPr>
                                  <m:t>𝜃</m:t>
                                </m:r>
                                <m:r>
                                  <a:rPr lang="en-US" i="1" smtClean="0">
                                    <a:latin typeface="Cambria Math" panose="02040503050406030204" pitchFamily="18" charset="0"/>
                                    <a:ea typeface="Cambria Math" panose="02040503050406030204" pitchFamily="18" charset="0"/>
                                  </a:rPr>
                                  <m:t>+</m:t>
                                </m:r>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𝛽</m:t>
                                    </m:r>
                                  </m:e>
                                  <m:sub>
                                    <m:r>
                                      <a:rPr lang="en-US" i="1">
                                        <a:latin typeface="Cambria Math" panose="02040503050406030204" pitchFamily="18" charset="0"/>
                                        <a:ea typeface="Cambria Math" panose="02040503050406030204" pitchFamily="18" charset="0"/>
                                      </a:rPr>
                                      <m:t>1</m:t>
                                    </m:r>
                                  </m:sub>
                                </m:sSub>
                                <m:sSub>
                                  <m:sSubPr>
                                    <m:ctrlPr>
                                      <a:rPr lang="en-US" i="1">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𝑋</m:t>
                                    </m:r>
                                  </m:e>
                                  <m:sub>
                                    <m:r>
                                      <a:rPr lang="en-US" i="1">
                                        <a:latin typeface="Cambria Math" panose="02040503050406030204" pitchFamily="18" charset="0"/>
                                        <a:ea typeface="Cambria Math" panose="02040503050406030204" pitchFamily="18" charset="0"/>
                                      </a:rPr>
                                      <m:t>1</m:t>
                                    </m:r>
                                  </m:sub>
                                </m:sSub>
                                <m:r>
                                  <a:rPr lang="en-US" i="1">
                                    <a:latin typeface="Cambria Math" panose="02040503050406030204" pitchFamily="18" charset="0"/>
                                    <a:ea typeface="Cambria Math" panose="02040503050406030204" pitchFamily="18" charset="0"/>
                                  </a:rPr>
                                  <m:t>+</m:t>
                                </m:r>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𝛽</m:t>
                                    </m:r>
                                  </m:e>
                                  <m:sub>
                                    <m:r>
                                      <a:rPr lang="en-US" i="1">
                                        <a:latin typeface="Cambria Math" panose="02040503050406030204" pitchFamily="18" charset="0"/>
                                        <a:ea typeface="Cambria Math" panose="02040503050406030204" pitchFamily="18" charset="0"/>
                                      </a:rPr>
                                      <m:t>2</m:t>
                                    </m:r>
                                  </m:sub>
                                </m:sSub>
                                <m:sSub>
                                  <m:sSubPr>
                                    <m:ctrlPr>
                                      <a:rPr lang="en-US" i="1">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𝑋</m:t>
                                    </m:r>
                                  </m:e>
                                  <m:sub>
                                    <m:r>
                                      <a:rPr lang="en-US" i="1">
                                        <a:latin typeface="Cambria Math" panose="02040503050406030204" pitchFamily="18" charset="0"/>
                                        <a:ea typeface="Cambria Math" panose="02040503050406030204" pitchFamily="18" charset="0"/>
                                      </a:rPr>
                                      <m:t>2</m:t>
                                    </m:r>
                                  </m:sub>
                                </m:sSub>
                              </m:oMath>
                            </m:oMathPara>
                          </a14:m>
                          <a:endParaRPr lang="en-US" dirty="0">
                            <a:latin typeface="Aptos" panose="020B0004020202020204" pitchFamily="34" charset="0"/>
                            <a:cs typeface="Calibri" panose="020F0502020204030204" pitchFamily="34" charset="0"/>
                          </a:endParaRPr>
                        </a:p>
                      </a:txBody>
                      <a:tcPr anchor="ctr"/>
                    </a:tc>
                    <a:tc>
                      <a:txBody>
                        <a:bodyPr/>
                        <a:lstStyle/>
                        <a:p>
                          <a:pPr algn="ct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ea typeface="Cambria Math" panose="02040503050406030204" pitchFamily="18" charset="0"/>
                                      </a:rPr>
                                    </m:ctrlPr>
                                  </m:dPr>
                                  <m:e>
                                    <m:m>
                                      <m:mPr>
                                        <m:mcs>
                                          <m:mc>
                                            <m:mcPr>
                                              <m:count m:val="1"/>
                                              <m:mcJc m:val="center"/>
                                            </m:mcPr>
                                          </m:mc>
                                        </m:mcs>
                                        <m:ctrlPr>
                                          <a:rPr lang="en-US" i="1" smtClean="0">
                                            <a:latin typeface="Cambria Math" panose="02040503050406030204" pitchFamily="18" charset="0"/>
                                            <a:ea typeface="Cambria Math" panose="02040503050406030204" pitchFamily="18" charset="0"/>
                                          </a:rPr>
                                        </m:ctrlPr>
                                      </m:mPr>
                                      <m:mr>
                                        <m:e>
                                          <m:sSub>
                                            <m:sSubPr>
                                              <m:ctrlPr>
                                                <a:rPr lang="en-US" i="1">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𝑋</m:t>
                                              </m:r>
                                            </m:e>
                                            <m:sub>
                                              <m:r>
                                                <a:rPr lang="en-US" i="1">
                                                  <a:latin typeface="Cambria Math" panose="02040503050406030204" pitchFamily="18" charset="0"/>
                                                  <a:ea typeface="Cambria Math" panose="02040503050406030204" pitchFamily="18" charset="0"/>
                                                </a:rPr>
                                                <m:t>1</m:t>
                                              </m:r>
                                            </m:sub>
                                          </m:sSub>
                                        </m:e>
                                      </m:mr>
                                      <m:mr>
                                        <m:e>
                                          <m:sSub>
                                            <m:sSubPr>
                                              <m:ctrlPr>
                                                <a:rPr lang="en-US" i="1">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𝑋</m:t>
                                              </m:r>
                                            </m:e>
                                            <m:sub>
                                              <m:r>
                                                <a:rPr lang="en-US" i="1">
                                                  <a:latin typeface="Cambria Math" panose="02040503050406030204" pitchFamily="18" charset="0"/>
                                                  <a:ea typeface="Cambria Math" panose="02040503050406030204" pitchFamily="18" charset="0"/>
                                                </a:rPr>
                                                <m:t>2</m:t>
                                              </m:r>
                                            </m:sub>
                                          </m:sSub>
                                        </m:e>
                                      </m:mr>
                                    </m:m>
                                  </m:e>
                                </m:d>
                                <m:r>
                                  <a:rPr lang="en-US" i="1">
                                    <a:latin typeface="Cambria Math" panose="02040503050406030204" pitchFamily="18" charset="0"/>
                                    <a:ea typeface="Cambria Math" panose="02040503050406030204" pitchFamily="18" charset="0"/>
                                  </a:rPr>
                                  <m:t>~ </m:t>
                                </m:r>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𝑁</m:t>
                                    </m:r>
                                  </m:e>
                                  <m:sub>
                                    <m:r>
                                      <a:rPr lang="en-US" b="0" i="1" smtClean="0">
                                        <a:latin typeface="Cambria Math" panose="02040503050406030204" pitchFamily="18" charset="0"/>
                                        <a:ea typeface="Cambria Math" panose="02040503050406030204" pitchFamily="18" charset="0"/>
                                      </a:rPr>
                                      <m:t>2</m:t>
                                    </m:r>
                                  </m:sub>
                                </m:sSub>
                                <m:d>
                                  <m:dPr>
                                    <m:ctrlPr>
                                      <a:rPr lang="en-US" i="1">
                                        <a:latin typeface="Cambria Math" panose="02040503050406030204" pitchFamily="18" charset="0"/>
                                        <a:ea typeface="Cambria Math" panose="02040503050406030204" pitchFamily="18" charset="0"/>
                                      </a:rPr>
                                    </m:ctrlPr>
                                  </m:dPr>
                                  <m:e>
                                    <m:d>
                                      <m:dPr>
                                        <m:begChr m:val="["/>
                                        <m:endChr m:val="]"/>
                                        <m:ctrlPr>
                                          <a:rPr lang="en-US" i="1">
                                            <a:latin typeface="Cambria Math" panose="02040503050406030204" pitchFamily="18" charset="0"/>
                                            <a:ea typeface="Cambria Math" panose="02040503050406030204" pitchFamily="18" charset="0"/>
                                          </a:rPr>
                                        </m:ctrlPr>
                                      </m:dPr>
                                      <m:e>
                                        <m:m>
                                          <m:mPr>
                                            <m:mcs>
                                              <m:mc>
                                                <m:mcPr>
                                                  <m:count m:val="1"/>
                                                  <m:mcJc m:val="center"/>
                                                </m:mcPr>
                                              </m:mc>
                                            </m:mcs>
                                            <m:ctrlPr>
                                              <a:rPr lang="en-US" i="1" smtClean="0">
                                                <a:latin typeface="Cambria Math" panose="02040503050406030204" pitchFamily="18" charset="0"/>
                                                <a:ea typeface="Cambria Math" panose="02040503050406030204" pitchFamily="18" charset="0"/>
                                              </a:rPr>
                                            </m:ctrlPr>
                                          </m:mPr>
                                          <m:mr>
                                            <m:e>
                                              <m:r>
                                                <m:rPr>
                                                  <m:brk m:alnAt="7"/>
                                                </m:rPr>
                                                <a:rPr lang="en-US" b="0" i="1" smtClean="0">
                                                  <a:latin typeface="Cambria Math" panose="02040503050406030204" pitchFamily="18" charset="0"/>
                                                  <a:ea typeface="Cambria Math" panose="02040503050406030204" pitchFamily="18" charset="0"/>
                                                </a:rPr>
                                                <m:t>0</m:t>
                                              </m:r>
                                            </m:e>
                                          </m:mr>
                                          <m:mr>
                                            <m:e>
                                              <m:r>
                                                <a:rPr lang="en-US" b="0" i="1" smtClean="0">
                                                  <a:latin typeface="Cambria Math" panose="02040503050406030204" pitchFamily="18" charset="0"/>
                                                  <a:ea typeface="Cambria Math" panose="02040503050406030204" pitchFamily="18" charset="0"/>
                                                </a:rPr>
                                                <m:t>0</m:t>
                                              </m:r>
                                            </m:e>
                                          </m:mr>
                                        </m:m>
                                      </m:e>
                                    </m:d>
                                    <m:r>
                                      <a:rPr lang="en-US" i="1">
                                        <a:latin typeface="Cambria Math" panose="02040503050406030204" pitchFamily="18" charset="0"/>
                                        <a:ea typeface="Cambria Math" panose="02040503050406030204" pitchFamily="18" charset="0"/>
                                      </a:rPr>
                                      <m:t>,</m:t>
                                    </m:r>
                                    <m:d>
                                      <m:dPr>
                                        <m:begChr m:val="["/>
                                        <m:endChr m:val="]"/>
                                        <m:ctrlPr>
                                          <a:rPr lang="en-US" i="1">
                                            <a:latin typeface="Cambria Math" panose="02040503050406030204" pitchFamily="18" charset="0"/>
                                            <a:ea typeface="Cambria Math" panose="02040503050406030204" pitchFamily="18" charset="0"/>
                                          </a:rPr>
                                        </m:ctrlPr>
                                      </m:dPr>
                                      <m:e>
                                        <m:m>
                                          <m:mPr>
                                            <m:mcs>
                                              <m:mc>
                                                <m:mcPr>
                                                  <m:count m:val="2"/>
                                                  <m:mcJc m:val="center"/>
                                                </m:mcPr>
                                              </m:mc>
                                            </m:mcs>
                                            <m:ctrlPr>
                                              <a:rPr lang="en-US" i="1" smtClean="0">
                                                <a:latin typeface="Cambria Math" panose="02040503050406030204" pitchFamily="18" charset="0"/>
                                                <a:ea typeface="Cambria Math" panose="02040503050406030204" pitchFamily="18" charset="0"/>
                                              </a:rPr>
                                            </m:ctrlPr>
                                          </m:mPr>
                                          <m:mr>
                                            <m:e>
                                              <m:r>
                                                <m:rPr>
                                                  <m:brk m:alnAt="7"/>
                                                </m:rPr>
                                                <a:rPr lang="en-US" b="0" i="1" smtClean="0">
                                                  <a:latin typeface="Cambria Math" panose="02040503050406030204" pitchFamily="18" charset="0"/>
                                                  <a:ea typeface="Cambria Math" panose="02040503050406030204" pitchFamily="18" charset="0"/>
                                                </a:rPr>
                                                <m:t>1</m:t>
                                              </m:r>
                                              <m:r>
                                                <a:rPr lang="en-US" b="0" i="1" smtClean="0">
                                                  <a:latin typeface="Cambria Math" panose="02040503050406030204" pitchFamily="18" charset="0"/>
                                                  <a:ea typeface="Cambria Math" panose="02040503050406030204" pitchFamily="18" charset="0"/>
                                                </a:rPr>
                                                <m:t>.0</m:t>
                                              </m:r>
                                            </m:e>
                                            <m:e>
                                              <m:r>
                                                <a:rPr lang="en-US" b="0" i="1" smtClean="0">
                                                  <a:latin typeface="Cambria Math" panose="02040503050406030204" pitchFamily="18" charset="0"/>
                                                  <a:ea typeface="Cambria Math" panose="02040503050406030204" pitchFamily="18" charset="0"/>
                                                </a:rPr>
                                                <m:t>0.2</m:t>
                                              </m:r>
                                            </m:e>
                                          </m:mr>
                                          <m:mr>
                                            <m:e>
                                              <m:r>
                                                <a:rPr lang="en-US" b="0" i="1" smtClean="0">
                                                  <a:latin typeface="Cambria Math" panose="02040503050406030204" pitchFamily="18" charset="0"/>
                                                  <a:ea typeface="Cambria Math" panose="02040503050406030204" pitchFamily="18" charset="0"/>
                                                </a:rPr>
                                                <m:t>0.2</m:t>
                                              </m:r>
                                            </m:e>
                                            <m:e>
                                              <m:r>
                                                <a:rPr lang="en-US" b="0" i="1" smtClean="0">
                                                  <a:latin typeface="Cambria Math" panose="02040503050406030204" pitchFamily="18" charset="0"/>
                                                  <a:ea typeface="Cambria Math" panose="02040503050406030204" pitchFamily="18" charset="0"/>
                                                </a:rPr>
                                                <m:t>1.0</m:t>
                                              </m:r>
                                            </m:e>
                                          </m:mr>
                                        </m:m>
                                      </m:e>
                                    </m:d>
                                  </m:e>
                                </m:d>
                              </m:oMath>
                            </m:oMathPara>
                          </a14:m>
                          <a:endParaRPr lang="en-US" dirty="0">
                            <a:latin typeface="Aptos" panose="020B0004020202020204" pitchFamily="34" charset="0"/>
                            <a:cs typeface="Calibri" panose="020F0502020204030204" pitchFamily="34" charset="0"/>
                          </a:endParaRPr>
                        </a:p>
                      </a:txBody>
                      <a:tcPr anchor="ctr"/>
                    </a:tc>
                    <a:extLst>
                      <a:ext uri="{0D108BD9-81ED-4DB2-BD59-A6C34878D82A}">
                        <a16:rowId xmlns:a16="http://schemas.microsoft.com/office/drawing/2014/main" val="990463019"/>
                      </a:ext>
                    </a:extLst>
                  </a:tr>
                  <a:tr h="822960">
                    <a:tc>
                      <a:txBody>
                        <a:bodyPr/>
                        <a:lstStyle/>
                        <a:p>
                          <a:pPr algn="ctr"/>
                          <a:r>
                            <a:rPr lang="en-US" dirty="0">
                              <a:latin typeface="Aptos" panose="020B0004020202020204" pitchFamily="34" charset="0"/>
                              <a:cs typeface="Calibri" panose="020F0502020204030204" pitchFamily="34" charset="0"/>
                            </a:rPr>
                            <a:t>External control pool</a:t>
                          </a:r>
                        </a:p>
                      </a:txBody>
                      <a:tcPr anchor="ctr"/>
                    </a:tc>
                    <a:tc>
                      <a:txBody>
                        <a:bodyPr/>
                        <a:lstStyle/>
                        <a:p>
                          <a:pPr algn="ctr"/>
                          <a:r>
                            <a:rPr lang="en-US" dirty="0">
                              <a:latin typeface="Aptos" panose="020B0004020202020204" pitchFamily="34" charset="0"/>
                              <a:cs typeface="Calibri" panose="020F0502020204030204" pitchFamily="34" charset="0"/>
                            </a:rPr>
                            <a:t>Distribution</a:t>
                          </a:r>
                          <a:r>
                            <a:rPr lang="en-US" baseline="0" dirty="0">
                              <a:latin typeface="Aptos" panose="020B0004020202020204" pitchFamily="34" charset="0"/>
                              <a:cs typeface="Calibri" panose="020F0502020204030204" pitchFamily="34" charset="0"/>
                            </a:rPr>
                            <a:t> with median of</a:t>
                          </a:r>
                          <a:br>
                            <a:rPr lang="en-US" baseline="0" dirty="0">
                              <a:latin typeface="Aptos" panose="020B0004020202020204" pitchFamily="34" charset="0"/>
                              <a:cs typeface="Calibri" panose="020F0502020204030204" pitchFamily="34" charset="0"/>
                            </a:rPr>
                          </a:b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ea typeface="Cambria Math" panose="02040503050406030204" pitchFamily="18" charset="0"/>
                                  </a:rPr>
                                  <m:t>𝛼</m:t>
                                </m:r>
                                <m:r>
                                  <a:rPr lang="en-US" b="0" i="1" smtClean="0">
                                    <a:latin typeface="Cambria Math" panose="02040503050406030204" pitchFamily="18" charset="0"/>
                                    <a:ea typeface="Cambria Math" panose="02040503050406030204" pitchFamily="18" charset="0"/>
                                  </a:rPr>
                                  <m:t>+</m:t>
                                </m:r>
                                <m:sSub>
                                  <m:sSubPr>
                                    <m:ctrlPr>
                                      <a:rPr lang="en-US" i="1" smtClean="0">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𝛽</m:t>
                                    </m:r>
                                  </m:e>
                                  <m:sub>
                                    <m:r>
                                      <a:rPr lang="en-US" i="1">
                                        <a:latin typeface="Cambria Math" panose="02040503050406030204" pitchFamily="18" charset="0"/>
                                        <a:ea typeface="Cambria Math" panose="02040503050406030204" pitchFamily="18" charset="0"/>
                                      </a:rPr>
                                      <m:t>1</m:t>
                                    </m:r>
                                  </m:sub>
                                </m:sSub>
                                <m:sSub>
                                  <m:sSubPr>
                                    <m:ctrlPr>
                                      <a:rPr lang="en-US" i="1">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𝑋</m:t>
                                    </m:r>
                                  </m:e>
                                  <m:sub>
                                    <m:r>
                                      <a:rPr lang="en-US" i="1">
                                        <a:latin typeface="Cambria Math" panose="02040503050406030204" pitchFamily="18" charset="0"/>
                                        <a:ea typeface="Cambria Math" panose="02040503050406030204" pitchFamily="18" charset="0"/>
                                      </a:rPr>
                                      <m:t>1</m:t>
                                    </m:r>
                                  </m:sub>
                                </m:sSub>
                                <m:r>
                                  <a:rPr lang="en-US" i="1">
                                    <a:latin typeface="Cambria Math" panose="02040503050406030204" pitchFamily="18" charset="0"/>
                                    <a:ea typeface="Cambria Math" panose="02040503050406030204" pitchFamily="18" charset="0"/>
                                  </a:rPr>
                                  <m:t>+</m:t>
                                </m:r>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𝛽</m:t>
                                    </m:r>
                                  </m:e>
                                  <m:sub>
                                    <m:r>
                                      <a:rPr lang="en-US" i="1">
                                        <a:latin typeface="Cambria Math" panose="02040503050406030204" pitchFamily="18" charset="0"/>
                                        <a:ea typeface="Cambria Math" panose="02040503050406030204" pitchFamily="18" charset="0"/>
                                      </a:rPr>
                                      <m:t>2</m:t>
                                    </m:r>
                                  </m:sub>
                                </m:sSub>
                                <m:sSub>
                                  <m:sSubPr>
                                    <m:ctrlPr>
                                      <a:rPr lang="en-US" i="1">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𝑋</m:t>
                                    </m:r>
                                  </m:e>
                                  <m:sub>
                                    <m:r>
                                      <a:rPr lang="en-US" i="1">
                                        <a:latin typeface="Cambria Math" panose="02040503050406030204" pitchFamily="18" charset="0"/>
                                        <a:ea typeface="Cambria Math" panose="02040503050406030204" pitchFamily="18" charset="0"/>
                                      </a:rPr>
                                      <m:t>2</m:t>
                                    </m:r>
                                  </m:sub>
                                </m:sSub>
                              </m:oMath>
                            </m:oMathPara>
                          </a14:m>
                          <a:endParaRPr lang="en-US" dirty="0">
                            <a:latin typeface="Aptos" panose="020B0004020202020204" pitchFamily="34" charset="0"/>
                            <a:cs typeface="Calibri" panose="020F0502020204030204" pitchFamily="34" charset="0"/>
                          </a:endParaRPr>
                        </a:p>
                      </a:txBody>
                      <a:tcPr anchor="ctr"/>
                    </a:tc>
                    <a:tc>
                      <a:txBody>
                        <a:bodyPr/>
                        <a:lstStyle/>
                        <a:p>
                          <a:pPr algn="ct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ea typeface="Cambria Math" panose="02040503050406030204" pitchFamily="18" charset="0"/>
                                      </a:rPr>
                                    </m:ctrlPr>
                                  </m:dPr>
                                  <m:e>
                                    <m:m>
                                      <m:mPr>
                                        <m:mcs>
                                          <m:mc>
                                            <m:mcPr>
                                              <m:count m:val="1"/>
                                              <m:mcJc m:val="center"/>
                                            </m:mcPr>
                                          </m:mc>
                                        </m:mcs>
                                        <m:ctrlPr>
                                          <a:rPr lang="en-US" i="1">
                                            <a:latin typeface="Cambria Math" panose="02040503050406030204" pitchFamily="18" charset="0"/>
                                            <a:ea typeface="Cambria Math" panose="02040503050406030204" pitchFamily="18" charset="0"/>
                                          </a:rPr>
                                        </m:ctrlPr>
                                      </m:mPr>
                                      <m:mr>
                                        <m:e>
                                          <m:sSub>
                                            <m:sSubPr>
                                              <m:ctrlPr>
                                                <a:rPr lang="en-US" i="1">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𝑋</m:t>
                                              </m:r>
                                            </m:e>
                                            <m:sub>
                                              <m:r>
                                                <a:rPr lang="en-US" i="1">
                                                  <a:latin typeface="Cambria Math" panose="02040503050406030204" pitchFamily="18" charset="0"/>
                                                  <a:ea typeface="Cambria Math" panose="02040503050406030204" pitchFamily="18" charset="0"/>
                                                </a:rPr>
                                                <m:t>1</m:t>
                                              </m:r>
                                            </m:sub>
                                          </m:sSub>
                                        </m:e>
                                      </m:mr>
                                      <m:mr>
                                        <m:e>
                                          <m:sSub>
                                            <m:sSubPr>
                                              <m:ctrlPr>
                                                <a:rPr lang="en-US" i="1">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𝑋</m:t>
                                              </m:r>
                                            </m:e>
                                            <m:sub>
                                              <m:r>
                                                <a:rPr lang="en-US" i="1">
                                                  <a:latin typeface="Cambria Math" panose="02040503050406030204" pitchFamily="18" charset="0"/>
                                                  <a:ea typeface="Cambria Math" panose="02040503050406030204" pitchFamily="18" charset="0"/>
                                                </a:rPr>
                                                <m:t>2</m:t>
                                              </m:r>
                                            </m:sub>
                                          </m:sSub>
                                        </m:e>
                                      </m:mr>
                                    </m:m>
                                  </m:e>
                                </m:d>
                                <m:r>
                                  <a:rPr lang="en-US" i="1">
                                    <a:latin typeface="Cambria Math" panose="02040503050406030204" pitchFamily="18" charset="0"/>
                                    <a:ea typeface="Cambria Math" panose="02040503050406030204" pitchFamily="18" charset="0"/>
                                  </a:rPr>
                                  <m:t>~ </m:t>
                                </m:r>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𝑁</m:t>
                                    </m:r>
                                  </m:e>
                                  <m:sub>
                                    <m:r>
                                      <a:rPr lang="en-US" b="0" i="1" smtClean="0">
                                        <a:latin typeface="Cambria Math" panose="02040503050406030204" pitchFamily="18" charset="0"/>
                                        <a:ea typeface="Cambria Math" panose="02040503050406030204" pitchFamily="18" charset="0"/>
                                      </a:rPr>
                                      <m:t>2</m:t>
                                    </m:r>
                                  </m:sub>
                                </m:sSub>
                                <m:d>
                                  <m:dPr>
                                    <m:ctrlPr>
                                      <a:rPr lang="en-US" i="1">
                                        <a:latin typeface="Cambria Math" panose="02040503050406030204" pitchFamily="18" charset="0"/>
                                        <a:ea typeface="Cambria Math" panose="02040503050406030204" pitchFamily="18" charset="0"/>
                                      </a:rPr>
                                    </m:ctrlPr>
                                  </m:dPr>
                                  <m:e>
                                    <m:d>
                                      <m:dPr>
                                        <m:begChr m:val="["/>
                                        <m:endChr m:val="]"/>
                                        <m:ctrlPr>
                                          <a:rPr lang="en-US" i="1">
                                            <a:latin typeface="Cambria Math" panose="02040503050406030204" pitchFamily="18" charset="0"/>
                                            <a:ea typeface="Cambria Math" panose="02040503050406030204" pitchFamily="18" charset="0"/>
                                          </a:rPr>
                                        </m:ctrlPr>
                                      </m:dPr>
                                      <m:e>
                                        <m:m>
                                          <m:mPr>
                                            <m:mcs>
                                              <m:mc>
                                                <m:mcPr>
                                                  <m:count m:val="1"/>
                                                  <m:mcJc m:val="center"/>
                                                </m:mcPr>
                                              </m:mc>
                                            </m:mcs>
                                            <m:ctrlPr>
                                              <a:rPr lang="en-US" i="1">
                                                <a:latin typeface="Cambria Math" panose="02040503050406030204" pitchFamily="18" charset="0"/>
                                                <a:ea typeface="Cambria Math" panose="02040503050406030204" pitchFamily="18" charset="0"/>
                                              </a:rPr>
                                            </m:ctrlPr>
                                          </m:mPr>
                                          <m:mr>
                                            <m:e>
                                              <m:sSub>
                                                <m:sSubPr>
                                                  <m:ctrlPr>
                                                    <a:rPr lang="en-US" sz="1800" b="0" i="1" smtClean="0">
                                                      <a:solidFill>
                                                        <a:srgbClr val="FF0000"/>
                                                      </a:solidFill>
                                                      <a:latin typeface="Cambria Math" panose="02040503050406030204" pitchFamily="18" charset="0"/>
                                                      <a:ea typeface="Cambria Math" panose="02040503050406030204" pitchFamily="18" charset="0"/>
                                                    </a:rPr>
                                                  </m:ctrlPr>
                                                </m:sSubPr>
                                                <m:e>
                                                  <m:r>
                                                    <m:rPr>
                                                      <m:brk m:alnAt="7"/>
                                                    </m:rPr>
                                                    <a:rPr lang="en-US" sz="1800" b="0" i="1" smtClean="0">
                                                      <a:solidFill>
                                                        <a:srgbClr val="FF0000"/>
                                                      </a:solidFill>
                                                      <a:latin typeface="Cambria Math" panose="02040503050406030204" pitchFamily="18" charset="0"/>
                                                      <a:ea typeface="Cambria Math" panose="02040503050406030204" pitchFamily="18" charset="0"/>
                                                    </a:rPr>
                                                    <m:t>𝜇</m:t>
                                                  </m:r>
                                                </m:e>
                                                <m:sub>
                                                  <m:r>
                                                    <m:rPr>
                                                      <m:brk m:alnAt="7"/>
                                                    </m:rPr>
                                                    <a:rPr lang="en-US" sz="1800" b="0" i="1" smtClean="0">
                                                      <a:solidFill>
                                                        <a:srgbClr val="FF0000"/>
                                                      </a:solidFill>
                                                      <a:latin typeface="Cambria Math" panose="02040503050406030204" pitchFamily="18" charset="0"/>
                                                      <a:ea typeface="Cambria Math" panose="02040503050406030204" pitchFamily="18" charset="0"/>
                                                    </a:rPr>
                                                    <m:t>1</m:t>
                                                  </m:r>
                                                </m:sub>
                                              </m:sSub>
                                            </m:e>
                                          </m:mr>
                                          <m:mr>
                                            <m:e>
                                              <m:sSub>
                                                <m:sSubPr>
                                                  <m:ctrlPr>
                                                    <a:rPr lang="en-US" sz="1800" b="0" i="1" smtClean="0">
                                                      <a:solidFill>
                                                        <a:srgbClr val="FF0000"/>
                                                      </a:solidFill>
                                                      <a:latin typeface="Cambria Math" panose="02040503050406030204" pitchFamily="18" charset="0"/>
                                                      <a:ea typeface="Cambria Math" panose="02040503050406030204" pitchFamily="18" charset="0"/>
                                                    </a:rPr>
                                                  </m:ctrlPr>
                                                </m:sSubPr>
                                                <m:e>
                                                  <m:r>
                                                    <m:rPr>
                                                      <m:brk m:alnAt="7"/>
                                                    </m:rPr>
                                                    <a:rPr lang="en-US" sz="1800" b="0" i="1" smtClean="0">
                                                      <a:solidFill>
                                                        <a:srgbClr val="FF0000"/>
                                                      </a:solidFill>
                                                      <a:latin typeface="Cambria Math" panose="02040503050406030204" pitchFamily="18" charset="0"/>
                                                      <a:ea typeface="Cambria Math" panose="02040503050406030204" pitchFamily="18" charset="0"/>
                                                    </a:rPr>
                                                    <m:t>𝜇</m:t>
                                                  </m:r>
                                                </m:e>
                                                <m:sub>
                                                  <m:r>
                                                    <a:rPr lang="en-US" sz="1800" b="0" i="1" smtClean="0">
                                                      <a:solidFill>
                                                        <a:srgbClr val="FF0000"/>
                                                      </a:solidFill>
                                                      <a:latin typeface="Cambria Math" panose="02040503050406030204" pitchFamily="18" charset="0"/>
                                                      <a:ea typeface="Cambria Math" panose="02040503050406030204" pitchFamily="18" charset="0"/>
                                                    </a:rPr>
                                                    <m:t>2</m:t>
                                                  </m:r>
                                                </m:sub>
                                              </m:sSub>
                                            </m:e>
                                          </m:mr>
                                        </m:m>
                                      </m:e>
                                    </m:d>
                                    <m:r>
                                      <a:rPr lang="en-US" i="1">
                                        <a:latin typeface="Cambria Math" panose="02040503050406030204" pitchFamily="18" charset="0"/>
                                        <a:ea typeface="Cambria Math" panose="02040503050406030204" pitchFamily="18" charset="0"/>
                                      </a:rPr>
                                      <m:t>,</m:t>
                                    </m:r>
                                    <m:d>
                                      <m:dPr>
                                        <m:begChr m:val="["/>
                                        <m:endChr m:val="]"/>
                                        <m:ctrlPr>
                                          <a:rPr lang="en-US" i="1">
                                            <a:latin typeface="Cambria Math" panose="02040503050406030204" pitchFamily="18" charset="0"/>
                                            <a:ea typeface="Cambria Math" panose="02040503050406030204" pitchFamily="18" charset="0"/>
                                          </a:rPr>
                                        </m:ctrlPr>
                                      </m:dPr>
                                      <m:e>
                                        <m:m>
                                          <m:mPr>
                                            <m:mcs>
                                              <m:mc>
                                                <m:mcPr>
                                                  <m:count m:val="2"/>
                                                  <m:mcJc m:val="center"/>
                                                </m:mcPr>
                                              </m:mc>
                                            </m:mcs>
                                            <m:ctrlPr>
                                              <a:rPr lang="en-US" i="1">
                                                <a:latin typeface="Cambria Math" panose="02040503050406030204" pitchFamily="18" charset="0"/>
                                                <a:ea typeface="Cambria Math" panose="02040503050406030204" pitchFamily="18" charset="0"/>
                                              </a:rPr>
                                            </m:ctrlPr>
                                          </m:mPr>
                                          <m:mr>
                                            <m:e>
                                              <m:r>
                                                <m:rPr>
                                                  <m:brk m:alnAt="7"/>
                                                </m:rPr>
                                                <a:rPr lang="en-US" i="1">
                                                  <a:latin typeface="Cambria Math" panose="02040503050406030204" pitchFamily="18" charset="0"/>
                                                  <a:ea typeface="Cambria Math" panose="02040503050406030204" pitchFamily="18" charset="0"/>
                                                </a:rPr>
                                                <m:t>1</m:t>
                                              </m:r>
                                              <m:r>
                                                <a:rPr lang="en-US" i="1">
                                                  <a:latin typeface="Cambria Math" panose="02040503050406030204" pitchFamily="18" charset="0"/>
                                                  <a:ea typeface="Cambria Math" panose="02040503050406030204" pitchFamily="18" charset="0"/>
                                                </a:rPr>
                                                <m:t>.0</m:t>
                                              </m:r>
                                            </m:e>
                                            <m:e>
                                              <m:r>
                                                <a:rPr lang="en-US" i="1">
                                                  <a:latin typeface="Cambria Math" panose="02040503050406030204" pitchFamily="18" charset="0"/>
                                                  <a:ea typeface="Cambria Math" panose="02040503050406030204" pitchFamily="18" charset="0"/>
                                                </a:rPr>
                                                <m:t>0.</m:t>
                                              </m:r>
                                              <m:r>
                                                <a:rPr lang="en-US" b="0" i="1" smtClean="0">
                                                  <a:latin typeface="Cambria Math" panose="02040503050406030204" pitchFamily="18" charset="0"/>
                                                  <a:ea typeface="Cambria Math" panose="02040503050406030204" pitchFamily="18" charset="0"/>
                                                </a:rPr>
                                                <m:t>2</m:t>
                                              </m:r>
                                            </m:e>
                                          </m:mr>
                                          <m:mr>
                                            <m:e>
                                              <m:r>
                                                <a:rPr lang="en-US" i="1">
                                                  <a:latin typeface="Cambria Math" panose="02040503050406030204" pitchFamily="18" charset="0"/>
                                                  <a:ea typeface="Cambria Math" panose="02040503050406030204" pitchFamily="18" charset="0"/>
                                                </a:rPr>
                                                <m:t>0.</m:t>
                                              </m:r>
                                              <m:r>
                                                <a:rPr lang="en-US" b="0" i="1" smtClean="0">
                                                  <a:latin typeface="Cambria Math" panose="02040503050406030204" pitchFamily="18" charset="0"/>
                                                  <a:ea typeface="Cambria Math" panose="02040503050406030204" pitchFamily="18" charset="0"/>
                                                </a:rPr>
                                                <m:t>2</m:t>
                                              </m:r>
                                            </m:e>
                                            <m:e>
                                              <m:r>
                                                <a:rPr lang="en-US" i="1">
                                                  <a:latin typeface="Cambria Math" panose="02040503050406030204" pitchFamily="18" charset="0"/>
                                                  <a:ea typeface="Cambria Math" panose="02040503050406030204" pitchFamily="18" charset="0"/>
                                                </a:rPr>
                                                <m:t>1.0</m:t>
                                              </m:r>
                                            </m:e>
                                          </m:mr>
                                        </m:m>
                                      </m:e>
                                    </m:d>
                                  </m:e>
                                </m:d>
                              </m:oMath>
                            </m:oMathPara>
                          </a14:m>
                          <a:endParaRPr lang="en-US" dirty="0">
                            <a:latin typeface="Aptos" panose="020B0004020202020204" pitchFamily="34" charset="0"/>
                            <a:cs typeface="Calibri" panose="020F0502020204030204" pitchFamily="34" charset="0"/>
                          </a:endParaRPr>
                        </a:p>
                      </a:txBody>
                      <a:tcPr anchor="ctr"/>
                    </a:tc>
                    <a:extLst>
                      <a:ext uri="{0D108BD9-81ED-4DB2-BD59-A6C34878D82A}">
                        <a16:rowId xmlns:a16="http://schemas.microsoft.com/office/drawing/2014/main" val="890008953"/>
                      </a:ext>
                    </a:extLst>
                  </a:tr>
                </a:tbl>
              </a:graphicData>
            </a:graphic>
          </p:graphicFrame>
        </mc:Choice>
        <mc:Fallback xmlns="">
          <p:graphicFrame>
            <p:nvGraphicFramePr>
              <p:cNvPr id="5" name="Table 4">
                <a:extLst>
                  <a:ext uri="{FF2B5EF4-FFF2-40B4-BE49-F238E27FC236}">
                    <a16:creationId xmlns:a16="http://schemas.microsoft.com/office/drawing/2014/main" id="{AD5276C0-BDA5-7951-480E-2E318EDE364B}"/>
                  </a:ext>
                </a:extLst>
              </p:cNvPr>
              <p:cNvGraphicFramePr>
                <a:graphicFrameLocks noGrp="1"/>
              </p:cNvGraphicFramePr>
              <p:nvPr>
                <p:extLst>
                  <p:ext uri="{D42A27DB-BD31-4B8C-83A1-F6EECF244321}">
                    <p14:modId xmlns:p14="http://schemas.microsoft.com/office/powerpoint/2010/main" val="3124227602"/>
                  </p:ext>
                </p:extLst>
              </p:nvPr>
            </p:nvGraphicFramePr>
            <p:xfrm>
              <a:off x="1329430" y="1718351"/>
              <a:ext cx="9533139" cy="201676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711187874"/>
                        </a:ext>
                      </a:extLst>
                    </a:gridCol>
                    <a:gridCol w="3383280">
                      <a:extLst>
                        <a:ext uri="{9D8B030D-6E8A-4147-A177-3AD203B41FA5}">
                          <a16:colId xmlns:a16="http://schemas.microsoft.com/office/drawing/2014/main" val="987143317"/>
                        </a:ext>
                      </a:extLst>
                    </a:gridCol>
                    <a:gridCol w="3406659">
                      <a:extLst>
                        <a:ext uri="{9D8B030D-6E8A-4147-A177-3AD203B41FA5}">
                          <a16:colId xmlns:a16="http://schemas.microsoft.com/office/drawing/2014/main" val="569551785"/>
                        </a:ext>
                      </a:extLst>
                    </a:gridCol>
                  </a:tblGrid>
                  <a:tr h="370840">
                    <a:tc>
                      <a:txBody>
                        <a:bodyPr/>
                        <a:lstStyle/>
                        <a:p>
                          <a:pPr algn="ctr"/>
                          <a:r>
                            <a:rPr lang="en-US" dirty="0">
                              <a:latin typeface="Aptos" panose="020B0004020202020204" pitchFamily="34" charset="0"/>
                              <a:cs typeface="Calibri" panose="020F0502020204030204" pitchFamily="34" charset="0"/>
                            </a:rPr>
                            <a:t>Data source</a:t>
                          </a:r>
                        </a:p>
                      </a:txBody>
                      <a:tcPr anchor="ctr"/>
                    </a:tc>
                    <a:tc>
                      <a:txBody>
                        <a:bodyPr/>
                        <a:lstStyle/>
                        <a:p>
                          <a:pPr algn="ctr"/>
                          <a:r>
                            <a:rPr lang="en-US" dirty="0">
                              <a:latin typeface="Aptos" panose="020B0004020202020204" pitchFamily="34" charset="0"/>
                              <a:cs typeface="Calibri" panose="020F0502020204030204" pitchFamily="34" charset="0"/>
                            </a:rPr>
                            <a:t>Outcome</a:t>
                          </a:r>
                        </a:p>
                      </a:txBody>
                      <a:tcPr anchor="ctr"/>
                    </a:tc>
                    <a:tc>
                      <a:txBody>
                        <a:bodyPr/>
                        <a:lstStyle/>
                        <a:p>
                          <a:pPr algn="ctr"/>
                          <a:r>
                            <a:rPr lang="en-US" dirty="0">
                              <a:latin typeface="Aptos" panose="020B0004020202020204" pitchFamily="34" charset="0"/>
                              <a:cs typeface="Calibri" panose="020F0502020204030204" pitchFamily="34" charset="0"/>
                            </a:rPr>
                            <a:t>Covariate</a:t>
                          </a:r>
                        </a:p>
                      </a:txBody>
                      <a:tcPr anchor="ctr"/>
                    </a:tc>
                    <a:extLst>
                      <a:ext uri="{0D108BD9-81ED-4DB2-BD59-A6C34878D82A}">
                        <a16:rowId xmlns:a16="http://schemas.microsoft.com/office/drawing/2014/main" val="2238529089"/>
                      </a:ext>
                    </a:extLst>
                  </a:tr>
                  <a:tr h="822960">
                    <a:tc>
                      <a:txBody>
                        <a:bodyPr/>
                        <a:lstStyle/>
                        <a:p>
                          <a:pPr algn="ctr"/>
                          <a:r>
                            <a:rPr lang="en-US" dirty="0">
                              <a:latin typeface="Aptos" panose="020B0004020202020204" pitchFamily="34" charset="0"/>
                              <a:cs typeface="Calibri" panose="020F0502020204030204" pitchFamily="34" charset="0"/>
                            </a:rPr>
                            <a:t>Current trial patients</a:t>
                          </a:r>
                        </a:p>
                      </a:txBody>
                      <a:tcPr anchor="ctr"/>
                    </a:tc>
                    <a:tc>
                      <a:txBody>
                        <a:bodyPr/>
                        <a:lstStyle/>
                        <a:p>
                          <a:endParaRPr lang="en-US"/>
                        </a:p>
                      </a:txBody>
                      <a:tcPr anchor="ctr">
                        <a:blipFill>
                          <a:blip r:embed="rId4"/>
                          <a:stretch>
                            <a:fillRect l="-81261" t="-47059" r="-101081" b="-100735"/>
                          </a:stretch>
                        </a:blipFill>
                      </a:tcPr>
                    </a:tc>
                    <a:tc>
                      <a:txBody>
                        <a:bodyPr/>
                        <a:lstStyle/>
                        <a:p>
                          <a:endParaRPr lang="en-US"/>
                        </a:p>
                      </a:txBody>
                      <a:tcPr anchor="ctr">
                        <a:blipFill>
                          <a:blip r:embed="rId4"/>
                          <a:stretch>
                            <a:fillRect l="-179964" t="-47059" r="-358" b="-100735"/>
                          </a:stretch>
                        </a:blipFill>
                      </a:tcPr>
                    </a:tc>
                    <a:extLst>
                      <a:ext uri="{0D108BD9-81ED-4DB2-BD59-A6C34878D82A}">
                        <a16:rowId xmlns:a16="http://schemas.microsoft.com/office/drawing/2014/main" val="990463019"/>
                      </a:ext>
                    </a:extLst>
                  </a:tr>
                  <a:tr h="822960">
                    <a:tc>
                      <a:txBody>
                        <a:bodyPr/>
                        <a:lstStyle/>
                        <a:p>
                          <a:pPr algn="ctr"/>
                          <a:r>
                            <a:rPr lang="en-US" dirty="0">
                              <a:latin typeface="Aptos" panose="020B0004020202020204" pitchFamily="34" charset="0"/>
                              <a:cs typeface="Calibri" panose="020F0502020204030204" pitchFamily="34" charset="0"/>
                            </a:rPr>
                            <a:t>External control pool</a:t>
                          </a:r>
                        </a:p>
                      </a:txBody>
                      <a:tcPr anchor="ctr"/>
                    </a:tc>
                    <a:tc>
                      <a:txBody>
                        <a:bodyPr/>
                        <a:lstStyle/>
                        <a:p>
                          <a:endParaRPr lang="en-US"/>
                        </a:p>
                      </a:txBody>
                      <a:tcPr anchor="ctr">
                        <a:blipFill>
                          <a:blip r:embed="rId4"/>
                          <a:stretch>
                            <a:fillRect l="-81261" t="-148148" r="-101081" b="-1481"/>
                          </a:stretch>
                        </a:blipFill>
                      </a:tcPr>
                    </a:tc>
                    <a:tc>
                      <a:txBody>
                        <a:bodyPr/>
                        <a:lstStyle/>
                        <a:p>
                          <a:endParaRPr lang="en-US"/>
                        </a:p>
                      </a:txBody>
                      <a:tcPr anchor="ctr">
                        <a:blipFill>
                          <a:blip r:embed="rId4"/>
                          <a:stretch>
                            <a:fillRect l="-179964" t="-148148" r="-358" b="-1481"/>
                          </a:stretch>
                        </a:blipFill>
                      </a:tcPr>
                    </a:tc>
                    <a:extLst>
                      <a:ext uri="{0D108BD9-81ED-4DB2-BD59-A6C34878D82A}">
                        <a16:rowId xmlns:a16="http://schemas.microsoft.com/office/drawing/2014/main" val="890008953"/>
                      </a:ext>
                    </a:extLst>
                  </a:tr>
                </a:tbl>
              </a:graphicData>
            </a:graphic>
          </p:graphicFrame>
        </mc:Fallback>
      </mc:AlternateContent>
    </p:spTree>
    <p:extLst>
      <p:ext uri="{BB962C8B-B14F-4D97-AF65-F5344CB8AC3E}">
        <p14:creationId xmlns:p14="http://schemas.microsoft.com/office/powerpoint/2010/main" val="611435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Content Placeholder 3">
            <a:extLst>
              <a:ext uri="{FF2B5EF4-FFF2-40B4-BE49-F238E27FC236}">
                <a16:creationId xmlns:a16="http://schemas.microsoft.com/office/drawing/2014/main" id="{008E474C-4178-038B-7F4D-EBCA7BCF1FC0}"/>
              </a:ext>
            </a:extLst>
          </p:cNvPr>
          <p:cNvSpPr>
            <a:spLocks noGrp="1"/>
          </p:cNvSpPr>
          <p:nvPr>
            <p:ph idx="1"/>
          </p:nvPr>
        </p:nvSpPr>
        <p:spPr>
          <a:xfrm>
            <a:off x="358775" y="4546943"/>
            <a:ext cx="10995025" cy="1862482"/>
          </a:xfrm>
        </p:spPr>
        <p:txBody>
          <a:bodyPr/>
          <a:lstStyle/>
          <a:p>
            <a:pPr>
              <a:spcAft>
                <a:spcPts val="600"/>
              </a:spcAft>
            </a:pPr>
            <a:r>
              <a:rPr lang="en-US" dirty="0">
                <a:solidFill>
                  <a:schemeClr val="tx1"/>
                </a:solidFill>
              </a:rPr>
              <a:t>M</a:t>
            </a:r>
            <a:r>
              <a:rPr lang="en-US" sz="2000" dirty="0">
                <a:solidFill>
                  <a:schemeClr val="tx1"/>
                </a:solidFill>
                <a:latin typeface="Aptos" panose="020B0004020202020204" pitchFamily="34" charset="0"/>
                <a:cs typeface="Calibri" panose="020F0502020204030204" pitchFamily="34" charset="0"/>
              </a:rPr>
              <a:t>edian of difference = Difference in median = 2.0</a:t>
            </a:r>
          </a:p>
          <a:p>
            <a:pPr>
              <a:spcAft>
                <a:spcPts val="600"/>
              </a:spcAft>
            </a:pPr>
            <a:r>
              <a:rPr lang="en-US" sz="2000" dirty="0">
                <a:solidFill>
                  <a:schemeClr val="tx1"/>
                </a:solidFill>
                <a:latin typeface="Aptos" panose="020B0004020202020204" pitchFamily="34" charset="0"/>
                <a:cs typeface="Calibri" panose="020F0502020204030204" pitchFamily="34" charset="0"/>
              </a:rPr>
              <a:t>Power = 83.2%, in RCT settings (n=12 vs 6) with normal outcome and one-sided alpha=0.025</a:t>
            </a:r>
          </a:p>
          <a:p>
            <a:pPr>
              <a:lnSpc>
                <a:spcPct val="100000"/>
              </a:lnSpc>
              <a:spcAft>
                <a:spcPts val="600"/>
              </a:spcAft>
            </a:pPr>
            <a:endParaRPr lang="en-US" dirty="0">
              <a:solidFill>
                <a:schemeClr val="tx1"/>
              </a:solidFill>
            </a:endParaRPr>
          </a:p>
        </p:txBody>
      </p:sp>
      <p:sp>
        <p:nvSpPr>
          <p:cNvPr id="2" name="Title 1">
            <a:extLst>
              <a:ext uri="{FF2B5EF4-FFF2-40B4-BE49-F238E27FC236}">
                <a16:creationId xmlns:a16="http://schemas.microsoft.com/office/drawing/2014/main" id="{BD9E5FEE-4009-2161-D835-7DF8AD53E46C}"/>
              </a:ext>
            </a:extLst>
          </p:cNvPr>
          <p:cNvSpPr>
            <a:spLocks noGrp="1"/>
          </p:cNvSpPr>
          <p:nvPr>
            <p:ph type="title"/>
          </p:nvPr>
        </p:nvSpPr>
        <p:spPr/>
        <p:txBody>
          <a:bodyPr/>
          <a:lstStyle/>
          <a:p>
            <a:r>
              <a:rPr lang="en-US" b="1" dirty="0">
                <a:solidFill>
                  <a:srgbClr val="002060"/>
                </a:solidFill>
              </a:rPr>
              <a:t>Outcome distribution</a:t>
            </a:r>
          </a:p>
        </p:txBody>
      </p:sp>
      <p:sp>
        <p:nvSpPr>
          <p:cNvPr id="3" name="Slide Number Placeholder 2">
            <a:extLst>
              <a:ext uri="{FF2B5EF4-FFF2-40B4-BE49-F238E27FC236}">
                <a16:creationId xmlns:a16="http://schemas.microsoft.com/office/drawing/2014/main" id="{20E0C78F-AA50-C74B-20ED-3D3DD135117A}"/>
              </a:ext>
            </a:extLst>
          </p:cNvPr>
          <p:cNvSpPr>
            <a:spLocks noGrp="1"/>
          </p:cNvSpPr>
          <p:nvPr>
            <p:ph type="sldNum" sz="quarter" idx="12"/>
          </p:nvPr>
        </p:nvSpPr>
        <p:spPr/>
        <p:txBody>
          <a:bodyPr/>
          <a:lstStyle/>
          <a:p>
            <a:fld id="{69AE0398-C5D1-4C23-8BB8-6DF786637BD0}" type="slidenum">
              <a:rPr lang="en-US" smtClean="0"/>
              <a:t>11</a:t>
            </a:fld>
            <a:endParaRPr lang="en-US"/>
          </a:p>
        </p:txBody>
      </p:sp>
      <p:pic>
        <p:nvPicPr>
          <p:cNvPr id="11" name="Picture 10">
            <a:extLst>
              <a:ext uri="{FF2B5EF4-FFF2-40B4-BE49-F238E27FC236}">
                <a16:creationId xmlns:a16="http://schemas.microsoft.com/office/drawing/2014/main" id="{0E75E476-0637-CFE1-EC6C-3842488B74EF}"/>
              </a:ext>
            </a:extLst>
          </p:cNvPr>
          <p:cNvPicPr>
            <a:picLocks noChangeAspect="1"/>
          </p:cNvPicPr>
          <p:nvPr/>
        </p:nvPicPr>
        <p:blipFill>
          <a:blip r:embed="rId3"/>
          <a:srcRect t="15358" r="3832" b="10971"/>
          <a:stretch/>
        </p:blipFill>
        <p:spPr>
          <a:xfrm>
            <a:off x="836611" y="1483762"/>
            <a:ext cx="5019675" cy="2905125"/>
          </a:xfrm>
          <a:prstGeom prst="rect">
            <a:avLst/>
          </a:prstGeom>
        </p:spPr>
      </p:pic>
      <p:pic>
        <p:nvPicPr>
          <p:cNvPr id="13" name="Picture 12">
            <a:extLst>
              <a:ext uri="{FF2B5EF4-FFF2-40B4-BE49-F238E27FC236}">
                <a16:creationId xmlns:a16="http://schemas.microsoft.com/office/drawing/2014/main" id="{7C8E9D9A-B6DB-398A-B035-AD90B58B3BBD}"/>
              </a:ext>
            </a:extLst>
          </p:cNvPr>
          <p:cNvPicPr>
            <a:picLocks noChangeAspect="1"/>
          </p:cNvPicPr>
          <p:nvPr/>
        </p:nvPicPr>
        <p:blipFill>
          <a:blip r:embed="rId4"/>
          <a:srcRect t="15319" r="5180" b="12774"/>
          <a:stretch/>
        </p:blipFill>
        <p:spPr>
          <a:xfrm>
            <a:off x="6016545" y="1483762"/>
            <a:ext cx="4949329" cy="2835565"/>
          </a:xfrm>
          <a:prstGeom prst="rect">
            <a:avLst/>
          </a:prstGeom>
        </p:spPr>
      </p:pic>
      <p:sp>
        <p:nvSpPr>
          <p:cNvPr id="14" name="TextBox 13">
            <a:extLst>
              <a:ext uri="{FF2B5EF4-FFF2-40B4-BE49-F238E27FC236}">
                <a16:creationId xmlns:a16="http://schemas.microsoft.com/office/drawing/2014/main" id="{E4E77536-F7E1-CB6B-EF77-8EB95C821BC5}"/>
              </a:ext>
            </a:extLst>
          </p:cNvPr>
          <p:cNvSpPr txBox="1"/>
          <p:nvPr/>
        </p:nvSpPr>
        <p:spPr>
          <a:xfrm>
            <a:off x="1600156" y="1256146"/>
            <a:ext cx="3352800" cy="369332"/>
          </a:xfrm>
          <a:prstGeom prst="rect">
            <a:avLst/>
          </a:prstGeom>
          <a:noFill/>
        </p:spPr>
        <p:txBody>
          <a:bodyPr wrap="square" rtlCol="0">
            <a:spAutoFit/>
          </a:bodyPr>
          <a:lstStyle/>
          <a:p>
            <a:r>
              <a:rPr lang="en-US" dirty="0">
                <a:latin typeface="Aptos" panose="020B0004020202020204" pitchFamily="34" charset="0"/>
              </a:rPr>
              <a:t>Normal distribution</a:t>
            </a:r>
          </a:p>
        </p:txBody>
      </p:sp>
      <p:sp>
        <p:nvSpPr>
          <p:cNvPr id="15" name="TextBox 14">
            <a:extLst>
              <a:ext uri="{FF2B5EF4-FFF2-40B4-BE49-F238E27FC236}">
                <a16:creationId xmlns:a16="http://schemas.microsoft.com/office/drawing/2014/main" id="{FC2EE5C2-6ADA-6DD9-43DF-1D05A8BD3D4F}"/>
              </a:ext>
            </a:extLst>
          </p:cNvPr>
          <p:cNvSpPr txBox="1"/>
          <p:nvPr/>
        </p:nvSpPr>
        <p:spPr>
          <a:xfrm>
            <a:off x="6758667" y="1256146"/>
            <a:ext cx="3352800" cy="369332"/>
          </a:xfrm>
          <a:prstGeom prst="rect">
            <a:avLst/>
          </a:prstGeom>
          <a:noFill/>
        </p:spPr>
        <p:txBody>
          <a:bodyPr wrap="square" rtlCol="0">
            <a:spAutoFit/>
          </a:bodyPr>
          <a:lstStyle/>
          <a:p>
            <a:r>
              <a:rPr lang="en-US" dirty="0">
                <a:latin typeface="Aptos" panose="020B0004020202020204" pitchFamily="34" charset="0"/>
              </a:rPr>
              <a:t>Shifted log-normal distribution</a:t>
            </a:r>
          </a:p>
        </p:txBody>
      </p:sp>
      <p:sp>
        <p:nvSpPr>
          <p:cNvPr id="17" name="TextBox 16">
            <a:extLst>
              <a:ext uri="{FF2B5EF4-FFF2-40B4-BE49-F238E27FC236}">
                <a16:creationId xmlns:a16="http://schemas.microsoft.com/office/drawing/2014/main" id="{D70A92F9-47B1-1446-B3E6-F539D2E8B021}"/>
              </a:ext>
            </a:extLst>
          </p:cNvPr>
          <p:cNvSpPr txBox="1"/>
          <p:nvPr/>
        </p:nvSpPr>
        <p:spPr>
          <a:xfrm>
            <a:off x="3664481" y="1675314"/>
            <a:ext cx="2006644" cy="584775"/>
          </a:xfrm>
          <a:prstGeom prst="rect">
            <a:avLst/>
          </a:prstGeom>
          <a:noFill/>
        </p:spPr>
        <p:txBody>
          <a:bodyPr wrap="square" rtlCol="0">
            <a:spAutoFit/>
          </a:bodyPr>
          <a:lstStyle/>
          <a:p>
            <a:r>
              <a:rPr lang="en-US" sz="1600" dirty="0">
                <a:latin typeface="Times New Roman" panose="02020603050405020304" pitchFamily="18" charset="0"/>
                <a:cs typeface="Times New Roman" panose="02020603050405020304" pitchFamily="18" charset="0"/>
              </a:rPr>
              <a:t>─</a:t>
            </a:r>
            <a:r>
              <a:rPr lang="en-US" sz="1600" dirty="0">
                <a:latin typeface="Aptos" panose="020B0004020202020204" pitchFamily="34" charset="0"/>
              </a:rPr>
              <a:t>  Treatment</a:t>
            </a:r>
          </a:p>
          <a:p>
            <a:r>
              <a:rPr lang="en-US" sz="1600" dirty="0">
                <a:solidFill>
                  <a:srgbClr val="FF0000"/>
                </a:solidFill>
                <a:latin typeface="Times New Roman" panose="02020603050405020304" pitchFamily="18" charset="0"/>
                <a:cs typeface="Times New Roman" panose="02020603050405020304" pitchFamily="18" charset="0"/>
              </a:rPr>
              <a:t>─</a:t>
            </a:r>
            <a:r>
              <a:rPr lang="en-US" sz="1600" dirty="0">
                <a:solidFill>
                  <a:srgbClr val="FF0000"/>
                </a:solidFill>
                <a:latin typeface="Aptos" panose="020B0004020202020204" pitchFamily="34" charset="0"/>
              </a:rPr>
              <a:t>  External Control</a:t>
            </a:r>
          </a:p>
        </p:txBody>
      </p:sp>
      <p:sp>
        <p:nvSpPr>
          <p:cNvPr id="18" name="TextBox 17">
            <a:extLst>
              <a:ext uri="{FF2B5EF4-FFF2-40B4-BE49-F238E27FC236}">
                <a16:creationId xmlns:a16="http://schemas.microsoft.com/office/drawing/2014/main" id="{926AA8EC-95EC-A501-7477-F9313AA0D05C}"/>
              </a:ext>
            </a:extLst>
          </p:cNvPr>
          <p:cNvSpPr txBox="1"/>
          <p:nvPr/>
        </p:nvSpPr>
        <p:spPr>
          <a:xfrm>
            <a:off x="8840292" y="1675314"/>
            <a:ext cx="2006644" cy="584775"/>
          </a:xfrm>
          <a:prstGeom prst="rect">
            <a:avLst/>
          </a:prstGeom>
          <a:noFill/>
        </p:spPr>
        <p:txBody>
          <a:bodyPr wrap="square" rtlCol="0">
            <a:spAutoFit/>
          </a:bodyPr>
          <a:lstStyle/>
          <a:p>
            <a:r>
              <a:rPr lang="en-US" sz="1600" dirty="0">
                <a:latin typeface="Times New Roman" panose="02020603050405020304" pitchFamily="18" charset="0"/>
                <a:cs typeface="Times New Roman" panose="02020603050405020304" pitchFamily="18" charset="0"/>
              </a:rPr>
              <a:t>─</a:t>
            </a:r>
            <a:r>
              <a:rPr lang="en-US" sz="1600" dirty="0">
                <a:latin typeface="Aptos" panose="020B0004020202020204" pitchFamily="34" charset="0"/>
              </a:rPr>
              <a:t>  Treatment</a:t>
            </a:r>
          </a:p>
          <a:p>
            <a:r>
              <a:rPr lang="en-US" sz="1600" dirty="0">
                <a:solidFill>
                  <a:srgbClr val="FF0000"/>
                </a:solidFill>
                <a:latin typeface="Times New Roman" panose="02020603050405020304" pitchFamily="18" charset="0"/>
                <a:cs typeface="Times New Roman" panose="02020603050405020304" pitchFamily="18" charset="0"/>
              </a:rPr>
              <a:t>─</a:t>
            </a:r>
            <a:r>
              <a:rPr lang="en-US" sz="1600" dirty="0">
                <a:solidFill>
                  <a:srgbClr val="FF0000"/>
                </a:solidFill>
                <a:latin typeface="Aptos" panose="020B0004020202020204" pitchFamily="34" charset="0"/>
              </a:rPr>
              <a:t>  External Control</a:t>
            </a:r>
          </a:p>
        </p:txBody>
      </p:sp>
    </p:spTree>
    <p:extLst>
      <p:ext uri="{BB962C8B-B14F-4D97-AF65-F5344CB8AC3E}">
        <p14:creationId xmlns:p14="http://schemas.microsoft.com/office/powerpoint/2010/main" val="31410215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BE20B-96FD-38A8-8074-3D65979EA853}"/>
              </a:ext>
            </a:extLst>
          </p:cNvPr>
          <p:cNvSpPr>
            <a:spLocks noGrp="1"/>
          </p:cNvSpPr>
          <p:nvPr>
            <p:ph type="title"/>
          </p:nvPr>
        </p:nvSpPr>
        <p:spPr/>
        <p:txBody>
          <a:bodyPr/>
          <a:lstStyle/>
          <a:p>
            <a:r>
              <a:rPr lang="en-US" b="1" dirty="0">
                <a:solidFill>
                  <a:srgbClr val="002060"/>
                </a:solidFill>
              </a:rPr>
              <a:t>Results - null hypothesis</a:t>
            </a:r>
            <a:endParaRPr lang="en-US" b="1" i="1" dirty="0">
              <a:solidFill>
                <a:srgbClr val="002060"/>
              </a:solidFill>
            </a:endParaRPr>
          </a:p>
        </p:txBody>
      </p:sp>
      <p:sp>
        <p:nvSpPr>
          <p:cNvPr id="3" name="Slide Number Placeholder 2">
            <a:extLst>
              <a:ext uri="{FF2B5EF4-FFF2-40B4-BE49-F238E27FC236}">
                <a16:creationId xmlns:a16="http://schemas.microsoft.com/office/drawing/2014/main" id="{E44F2CA5-E658-7F4E-3F5F-55C13E549C04}"/>
              </a:ext>
            </a:extLst>
          </p:cNvPr>
          <p:cNvSpPr>
            <a:spLocks noGrp="1"/>
          </p:cNvSpPr>
          <p:nvPr>
            <p:ph type="sldNum" sz="quarter" idx="12"/>
          </p:nvPr>
        </p:nvSpPr>
        <p:spPr/>
        <p:txBody>
          <a:bodyPr/>
          <a:lstStyle/>
          <a:p>
            <a:fld id="{69AE0398-C5D1-4C23-8BB8-6DF786637BD0}" type="slidenum">
              <a:rPr lang="en-US" smtClean="0"/>
              <a:t>12</a:t>
            </a:fld>
            <a:endParaRPr lang="en-US"/>
          </a:p>
        </p:txBody>
      </p:sp>
      <p:graphicFrame>
        <p:nvGraphicFramePr>
          <p:cNvPr id="5" name="Content Placeholder 4">
            <a:extLst>
              <a:ext uri="{FF2B5EF4-FFF2-40B4-BE49-F238E27FC236}">
                <a16:creationId xmlns:a16="http://schemas.microsoft.com/office/drawing/2014/main" id="{DD287970-D844-4499-3AA5-6965CD0C3B7B}"/>
              </a:ext>
            </a:extLst>
          </p:cNvPr>
          <p:cNvGraphicFramePr>
            <a:graphicFrameLocks noGrp="1"/>
          </p:cNvGraphicFramePr>
          <p:nvPr>
            <p:ph idx="1"/>
            <p:extLst>
              <p:ext uri="{D42A27DB-BD31-4B8C-83A1-F6EECF244321}">
                <p14:modId xmlns:p14="http://schemas.microsoft.com/office/powerpoint/2010/main" val="1271507366"/>
              </p:ext>
            </p:extLst>
          </p:nvPr>
        </p:nvGraphicFramePr>
        <p:xfrm>
          <a:off x="358774" y="1213067"/>
          <a:ext cx="11521440" cy="3566160"/>
        </p:xfrm>
        <a:graphic>
          <a:graphicData uri="http://schemas.openxmlformats.org/drawingml/2006/table">
            <a:tbl>
              <a:tblPr firstRow="1" bandRow="1">
                <a:tableStyleId>{5940675A-B579-460E-94D1-54222C63F5DA}</a:tableStyleId>
              </a:tblPr>
              <a:tblGrid>
                <a:gridCol w="1463040">
                  <a:extLst>
                    <a:ext uri="{9D8B030D-6E8A-4147-A177-3AD203B41FA5}">
                      <a16:colId xmlns:a16="http://schemas.microsoft.com/office/drawing/2014/main" val="2392944313"/>
                    </a:ext>
                  </a:extLst>
                </a:gridCol>
                <a:gridCol w="1371600">
                  <a:extLst>
                    <a:ext uri="{9D8B030D-6E8A-4147-A177-3AD203B41FA5}">
                      <a16:colId xmlns:a16="http://schemas.microsoft.com/office/drawing/2014/main" val="2079120438"/>
                    </a:ext>
                  </a:extLst>
                </a:gridCol>
                <a:gridCol w="1737360">
                  <a:extLst>
                    <a:ext uri="{9D8B030D-6E8A-4147-A177-3AD203B41FA5}">
                      <a16:colId xmlns:a16="http://schemas.microsoft.com/office/drawing/2014/main" val="2613214938"/>
                    </a:ext>
                  </a:extLst>
                </a:gridCol>
                <a:gridCol w="1737360">
                  <a:extLst>
                    <a:ext uri="{9D8B030D-6E8A-4147-A177-3AD203B41FA5}">
                      <a16:colId xmlns:a16="http://schemas.microsoft.com/office/drawing/2014/main" val="46412430"/>
                    </a:ext>
                  </a:extLst>
                </a:gridCol>
                <a:gridCol w="1737360">
                  <a:extLst>
                    <a:ext uri="{9D8B030D-6E8A-4147-A177-3AD203B41FA5}">
                      <a16:colId xmlns:a16="http://schemas.microsoft.com/office/drawing/2014/main" val="2552727078"/>
                    </a:ext>
                  </a:extLst>
                </a:gridCol>
                <a:gridCol w="1737360">
                  <a:extLst>
                    <a:ext uri="{9D8B030D-6E8A-4147-A177-3AD203B41FA5}">
                      <a16:colId xmlns:a16="http://schemas.microsoft.com/office/drawing/2014/main" val="1585255175"/>
                    </a:ext>
                  </a:extLst>
                </a:gridCol>
                <a:gridCol w="1737360">
                  <a:extLst>
                    <a:ext uri="{9D8B030D-6E8A-4147-A177-3AD203B41FA5}">
                      <a16:colId xmlns:a16="http://schemas.microsoft.com/office/drawing/2014/main" val="3236989018"/>
                    </a:ext>
                  </a:extLst>
                </a:gridCol>
              </a:tblGrid>
              <a:tr h="232742">
                <a:tc>
                  <a:txBody>
                    <a:bodyPr/>
                    <a:lstStyle/>
                    <a:p>
                      <a:r>
                        <a:rPr lang="en-US" b="1" dirty="0">
                          <a:latin typeface="Aptos" panose="020B0004020202020204" pitchFamily="34" charset="0"/>
                        </a:rPr>
                        <a:t>Outcome distribution</a:t>
                      </a:r>
                      <a:endParaRPr b="1" dirty="0">
                        <a:latin typeface="Aptos" panose="020B0004020202020204" pitchFamily="34" charset="0"/>
                      </a:endParaRPr>
                    </a:p>
                  </a:txBody>
                  <a:tcPr anchor="b">
                    <a:solidFill>
                      <a:schemeClr val="bg1">
                        <a:lumMod val="85000"/>
                      </a:schemeClr>
                    </a:solidFill>
                  </a:tcPr>
                </a:tc>
                <a:tc>
                  <a:txBody>
                    <a:bodyPr/>
                    <a:lstStyle/>
                    <a:p>
                      <a:r>
                        <a:rPr lang="en-US" b="1" dirty="0">
                          <a:latin typeface="Aptos" panose="020B0004020202020204" pitchFamily="34" charset="0"/>
                        </a:rPr>
                        <a:t>Covariate imbalance</a:t>
                      </a:r>
                      <a:endParaRPr b="1" dirty="0">
                        <a:latin typeface="Aptos" panose="020B0004020202020204" pitchFamily="34" charset="0"/>
                      </a:endParaRPr>
                    </a:p>
                  </a:txBody>
                  <a:tcPr anchor="b">
                    <a:solidFill>
                      <a:schemeClr val="bg1">
                        <a:lumMod val="85000"/>
                      </a:schemeClr>
                    </a:solidFill>
                  </a:tcPr>
                </a:tc>
                <a:tc>
                  <a:txBody>
                    <a:bodyPr/>
                    <a:lstStyle/>
                    <a:p>
                      <a:r>
                        <a:rPr lang="en-US" b="1" dirty="0">
                          <a:latin typeface="Aptos" panose="020B0004020202020204" pitchFamily="34" charset="0"/>
                        </a:rPr>
                        <a:t>Measure</a:t>
                      </a:r>
                      <a:endParaRPr b="1" dirty="0">
                        <a:latin typeface="Aptos" panose="020B0004020202020204" pitchFamily="34" charset="0"/>
                      </a:endParaRPr>
                    </a:p>
                  </a:txBody>
                  <a:tcPr anchor="b">
                    <a:solidFill>
                      <a:schemeClr val="bg1">
                        <a:lumMod val="85000"/>
                      </a:schemeClr>
                    </a:solidFill>
                  </a:tcPr>
                </a:tc>
                <a:tc>
                  <a:txBody>
                    <a:bodyPr/>
                    <a:lstStyle/>
                    <a:p>
                      <a:pPr algn="ctr"/>
                      <a:r>
                        <a:rPr lang="en-US" sz="1800" b="1" dirty="0">
                          <a:latin typeface="Aptos" panose="020B0004020202020204" pitchFamily="34" charset="0"/>
                          <a:cs typeface="Calibri" panose="020F0502020204030204" pitchFamily="34" charset="0"/>
                        </a:rPr>
                        <a:t>Caliper adjustment</a:t>
                      </a:r>
                    </a:p>
                  </a:txBody>
                  <a:tcPr anchor="ctr">
                    <a:solidFill>
                      <a:schemeClr val="bg1">
                        <a:lumMod val="85000"/>
                      </a:schemeClr>
                    </a:solidFill>
                  </a:tcPr>
                </a:tc>
                <a:tc>
                  <a:txBody>
                    <a:bodyPr/>
                    <a:lstStyle/>
                    <a:p>
                      <a:pPr algn="ctr"/>
                      <a:r>
                        <a:rPr lang="en-US" sz="1800" b="1" dirty="0">
                          <a:latin typeface="Aptos" panose="020B0004020202020204" pitchFamily="34" charset="0"/>
                          <a:cs typeface="Calibri" panose="020F0502020204030204" pitchFamily="34" charset="0"/>
                        </a:rPr>
                        <a:t>Equally splitting</a:t>
                      </a:r>
                    </a:p>
                  </a:txBody>
                  <a:tcPr anchor="ctr">
                    <a:solidFill>
                      <a:schemeClr val="bg1">
                        <a:lumMod val="85000"/>
                      </a:schemeClr>
                    </a:solidFill>
                  </a:tcPr>
                </a:tc>
                <a:tc>
                  <a:txBody>
                    <a:bodyPr/>
                    <a:lstStyle/>
                    <a:p>
                      <a:pPr algn="ctr"/>
                      <a:r>
                        <a:rPr lang="en-US" sz="1800" b="1" dirty="0">
                          <a:latin typeface="Aptos" panose="020B0004020202020204" pitchFamily="34" charset="0"/>
                          <a:cs typeface="Calibri" panose="020F0502020204030204" pitchFamily="34" charset="0"/>
                        </a:rPr>
                        <a:t>Assignment algorithm</a:t>
                      </a:r>
                    </a:p>
                  </a:txBody>
                  <a:tcPr anchor="ctr">
                    <a:solidFill>
                      <a:schemeClr val="bg1">
                        <a:lumMod val="85000"/>
                      </a:schemeClr>
                    </a:solidFill>
                  </a:tcPr>
                </a:tc>
                <a:tc>
                  <a:txBody>
                    <a:bodyPr/>
                    <a:lstStyle/>
                    <a:p>
                      <a:pPr algn="ctr"/>
                      <a:r>
                        <a:rPr lang="en-US" sz="1800" b="1" dirty="0">
                          <a:latin typeface="Aptos" panose="020B0004020202020204" pitchFamily="34" charset="0"/>
                          <a:cs typeface="Calibri" panose="020F0502020204030204" pitchFamily="34" charset="0"/>
                        </a:rPr>
                        <a:t>Searching combinations</a:t>
                      </a:r>
                    </a:p>
                  </a:txBody>
                  <a:tcPr anchor="ctr">
                    <a:solidFill>
                      <a:schemeClr val="bg1">
                        <a:lumMod val="85000"/>
                      </a:schemeClr>
                    </a:solidFill>
                  </a:tcPr>
                </a:tc>
                <a:extLst>
                  <a:ext uri="{0D108BD9-81ED-4DB2-BD59-A6C34878D82A}">
                    <a16:rowId xmlns:a16="http://schemas.microsoft.com/office/drawing/2014/main" val="506151788"/>
                  </a:ext>
                </a:extLst>
              </a:tr>
              <a:tr h="232742">
                <a:tc rowSpan="4">
                  <a:txBody>
                    <a:bodyPr/>
                    <a:lstStyle/>
                    <a:p>
                      <a:r>
                        <a:rPr lang="en-US" sz="1800" dirty="0">
                          <a:latin typeface="Aptos" panose="020B0004020202020204" pitchFamily="34" charset="0"/>
                          <a:cs typeface="Calibri" panose="020F0502020204030204" pitchFamily="34" charset="0"/>
                        </a:rPr>
                        <a:t>Normal</a:t>
                      </a:r>
                    </a:p>
                  </a:txBody>
                  <a:tcPr anchor="ctr">
                    <a:noFill/>
                  </a:tcPr>
                </a:tc>
                <a:tc rowSpan="2">
                  <a:txBody>
                    <a:bodyPr/>
                    <a:lstStyle/>
                    <a:p>
                      <a:r>
                        <a:rPr lang="en-US" sz="1800" dirty="0">
                          <a:latin typeface="Aptos" panose="020B0004020202020204" pitchFamily="34" charset="0"/>
                          <a:cs typeface="Calibri" panose="020F0502020204030204" pitchFamily="34" charset="0"/>
                        </a:rPr>
                        <a:t>Negative</a:t>
                      </a:r>
                    </a:p>
                  </a:txBody>
                  <a:tcPr anchor="ctr">
                    <a:noFill/>
                  </a:tcPr>
                </a:tc>
                <a:tc>
                  <a:txBody>
                    <a:bodyPr/>
                    <a:lstStyle/>
                    <a:p>
                      <a:r>
                        <a:rPr lang="en-US" sz="1800" dirty="0">
                          <a:latin typeface="Aptos" panose="020B0004020202020204" pitchFamily="34" charset="0"/>
                          <a:cs typeface="Calibri" panose="020F0502020204030204" pitchFamily="34" charset="0"/>
                        </a:rPr>
                        <a:t>Bias</a:t>
                      </a:r>
                    </a:p>
                  </a:txBody>
                  <a:tcPr anchor="ctr">
                    <a:noFill/>
                  </a:tcPr>
                </a:tc>
                <a:tc>
                  <a:txBody>
                    <a:bodyPr/>
                    <a:lstStyle/>
                    <a:p>
                      <a:pPr algn="ctr" fontAlgn="b"/>
                      <a:r>
                        <a:rPr lang="en-US" sz="1800" b="0" i="0" u="none" strike="noStrike" dirty="0">
                          <a:solidFill>
                            <a:srgbClr val="FF0000"/>
                          </a:solidFill>
                          <a:effectLst/>
                          <a:latin typeface="Aptos" panose="020B0004020202020204" pitchFamily="34" charset="0"/>
                        </a:rPr>
                        <a:t>-0.159</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-0.092</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-0.093</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-0.093</a:t>
                      </a:r>
                    </a:p>
                  </a:txBody>
                  <a:tcPr marL="9525" marR="9525" marT="9525" marB="0" anchor="ctr">
                    <a:noFill/>
                  </a:tcPr>
                </a:tc>
                <a:extLst>
                  <a:ext uri="{0D108BD9-81ED-4DB2-BD59-A6C34878D82A}">
                    <a16:rowId xmlns:a16="http://schemas.microsoft.com/office/drawing/2014/main" val="3241543631"/>
                  </a:ext>
                </a:extLst>
              </a:tr>
              <a:tr h="232742">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Aptos" panose="020B0004020202020204" pitchFamily="34" charset="0"/>
                        <a:cs typeface="Calibri" panose="020F0502020204030204" pitchFamily="34" charset="0"/>
                      </a:endParaRPr>
                    </a:p>
                  </a:txBody>
                  <a:tcPr anchor="ct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Aptos" panose="020B0004020202020204" pitchFamily="34" charset="0"/>
                        <a:cs typeface="Calibri" panose="020F0502020204030204" pitchFamily="34" charset="0"/>
                      </a:endParaRPr>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Aptos" panose="020B0004020202020204" pitchFamily="34" charset="0"/>
                          <a:cs typeface="Calibri" panose="020F0502020204030204" pitchFamily="34" charset="0"/>
                        </a:rPr>
                        <a:t>Type I error rate</a:t>
                      </a:r>
                    </a:p>
                  </a:txBody>
                  <a:tcPr anchor="ctr">
                    <a:noFill/>
                  </a:tcPr>
                </a:tc>
                <a:tc>
                  <a:txBody>
                    <a:bodyPr/>
                    <a:lstStyle/>
                    <a:p>
                      <a:pPr algn="ctr" fontAlgn="b"/>
                      <a:r>
                        <a:rPr lang="en-US" sz="1800" b="0" i="0" u="none" strike="noStrike" dirty="0">
                          <a:solidFill>
                            <a:schemeClr val="tx1"/>
                          </a:solidFill>
                          <a:effectLst/>
                          <a:latin typeface="Aptos" panose="020B0004020202020204" pitchFamily="34" charset="0"/>
                        </a:rPr>
                        <a:t>0.006</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0.010</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0.009</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0.009</a:t>
                      </a:r>
                    </a:p>
                  </a:txBody>
                  <a:tcPr marL="9525" marR="9525" marT="9525" marB="0" anchor="ctr">
                    <a:noFill/>
                  </a:tcPr>
                </a:tc>
                <a:extLst>
                  <a:ext uri="{0D108BD9-81ED-4DB2-BD59-A6C34878D82A}">
                    <a16:rowId xmlns:a16="http://schemas.microsoft.com/office/drawing/2014/main" val="3920642303"/>
                  </a:ext>
                </a:extLst>
              </a:tr>
              <a:tr h="232742">
                <a:tc vMerge="1">
                  <a:txBody>
                    <a:bodyPr/>
                    <a:lstStyle/>
                    <a:p>
                      <a:endParaRPr lang="en-US" sz="1800" dirty="0">
                        <a:latin typeface="Aptos" panose="020B0004020202020204" pitchFamily="34" charset="0"/>
                        <a:cs typeface="Calibri" panose="020F0502020204030204" pitchFamily="34" charset="0"/>
                      </a:endParaRPr>
                    </a:p>
                  </a:txBody>
                  <a:tcPr anchor="ctr">
                    <a:noFill/>
                  </a:tcPr>
                </a:tc>
                <a:tc rowSpan="2">
                  <a:txBody>
                    <a:bodyPr/>
                    <a:lstStyle/>
                    <a:p>
                      <a:r>
                        <a:rPr lang="en-US" sz="1800" dirty="0">
                          <a:latin typeface="Aptos" panose="020B0004020202020204" pitchFamily="34" charset="0"/>
                          <a:cs typeface="Calibri" panose="020F0502020204030204" pitchFamily="34" charset="0"/>
                        </a:rPr>
                        <a:t>Positive</a:t>
                      </a:r>
                    </a:p>
                  </a:txBody>
                  <a:tcPr anchor="ctr">
                    <a:noFill/>
                  </a:tcPr>
                </a:tc>
                <a:tc>
                  <a:txBody>
                    <a:bodyPr/>
                    <a:lstStyle/>
                    <a:p>
                      <a:r>
                        <a:rPr lang="en-US" sz="1800" dirty="0">
                          <a:latin typeface="Aptos" panose="020B0004020202020204" pitchFamily="34" charset="0"/>
                          <a:cs typeface="Calibri" panose="020F0502020204030204" pitchFamily="34" charset="0"/>
                        </a:rPr>
                        <a:t>Bias</a:t>
                      </a:r>
                    </a:p>
                  </a:txBody>
                  <a:tcPr anchor="ctr">
                    <a:noFill/>
                  </a:tcPr>
                </a:tc>
                <a:tc>
                  <a:txBody>
                    <a:bodyPr/>
                    <a:lstStyle/>
                    <a:p>
                      <a:pPr algn="ctr" fontAlgn="b"/>
                      <a:r>
                        <a:rPr lang="en-US" sz="1800" b="0" i="0" u="none" strike="noStrike" dirty="0">
                          <a:solidFill>
                            <a:srgbClr val="FF0000"/>
                          </a:solidFill>
                          <a:effectLst/>
                          <a:latin typeface="Aptos" panose="020B0004020202020204" pitchFamily="34" charset="0"/>
                        </a:rPr>
                        <a:t>0.164</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0.099</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0.098</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0.099</a:t>
                      </a:r>
                    </a:p>
                  </a:txBody>
                  <a:tcPr marL="9525" marR="9525" marT="9525" marB="0" anchor="ctr">
                    <a:noFill/>
                  </a:tcPr>
                </a:tc>
                <a:extLst>
                  <a:ext uri="{0D108BD9-81ED-4DB2-BD59-A6C34878D82A}">
                    <a16:rowId xmlns:a16="http://schemas.microsoft.com/office/drawing/2014/main" val="1152845176"/>
                  </a:ext>
                </a:extLst>
              </a:tr>
              <a:tr h="232742">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Aptos" panose="020B0004020202020204" pitchFamily="34" charset="0"/>
                        <a:cs typeface="Calibri" panose="020F0502020204030204" pitchFamily="34" charset="0"/>
                      </a:endParaRPr>
                    </a:p>
                  </a:txBody>
                  <a:tcPr anchor="ct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Aptos" panose="020B0004020202020204" pitchFamily="34" charset="0"/>
                        <a:cs typeface="Calibri" panose="020F0502020204030204" pitchFamily="34" charset="0"/>
                      </a:endParaRPr>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Aptos" panose="020B0004020202020204" pitchFamily="34" charset="0"/>
                          <a:cs typeface="Calibri" panose="020F0502020204030204" pitchFamily="34" charset="0"/>
                        </a:rPr>
                        <a:t>Type I error rate</a:t>
                      </a:r>
                    </a:p>
                  </a:txBody>
                  <a:tcPr anchor="ctr">
                    <a:noFill/>
                  </a:tcPr>
                </a:tc>
                <a:tc>
                  <a:txBody>
                    <a:bodyPr/>
                    <a:lstStyle/>
                    <a:p>
                      <a:pPr algn="ctr" fontAlgn="b"/>
                      <a:r>
                        <a:rPr lang="en-US" sz="1800" b="0" i="0" u="none" strike="noStrike" dirty="0">
                          <a:solidFill>
                            <a:schemeClr val="tx1"/>
                          </a:solidFill>
                          <a:effectLst/>
                          <a:highlight>
                            <a:srgbClr val="FFFF00"/>
                          </a:highlight>
                          <a:latin typeface="Aptos" panose="020B0004020202020204" pitchFamily="34" charset="0"/>
                        </a:rPr>
                        <a:t>0.034</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0.021</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0.021</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0.022</a:t>
                      </a:r>
                    </a:p>
                  </a:txBody>
                  <a:tcPr marL="9525" marR="9525" marT="9525" marB="0" anchor="ctr">
                    <a:noFill/>
                  </a:tcPr>
                </a:tc>
                <a:extLst>
                  <a:ext uri="{0D108BD9-81ED-4DB2-BD59-A6C34878D82A}">
                    <a16:rowId xmlns:a16="http://schemas.microsoft.com/office/drawing/2014/main" val="677891926"/>
                  </a:ext>
                </a:extLst>
              </a:tr>
              <a:tr h="232742">
                <a:tc rowSpan="4">
                  <a:txBody>
                    <a:bodyPr/>
                    <a:lstStyle/>
                    <a:p>
                      <a:r>
                        <a:rPr lang="en-US" sz="1800" dirty="0">
                          <a:latin typeface="Aptos" panose="020B0004020202020204" pitchFamily="34" charset="0"/>
                          <a:cs typeface="Calibri" panose="020F0502020204030204" pitchFamily="34" charset="0"/>
                        </a:rPr>
                        <a:t>Log-normal</a:t>
                      </a:r>
                    </a:p>
                  </a:txBody>
                  <a:tcPr anchor="ctr">
                    <a:noFill/>
                  </a:tcPr>
                </a:tc>
                <a:tc rowSpan="2">
                  <a:txBody>
                    <a:bodyPr/>
                    <a:lstStyle/>
                    <a:p>
                      <a:r>
                        <a:rPr lang="en-US" sz="1800" dirty="0">
                          <a:latin typeface="Aptos" panose="020B0004020202020204" pitchFamily="34" charset="0"/>
                          <a:cs typeface="Calibri" panose="020F0502020204030204" pitchFamily="34" charset="0"/>
                        </a:rPr>
                        <a:t>Negative</a:t>
                      </a:r>
                    </a:p>
                  </a:txBody>
                  <a:tcPr anchor="ctr">
                    <a:noFill/>
                  </a:tcPr>
                </a:tc>
                <a:tc>
                  <a:txBody>
                    <a:bodyPr/>
                    <a:lstStyle/>
                    <a:p>
                      <a:r>
                        <a:rPr lang="en-US" sz="1800" dirty="0">
                          <a:latin typeface="Aptos" panose="020B0004020202020204" pitchFamily="34" charset="0"/>
                          <a:cs typeface="Calibri" panose="020F0502020204030204" pitchFamily="34" charset="0"/>
                        </a:rPr>
                        <a:t>Bias</a:t>
                      </a:r>
                    </a:p>
                  </a:txBody>
                  <a:tcPr anchor="ctr">
                    <a:noFill/>
                  </a:tcPr>
                </a:tc>
                <a:tc>
                  <a:txBody>
                    <a:bodyPr/>
                    <a:lstStyle/>
                    <a:p>
                      <a:pPr algn="ctr" fontAlgn="b"/>
                      <a:r>
                        <a:rPr lang="en-US" sz="1800" b="0" i="0" u="none" strike="noStrike" dirty="0">
                          <a:solidFill>
                            <a:srgbClr val="FF0000"/>
                          </a:solidFill>
                          <a:effectLst/>
                          <a:latin typeface="Aptos" panose="020B0004020202020204" pitchFamily="34" charset="0"/>
                        </a:rPr>
                        <a:t>-0.200</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-0.130</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-0.133</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-0.131</a:t>
                      </a:r>
                    </a:p>
                  </a:txBody>
                  <a:tcPr marL="9525" marR="9525" marT="9525" marB="0" anchor="ctr">
                    <a:noFill/>
                  </a:tcPr>
                </a:tc>
                <a:extLst>
                  <a:ext uri="{0D108BD9-81ED-4DB2-BD59-A6C34878D82A}">
                    <a16:rowId xmlns:a16="http://schemas.microsoft.com/office/drawing/2014/main" val="1927686631"/>
                  </a:ext>
                </a:extLst>
              </a:tr>
              <a:tr h="232742">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Aptos" panose="020B0004020202020204" pitchFamily="34" charset="0"/>
                        <a:cs typeface="Calibri" panose="020F0502020204030204" pitchFamily="34" charset="0"/>
                      </a:endParaRPr>
                    </a:p>
                  </a:txBody>
                  <a:tcPr anchor="ct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Aptos" panose="020B0004020202020204" pitchFamily="34" charset="0"/>
                        <a:cs typeface="Calibri" panose="020F0502020204030204" pitchFamily="34" charset="0"/>
                      </a:endParaRPr>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Aptos" panose="020B0004020202020204" pitchFamily="34" charset="0"/>
                          <a:cs typeface="Calibri" panose="020F0502020204030204" pitchFamily="34" charset="0"/>
                        </a:rPr>
                        <a:t>Type I error rate</a:t>
                      </a:r>
                    </a:p>
                  </a:txBody>
                  <a:tcPr anchor="ctr">
                    <a:noFill/>
                  </a:tcPr>
                </a:tc>
                <a:tc>
                  <a:txBody>
                    <a:bodyPr/>
                    <a:lstStyle/>
                    <a:p>
                      <a:pPr algn="ctr" fontAlgn="b"/>
                      <a:r>
                        <a:rPr lang="en-US" sz="1800" b="0" i="0" u="none" strike="noStrike" dirty="0">
                          <a:solidFill>
                            <a:schemeClr val="tx1"/>
                          </a:solidFill>
                          <a:effectLst/>
                          <a:latin typeface="Aptos" panose="020B0004020202020204" pitchFamily="34" charset="0"/>
                        </a:rPr>
                        <a:t>0.007</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0.009</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0.010</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0.010</a:t>
                      </a:r>
                    </a:p>
                  </a:txBody>
                  <a:tcPr marL="9525" marR="9525" marT="9525" marB="0" anchor="ctr">
                    <a:noFill/>
                  </a:tcPr>
                </a:tc>
                <a:extLst>
                  <a:ext uri="{0D108BD9-81ED-4DB2-BD59-A6C34878D82A}">
                    <a16:rowId xmlns:a16="http://schemas.microsoft.com/office/drawing/2014/main" val="1918380975"/>
                  </a:ext>
                </a:extLst>
              </a:tr>
              <a:tr h="232742">
                <a:tc vMerge="1">
                  <a:txBody>
                    <a:bodyPr/>
                    <a:lstStyle/>
                    <a:p>
                      <a:endParaRPr lang="en-US" sz="1800" dirty="0">
                        <a:latin typeface="Aptos" panose="020B0004020202020204" pitchFamily="34" charset="0"/>
                        <a:cs typeface="Calibri" panose="020F0502020204030204" pitchFamily="34" charset="0"/>
                      </a:endParaRPr>
                    </a:p>
                  </a:txBody>
                  <a:tcPr anchor="ctr">
                    <a:noFill/>
                  </a:tcPr>
                </a:tc>
                <a:tc rowSpan="2">
                  <a:txBody>
                    <a:bodyPr/>
                    <a:lstStyle/>
                    <a:p>
                      <a:r>
                        <a:rPr lang="en-US" sz="1800" dirty="0">
                          <a:latin typeface="Aptos" panose="020B0004020202020204" pitchFamily="34" charset="0"/>
                          <a:cs typeface="Calibri" panose="020F0502020204030204" pitchFamily="34" charset="0"/>
                        </a:rPr>
                        <a:t>Positive</a:t>
                      </a:r>
                    </a:p>
                  </a:txBody>
                  <a:tcPr anchor="ctr">
                    <a:noFill/>
                  </a:tcPr>
                </a:tc>
                <a:tc>
                  <a:txBody>
                    <a:bodyPr/>
                    <a:lstStyle/>
                    <a:p>
                      <a:r>
                        <a:rPr lang="en-US" sz="1800" dirty="0">
                          <a:latin typeface="Aptos" panose="020B0004020202020204" pitchFamily="34" charset="0"/>
                          <a:cs typeface="Calibri" panose="020F0502020204030204" pitchFamily="34" charset="0"/>
                        </a:rPr>
                        <a:t>Bias</a:t>
                      </a:r>
                    </a:p>
                  </a:txBody>
                  <a:tcPr anchor="ctr">
                    <a:noFill/>
                  </a:tcPr>
                </a:tc>
                <a:tc>
                  <a:txBody>
                    <a:bodyPr/>
                    <a:lstStyle/>
                    <a:p>
                      <a:pPr algn="ctr" fontAlgn="b"/>
                      <a:r>
                        <a:rPr lang="en-US" sz="1800" b="0" i="0" u="none" strike="noStrike" dirty="0">
                          <a:solidFill>
                            <a:srgbClr val="FF0000"/>
                          </a:solidFill>
                          <a:effectLst/>
                          <a:latin typeface="Aptos" panose="020B0004020202020204" pitchFamily="34" charset="0"/>
                        </a:rPr>
                        <a:t>0.127</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0.060</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0.064</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0.061</a:t>
                      </a:r>
                    </a:p>
                  </a:txBody>
                  <a:tcPr marL="9525" marR="9525" marT="9525" marB="0" anchor="ctr">
                    <a:noFill/>
                  </a:tcPr>
                </a:tc>
                <a:extLst>
                  <a:ext uri="{0D108BD9-81ED-4DB2-BD59-A6C34878D82A}">
                    <a16:rowId xmlns:a16="http://schemas.microsoft.com/office/drawing/2014/main" val="2653746933"/>
                  </a:ext>
                </a:extLst>
              </a:tr>
              <a:tr h="232742">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Aptos" panose="020B0004020202020204" pitchFamily="34" charset="0"/>
                        <a:cs typeface="Calibri" panose="020F0502020204030204" pitchFamily="34" charset="0"/>
                      </a:endParaRPr>
                    </a:p>
                  </a:txBody>
                  <a:tcPr anchor="ct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Aptos" panose="020B0004020202020204" pitchFamily="34" charset="0"/>
                        <a:cs typeface="Calibri" panose="020F0502020204030204" pitchFamily="34" charset="0"/>
                      </a:endParaRPr>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Aptos" panose="020B0004020202020204" pitchFamily="34" charset="0"/>
                          <a:cs typeface="Calibri" panose="020F0502020204030204" pitchFamily="34" charset="0"/>
                        </a:rPr>
                        <a:t>Type I error rate</a:t>
                      </a:r>
                    </a:p>
                  </a:txBody>
                  <a:tcPr anchor="ctr">
                    <a:noFill/>
                  </a:tcPr>
                </a:tc>
                <a:tc>
                  <a:txBody>
                    <a:bodyPr/>
                    <a:lstStyle/>
                    <a:p>
                      <a:pPr algn="ctr" fontAlgn="b"/>
                      <a:r>
                        <a:rPr lang="en-US" sz="1800" b="0" i="0" u="none" strike="noStrike" dirty="0">
                          <a:solidFill>
                            <a:schemeClr val="tx1"/>
                          </a:solidFill>
                          <a:effectLst/>
                          <a:highlight>
                            <a:srgbClr val="FFFF00"/>
                          </a:highlight>
                          <a:latin typeface="Aptos" panose="020B0004020202020204" pitchFamily="34" charset="0"/>
                        </a:rPr>
                        <a:t>0.036</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0.020</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0.021</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0.021</a:t>
                      </a:r>
                    </a:p>
                  </a:txBody>
                  <a:tcPr marL="9525" marR="9525" marT="9525" marB="0" anchor="ctr">
                    <a:noFill/>
                  </a:tcPr>
                </a:tc>
                <a:extLst>
                  <a:ext uri="{0D108BD9-81ED-4DB2-BD59-A6C34878D82A}">
                    <a16:rowId xmlns:a16="http://schemas.microsoft.com/office/drawing/2014/main" val="4072360946"/>
                  </a:ext>
                </a:extLst>
              </a:tr>
            </a:tbl>
          </a:graphicData>
        </a:graphic>
      </p:graphicFrame>
    </p:spTree>
    <p:extLst>
      <p:ext uri="{BB962C8B-B14F-4D97-AF65-F5344CB8AC3E}">
        <p14:creationId xmlns:p14="http://schemas.microsoft.com/office/powerpoint/2010/main" val="1893902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BE20B-96FD-38A8-8074-3D65979EA853}"/>
              </a:ext>
            </a:extLst>
          </p:cNvPr>
          <p:cNvSpPr>
            <a:spLocks noGrp="1"/>
          </p:cNvSpPr>
          <p:nvPr>
            <p:ph type="title"/>
          </p:nvPr>
        </p:nvSpPr>
        <p:spPr/>
        <p:txBody>
          <a:bodyPr/>
          <a:lstStyle/>
          <a:p>
            <a:r>
              <a:rPr lang="en-US" b="1" dirty="0">
                <a:solidFill>
                  <a:srgbClr val="002060"/>
                </a:solidFill>
              </a:rPr>
              <a:t>Results - alternative hypothesis</a:t>
            </a:r>
            <a:endParaRPr lang="en-US" b="1" i="1" dirty="0">
              <a:solidFill>
                <a:srgbClr val="002060"/>
              </a:solidFill>
            </a:endParaRPr>
          </a:p>
        </p:txBody>
      </p:sp>
      <p:sp>
        <p:nvSpPr>
          <p:cNvPr id="3" name="Slide Number Placeholder 2">
            <a:extLst>
              <a:ext uri="{FF2B5EF4-FFF2-40B4-BE49-F238E27FC236}">
                <a16:creationId xmlns:a16="http://schemas.microsoft.com/office/drawing/2014/main" id="{E44F2CA5-E658-7F4E-3F5F-55C13E549C04}"/>
              </a:ext>
            </a:extLst>
          </p:cNvPr>
          <p:cNvSpPr>
            <a:spLocks noGrp="1"/>
          </p:cNvSpPr>
          <p:nvPr>
            <p:ph type="sldNum" sz="quarter" idx="12"/>
          </p:nvPr>
        </p:nvSpPr>
        <p:spPr/>
        <p:txBody>
          <a:bodyPr/>
          <a:lstStyle/>
          <a:p>
            <a:fld id="{69AE0398-C5D1-4C23-8BB8-6DF786637BD0}" type="slidenum">
              <a:rPr lang="en-US" smtClean="0"/>
              <a:t>13</a:t>
            </a:fld>
            <a:endParaRPr lang="en-US"/>
          </a:p>
        </p:txBody>
      </p:sp>
      <p:graphicFrame>
        <p:nvGraphicFramePr>
          <p:cNvPr id="5" name="Content Placeholder 4">
            <a:extLst>
              <a:ext uri="{FF2B5EF4-FFF2-40B4-BE49-F238E27FC236}">
                <a16:creationId xmlns:a16="http://schemas.microsoft.com/office/drawing/2014/main" id="{DD287970-D844-4499-3AA5-6965CD0C3B7B}"/>
              </a:ext>
            </a:extLst>
          </p:cNvPr>
          <p:cNvGraphicFramePr>
            <a:graphicFrameLocks noGrp="1"/>
          </p:cNvGraphicFramePr>
          <p:nvPr>
            <p:ph idx="1"/>
            <p:extLst>
              <p:ext uri="{D42A27DB-BD31-4B8C-83A1-F6EECF244321}">
                <p14:modId xmlns:p14="http://schemas.microsoft.com/office/powerpoint/2010/main" val="3709773241"/>
              </p:ext>
            </p:extLst>
          </p:nvPr>
        </p:nvGraphicFramePr>
        <p:xfrm>
          <a:off x="358774" y="1213067"/>
          <a:ext cx="11521440" cy="3566160"/>
        </p:xfrm>
        <a:graphic>
          <a:graphicData uri="http://schemas.openxmlformats.org/drawingml/2006/table">
            <a:tbl>
              <a:tblPr firstRow="1" bandRow="1">
                <a:tableStyleId>{5940675A-B579-460E-94D1-54222C63F5DA}</a:tableStyleId>
              </a:tblPr>
              <a:tblGrid>
                <a:gridCol w="1463040">
                  <a:extLst>
                    <a:ext uri="{9D8B030D-6E8A-4147-A177-3AD203B41FA5}">
                      <a16:colId xmlns:a16="http://schemas.microsoft.com/office/drawing/2014/main" val="2392944313"/>
                    </a:ext>
                  </a:extLst>
                </a:gridCol>
                <a:gridCol w="1371600">
                  <a:extLst>
                    <a:ext uri="{9D8B030D-6E8A-4147-A177-3AD203B41FA5}">
                      <a16:colId xmlns:a16="http://schemas.microsoft.com/office/drawing/2014/main" val="2079120438"/>
                    </a:ext>
                  </a:extLst>
                </a:gridCol>
                <a:gridCol w="1737360">
                  <a:extLst>
                    <a:ext uri="{9D8B030D-6E8A-4147-A177-3AD203B41FA5}">
                      <a16:colId xmlns:a16="http://schemas.microsoft.com/office/drawing/2014/main" val="2613214938"/>
                    </a:ext>
                  </a:extLst>
                </a:gridCol>
                <a:gridCol w="1737360">
                  <a:extLst>
                    <a:ext uri="{9D8B030D-6E8A-4147-A177-3AD203B41FA5}">
                      <a16:colId xmlns:a16="http://schemas.microsoft.com/office/drawing/2014/main" val="46412430"/>
                    </a:ext>
                  </a:extLst>
                </a:gridCol>
                <a:gridCol w="1737360">
                  <a:extLst>
                    <a:ext uri="{9D8B030D-6E8A-4147-A177-3AD203B41FA5}">
                      <a16:colId xmlns:a16="http://schemas.microsoft.com/office/drawing/2014/main" val="2552727078"/>
                    </a:ext>
                  </a:extLst>
                </a:gridCol>
                <a:gridCol w="1737360">
                  <a:extLst>
                    <a:ext uri="{9D8B030D-6E8A-4147-A177-3AD203B41FA5}">
                      <a16:colId xmlns:a16="http://schemas.microsoft.com/office/drawing/2014/main" val="1585255175"/>
                    </a:ext>
                  </a:extLst>
                </a:gridCol>
                <a:gridCol w="1737360">
                  <a:extLst>
                    <a:ext uri="{9D8B030D-6E8A-4147-A177-3AD203B41FA5}">
                      <a16:colId xmlns:a16="http://schemas.microsoft.com/office/drawing/2014/main" val="3236989018"/>
                    </a:ext>
                  </a:extLst>
                </a:gridCol>
              </a:tblGrid>
              <a:tr h="232742">
                <a:tc>
                  <a:txBody>
                    <a:bodyPr/>
                    <a:lstStyle/>
                    <a:p>
                      <a:r>
                        <a:rPr lang="en-US" b="1" dirty="0">
                          <a:latin typeface="Aptos" panose="020B0004020202020204" pitchFamily="34" charset="0"/>
                        </a:rPr>
                        <a:t>Outcome distribution</a:t>
                      </a:r>
                      <a:endParaRPr b="1" dirty="0">
                        <a:latin typeface="Aptos" panose="020B0004020202020204" pitchFamily="34" charset="0"/>
                      </a:endParaRPr>
                    </a:p>
                  </a:txBody>
                  <a:tcPr anchor="b">
                    <a:solidFill>
                      <a:schemeClr val="bg1">
                        <a:lumMod val="85000"/>
                      </a:schemeClr>
                    </a:solidFill>
                  </a:tcPr>
                </a:tc>
                <a:tc>
                  <a:txBody>
                    <a:bodyPr/>
                    <a:lstStyle/>
                    <a:p>
                      <a:r>
                        <a:rPr lang="en-US" b="1" dirty="0">
                          <a:latin typeface="Aptos" panose="020B0004020202020204" pitchFamily="34" charset="0"/>
                        </a:rPr>
                        <a:t>Covariate imbalance</a:t>
                      </a:r>
                      <a:endParaRPr b="1" dirty="0">
                        <a:latin typeface="Aptos" panose="020B0004020202020204" pitchFamily="34" charset="0"/>
                      </a:endParaRPr>
                    </a:p>
                  </a:txBody>
                  <a:tcPr anchor="b">
                    <a:solidFill>
                      <a:schemeClr val="bg1">
                        <a:lumMod val="85000"/>
                      </a:schemeClr>
                    </a:solidFill>
                  </a:tcPr>
                </a:tc>
                <a:tc>
                  <a:txBody>
                    <a:bodyPr/>
                    <a:lstStyle/>
                    <a:p>
                      <a:r>
                        <a:rPr lang="en-US" b="1" dirty="0">
                          <a:latin typeface="Aptos" panose="020B0004020202020204" pitchFamily="34" charset="0"/>
                        </a:rPr>
                        <a:t>Measure</a:t>
                      </a:r>
                      <a:endParaRPr b="1" dirty="0">
                        <a:latin typeface="Aptos" panose="020B0004020202020204" pitchFamily="34" charset="0"/>
                      </a:endParaRPr>
                    </a:p>
                  </a:txBody>
                  <a:tcPr anchor="b">
                    <a:solidFill>
                      <a:schemeClr val="bg1">
                        <a:lumMod val="85000"/>
                      </a:schemeClr>
                    </a:solidFill>
                  </a:tcPr>
                </a:tc>
                <a:tc>
                  <a:txBody>
                    <a:bodyPr/>
                    <a:lstStyle/>
                    <a:p>
                      <a:pPr algn="ctr"/>
                      <a:r>
                        <a:rPr lang="en-US" sz="1800" b="1" dirty="0">
                          <a:latin typeface="Aptos" panose="020B0004020202020204" pitchFamily="34" charset="0"/>
                          <a:cs typeface="Calibri" panose="020F0502020204030204" pitchFamily="34" charset="0"/>
                        </a:rPr>
                        <a:t>Caliper adjustment</a:t>
                      </a:r>
                    </a:p>
                  </a:txBody>
                  <a:tcPr anchor="ctr">
                    <a:solidFill>
                      <a:schemeClr val="bg1">
                        <a:lumMod val="85000"/>
                      </a:schemeClr>
                    </a:solidFill>
                  </a:tcPr>
                </a:tc>
                <a:tc>
                  <a:txBody>
                    <a:bodyPr/>
                    <a:lstStyle/>
                    <a:p>
                      <a:pPr algn="ctr"/>
                      <a:r>
                        <a:rPr lang="en-US" sz="1800" b="1" dirty="0">
                          <a:latin typeface="Aptos" panose="020B0004020202020204" pitchFamily="34" charset="0"/>
                          <a:cs typeface="Calibri" panose="020F0502020204030204" pitchFamily="34" charset="0"/>
                        </a:rPr>
                        <a:t>Equally splitting</a:t>
                      </a:r>
                    </a:p>
                  </a:txBody>
                  <a:tcPr anchor="ctr">
                    <a:solidFill>
                      <a:schemeClr val="bg1">
                        <a:lumMod val="85000"/>
                      </a:schemeClr>
                    </a:solidFill>
                  </a:tcPr>
                </a:tc>
                <a:tc>
                  <a:txBody>
                    <a:bodyPr/>
                    <a:lstStyle/>
                    <a:p>
                      <a:pPr algn="ctr"/>
                      <a:r>
                        <a:rPr lang="en-US" sz="1800" b="1" dirty="0">
                          <a:latin typeface="Aptos" panose="020B0004020202020204" pitchFamily="34" charset="0"/>
                          <a:cs typeface="Calibri" panose="020F0502020204030204" pitchFamily="34" charset="0"/>
                        </a:rPr>
                        <a:t>Assignment algorithm</a:t>
                      </a:r>
                    </a:p>
                  </a:txBody>
                  <a:tcPr anchor="ctr">
                    <a:solidFill>
                      <a:schemeClr val="bg1">
                        <a:lumMod val="85000"/>
                      </a:schemeClr>
                    </a:solidFill>
                  </a:tcPr>
                </a:tc>
                <a:tc>
                  <a:txBody>
                    <a:bodyPr/>
                    <a:lstStyle/>
                    <a:p>
                      <a:pPr algn="ctr"/>
                      <a:r>
                        <a:rPr lang="en-US" sz="1800" b="1" dirty="0">
                          <a:latin typeface="Aptos" panose="020B0004020202020204" pitchFamily="34" charset="0"/>
                          <a:cs typeface="Calibri" panose="020F0502020204030204" pitchFamily="34" charset="0"/>
                        </a:rPr>
                        <a:t>Searching combinations</a:t>
                      </a:r>
                    </a:p>
                  </a:txBody>
                  <a:tcPr anchor="ctr">
                    <a:solidFill>
                      <a:schemeClr val="bg1">
                        <a:lumMod val="85000"/>
                      </a:schemeClr>
                    </a:solidFill>
                  </a:tcPr>
                </a:tc>
                <a:extLst>
                  <a:ext uri="{0D108BD9-81ED-4DB2-BD59-A6C34878D82A}">
                    <a16:rowId xmlns:a16="http://schemas.microsoft.com/office/drawing/2014/main" val="506151788"/>
                  </a:ext>
                </a:extLst>
              </a:tr>
              <a:tr h="232742">
                <a:tc rowSpan="4">
                  <a:txBody>
                    <a:bodyPr/>
                    <a:lstStyle/>
                    <a:p>
                      <a:r>
                        <a:rPr lang="en-US" sz="1800" dirty="0">
                          <a:latin typeface="Aptos" panose="020B0004020202020204" pitchFamily="34" charset="0"/>
                          <a:cs typeface="Calibri" panose="020F0502020204030204" pitchFamily="34" charset="0"/>
                        </a:rPr>
                        <a:t>Normal</a:t>
                      </a:r>
                    </a:p>
                  </a:txBody>
                  <a:tcPr anchor="ctr">
                    <a:noFill/>
                  </a:tcPr>
                </a:tc>
                <a:tc rowSpan="2">
                  <a:txBody>
                    <a:bodyPr/>
                    <a:lstStyle/>
                    <a:p>
                      <a:r>
                        <a:rPr lang="en-US" sz="1800" dirty="0">
                          <a:latin typeface="Aptos" panose="020B0004020202020204" pitchFamily="34" charset="0"/>
                          <a:cs typeface="Calibri" panose="020F0502020204030204" pitchFamily="34" charset="0"/>
                        </a:rPr>
                        <a:t>Negative</a:t>
                      </a:r>
                    </a:p>
                  </a:txBody>
                  <a:tcPr anchor="ctr">
                    <a:noFill/>
                  </a:tcPr>
                </a:tc>
                <a:tc>
                  <a:txBody>
                    <a:bodyPr/>
                    <a:lstStyle/>
                    <a:p>
                      <a:r>
                        <a:rPr lang="en-US" sz="1800" dirty="0">
                          <a:latin typeface="Aptos" panose="020B0004020202020204" pitchFamily="34" charset="0"/>
                          <a:cs typeface="Calibri" panose="020F0502020204030204" pitchFamily="34" charset="0"/>
                        </a:rPr>
                        <a:t>Bias</a:t>
                      </a:r>
                    </a:p>
                  </a:txBody>
                  <a:tcPr anchor="ctr">
                    <a:noFill/>
                  </a:tcPr>
                </a:tc>
                <a:tc>
                  <a:txBody>
                    <a:bodyPr/>
                    <a:lstStyle/>
                    <a:p>
                      <a:pPr algn="ctr" fontAlgn="b"/>
                      <a:r>
                        <a:rPr lang="en-US" sz="1800" b="0" i="0" u="none" strike="noStrike" dirty="0">
                          <a:solidFill>
                            <a:srgbClr val="FF0000"/>
                          </a:solidFill>
                          <a:effectLst/>
                          <a:latin typeface="Aptos" panose="020B0004020202020204" pitchFamily="34" charset="0"/>
                        </a:rPr>
                        <a:t>-0.155</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-0.093</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-0.093</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-0.094</a:t>
                      </a:r>
                    </a:p>
                  </a:txBody>
                  <a:tcPr marL="9525" marR="9525" marT="9525" marB="0" anchor="ctr">
                    <a:noFill/>
                  </a:tcPr>
                </a:tc>
                <a:extLst>
                  <a:ext uri="{0D108BD9-81ED-4DB2-BD59-A6C34878D82A}">
                    <a16:rowId xmlns:a16="http://schemas.microsoft.com/office/drawing/2014/main" val="3241543631"/>
                  </a:ext>
                </a:extLst>
              </a:tr>
              <a:tr h="232742">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Aptos" panose="020B0004020202020204" pitchFamily="34" charset="0"/>
                        <a:cs typeface="Calibri" panose="020F0502020204030204" pitchFamily="34" charset="0"/>
                      </a:endParaRPr>
                    </a:p>
                  </a:txBody>
                  <a:tcPr anchor="ct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Aptos" panose="020B0004020202020204" pitchFamily="34" charset="0"/>
                        <a:cs typeface="Calibri" panose="020F0502020204030204" pitchFamily="34" charset="0"/>
                      </a:endParaRPr>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Aptos" panose="020B0004020202020204" pitchFamily="34" charset="0"/>
                          <a:cs typeface="Calibri" panose="020F0502020204030204" pitchFamily="34" charset="0"/>
                        </a:rPr>
                        <a:t>Power</a:t>
                      </a:r>
                    </a:p>
                  </a:txBody>
                  <a:tcPr anchor="ctr">
                    <a:noFill/>
                  </a:tcPr>
                </a:tc>
                <a:tc>
                  <a:txBody>
                    <a:bodyPr/>
                    <a:lstStyle/>
                    <a:p>
                      <a:pPr algn="ctr" fontAlgn="b"/>
                      <a:r>
                        <a:rPr lang="en-US" sz="1800" b="0" i="0" u="none" strike="noStrike" dirty="0">
                          <a:solidFill>
                            <a:schemeClr val="tx1"/>
                          </a:solidFill>
                          <a:effectLst/>
                          <a:highlight>
                            <a:srgbClr val="FFFF00"/>
                          </a:highlight>
                          <a:latin typeface="Aptos" panose="020B0004020202020204" pitchFamily="34" charset="0"/>
                        </a:rPr>
                        <a:t>0.616</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0.691</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0.692</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0.691</a:t>
                      </a:r>
                    </a:p>
                  </a:txBody>
                  <a:tcPr marL="9525" marR="9525" marT="9525" marB="0" anchor="ctr">
                    <a:noFill/>
                  </a:tcPr>
                </a:tc>
                <a:extLst>
                  <a:ext uri="{0D108BD9-81ED-4DB2-BD59-A6C34878D82A}">
                    <a16:rowId xmlns:a16="http://schemas.microsoft.com/office/drawing/2014/main" val="3920642303"/>
                  </a:ext>
                </a:extLst>
              </a:tr>
              <a:tr h="232742">
                <a:tc vMerge="1">
                  <a:txBody>
                    <a:bodyPr/>
                    <a:lstStyle/>
                    <a:p>
                      <a:endParaRPr lang="en-US" sz="1800" dirty="0">
                        <a:latin typeface="Aptos" panose="020B0004020202020204" pitchFamily="34" charset="0"/>
                        <a:cs typeface="Calibri" panose="020F0502020204030204" pitchFamily="34" charset="0"/>
                      </a:endParaRPr>
                    </a:p>
                  </a:txBody>
                  <a:tcPr anchor="ctr">
                    <a:noFill/>
                  </a:tcPr>
                </a:tc>
                <a:tc rowSpan="2">
                  <a:txBody>
                    <a:bodyPr/>
                    <a:lstStyle/>
                    <a:p>
                      <a:r>
                        <a:rPr lang="en-US" sz="1800" dirty="0">
                          <a:latin typeface="Aptos" panose="020B0004020202020204" pitchFamily="34" charset="0"/>
                          <a:cs typeface="Calibri" panose="020F0502020204030204" pitchFamily="34" charset="0"/>
                        </a:rPr>
                        <a:t>Positive</a:t>
                      </a:r>
                    </a:p>
                  </a:txBody>
                  <a:tcPr anchor="ctr">
                    <a:noFill/>
                  </a:tcPr>
                </a:tc>
                <a:tc>
                  <a:txBody>
                    <a:bodyPr/>
                    <a:lstStyle/>
                    <a:p>
                      <a:r>
                        <a:rPr lang="en-US" sz="1800" dirty="0">
                          <a:latin typeface="Aptos" panose="020B0004020202020204" pitchFamily="34" charset="0"/>
                          <a:cs typeface="Calibri" panose="020F0502020204030204" pitchFamily="34" charset="0"/>
                        </a:rPr>
                        <a:t>Bias</a:t>
                      </a:r>
                    </a:p>
                  </a:txBody>
                  <a:tcPr anchor="ctr">
                    <a:noFill/>
                  </a:tcPr>
                </a:tc>
                <a:tc>
                  <a:txBody>
                    <a:bodyPr/>
                    <a:lstStyle/>
                    <a:p>
                      <a:pPr algn="ctr" fontAlgn="b"/>
                      <a:r>
                        <a:rPr lang="en-US" sz="1800" b="0" i="0" u="none" strike="noStrike" dirty="0">
                          <a:solidFill>
                            <a:srgbClr val="FF0000"/>
                          </a:solidFill>
                          <a:effectLst/>
                          <a:latin typeface="Aptos" panose="020B0004020202020204" pitchFamily="34" charset="0"/>
                        </a:rPr>
                        <a:t>0.165</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0.099</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0.101</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0.100</a:t>
                      </a:r>
                    </a:p>
                  </a:txBody>
                  <a:tcPr marL="9525" marR="9525" marT="9525" marB="0" anchor="ctr">
                    <a:noFill/>
                  </a:tcPr>
                </a:tc>
                <a:extLst>
                  <a:ext uri="{0D108BD9-81ED-4DB2-BD59-A6C34878D82A}">
                    <a16:rowId xmlns:a16="http://schemas.microsoft.com/office/drawing/2014/main" val="1152845176"/>
                  </a:ext>
                </a:extLst>
              </a:tr>
              <a:tr h="232742">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Aptos" panose="020B0004020202020204" pitchFamily="34" charset="0"/>
                        <a:cs typeface="Calibri" panose="020F0502020204030204" pitchFamily="34" charset="0"/>
                      </a:endParaRPr>
                    </a:p>
                  </a:txBody>
                  <a:tcPr anchor="ct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Aptos" panose="020B0004020202020204" pitchFamily="34" charset="0"/>
                        <a:cs typeface="Calibri" panose="020F0502020204030204" pitchFamily="34" charset="0"/>
                      </a:endParaRPr>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Aptos" panose="020B0004020202020204" pitchFamily="34" charset="0"/>
                          <a:cs typeface="Calibri" panose="020F0502020204030204" pitchFamily="34" charset="0"/>
                        </a:rPr>
                        <a:t>Power</a:t>
                      </a:r>
                    </a:p>
                  </a:txBody>
                  <a:tcPr anchor="ctr">
                    <a:noFill/>
                  </a:tcPr>
                </a:tc>
                <a:tc>
                  <a:txBody>
                    <a:bodyPr/>
                    <a:lstStyle/>
                    <a:p>
                      <a:pPr algn="ctr" fontAlgn="b"/>
                      <a:r>
                        <a:rPr lang="en-US" sz="1800" b="0" i="0" u="none" strike="noStrike" dirty="0">
                          <a:solidFill>
                            <a:schemeClr val="tx1"/>
                          </a:solidFill>
                          <a:effectLst/>
                          <a:latin typeface="Aptos" panose="020B0004020202020204" pitchFamily="34" charset="0"/>
                        </a:rPr>
                        <a:t>0.813</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0.778</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0.778</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0.777</a:t>
                      </a:r>
                    </a:p>
                  </a:txBody>
                  <a:tcPr marL="9525" marR="9525" marT="9525" marB="0" anchor="ctr">
                    <a:noFill/>
                  </a:tcPr>
                </a:tc>
                <a:extLst>
                  <a:ext uri="{0D108BD9-81ED-4DB2-BD59-A6C34878D82A}">
                    <a16:rowId xmlns:a16="http://schemas.microsoft.com/office/drawing/2014/main" val="677891926"/>
                  </a:ext>
                </a:extLst>
              </a:tr>
              <a:tr h="232742">
                <a:tc rowSpan="4">
                  <a:txBody>
                    <a:bodyPr/>
                    <a:lstStyle/>
                    <a:p>
                      <a:r>
                        <a:rPr lang="en-US" sz="1800" dirty="0">
                          <a:latin typeface="Aptos" panose="020B0004020202020204" pitchFamily="34" charset="0"/>
                          <a:cs typeface="Calibri" panose="020F0502020204030204" pitchFamily="34" charset="0"/>
                        </a:rPr>
                        <a:t>Log-normal</a:t>
                      </a:r>
                    </a:p>
                  </a:txBody>
                  <a:tcPr anchor="ctr">
                    <a:noFill/>
                  </a:tcPr>
                </a:tc>
                <a:tc rowSpan="2">
                  <a:txBody>
                    <a:bodyPr/>
                    <a:lstStyle/>
                    <a:p>
                      <a:r>
                        <a:rPr lang="en-US" sz="1800" dirty="0">
                          <a:latin typeface="Aptos" panose="020B0004020202020204" pitchFamily="34" charset="0"/>
                          <a:cs typeface="Calibri" panose="020F0502020204030204" pitchFamily="34" charset="0"/>
                        </a:rPr>
                        <a:t>Negative</a:t>
                      </a:r>
                    </a:p>
                  </a:txBody>
                  <a:tcPr anchor="ctr">
                    <a:noFill/>
                  </a:tcPr>
                </a:tc>
                <a:tc>
                  <a:txBody>
                    <a:bodyPr/>
                    <a:lstStyle/>
                    <a:p>
                      <a:r>
                        <a:rPr lang="en-US" sz="1800" dirty="0">
                          <a:latin typeface="Aptos" panose="020B0004020202020204" pitchFamily="34" charset="0"/>
                          <a:cs typeface="Calibri" panose="020F0502020204030204" pitchFamily="34" charset="0"/>
                        </a:rPr>
                        <a:t>Bias</a:t>
                      </a:r>
                    </a:p>
                  </a:txBody>
                  <a:tcPr anchor="ctr">
                    <a:noFill/>
                  </a:tcPr>
                </a:tc>
                <a:tc>
                  <a:txBody>
                    <a:bodyPr/>
                    <a:lstStyle/>
                    <a:p>
                      <a:pPr algn="ctr" fontAlgn="b"/>
                      <a:r>
                        <a:rPr lang="en-US" sz="1800" b="0" i="0" u="none" strike="noStrike" dirty="0">
                          <a:solidFill>
                            <a:srgbClr val="FF0000"/>
                          </a:solidFill>
                          <a:effectLst/>
                          <a:latin typeface="Aptos" panose="020B0004020202020204" pitchFamily="34" charset="0"/>
                        </a:rPr>
                        <a:t>-0.195</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-0.134</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-0.133</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-0.132</a:t>
                      </a:r>
                    </a:p>
                  </a:txBody>
                  <a:tcPr marL="9525" marR="9525" marT="9525" marB="0" anchor="ctr">
                    <a:noFill/>
                  </a:tcPr>
                </a:tc>
                <a:extLst>
                  <a:ext uri="{0D108BD9-81ED-4DB2-BD59-A6C34878D82A}">
                    <a16:rowId xmlns:a16="http://schemas.microsoft.com/office/drawing/2014/main" val="1927686631"/>
                  </a:ext>
                </a:extLst>
              </a:tr>
              <a:tr h="232742">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Aptos" panose="020B0004020202020204" pitchFamily="34" charset="0"/>
                        <a:cs typeface="Calibri" panose="020F0502020204030204" pitchFamily="34" charset="0"/>
                      </a:endParaRPr>
                    </a:p>
                  </a:txBody>
                  <a:tcPr anchor="ct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Aptos" panose="020B0004020202020204" pitchFamily="34" charset="0"/>
                        <a:cs typeface="Calibri" panose="020F0502020204030204" pitchFamily="34" charset="0"/>
                      </a:endParaRPr>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Aptos" panose="020B0004020202020204" pitchFamily="34" charset="0"/>
                          <a:cs typeface="Calibri" panose="020F0502020204030204" pitchFamily="34" charset="0"/>
                        </a:rPr>
                        <a:t>Power</a:t>
                      </a:r>
                    </a:p>
                  </a:txBody>
                  <a:tcPr anchor="ctr">
                    <a:noFill/>
                  </a:tcPr>
                </a:tc>
                <a:tc>
                  <a:txBody>
                    <a:bodyPr/>
                    <a:lstStyle/>
                    <a:p>
                      <a:pPr algn="ctr" fontAlgn="b"/>
                      <a:r>
                        <a:rPr lang="en-US" sz="1800" b="0" i="0" u="none" strike="noStrike" dirty="0">
                          <a:solidFill>
                            <a:schemeClr val="tx1"/>
                          </a:solidFill>
                          <a:effectLst/>
                          <a:highlight>
                            <a:srgbClr val="FFFF00"/>
                          </a:highlight>
                          <a:latin typeface="Aptos" panose="020B0004020202020204" pitchFamily="34" charset="0"/>
                        </a:rPr>
                        <a:t>0.558</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0.618</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0.619</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0.621</a:t>
                      </a:r>
                    </a:p>
                  </a:txBody>
                  <a:tcPr marL="9525" marR="9525" marT="9525" marB="0" anchor="ctr">
                    <a:noFill/>
                  </a:tcPr>
                </a:tc>
                <a:extLst>
                  <a:ext uri="{0D108BD9-81ED-4DB2-BD59-A6C34878D82A}">
                    <a16:rowId xmlns:a16="http://schemas.microsoft.com/office/drawing/2014/main" val="1918380975"/>
                  </a:ext>
                </a:extLst>
              </a:tr>
              <a:tr h="232742">
                <a:tc vMerge="1">
                  <a:txBody>
                    <a:bodyPr/>
                    <a:lstStyle/>
                    <a:p>
                      <a:endParaRPr lang="en-US" sz="1800" dirty="0">
                        <a:latin typeface="Aptos" panose="020B0004020202020204" pitchFamily="34" charset="0"/>
                        <a:cs typeface="Calibri" panose="020F0502020204030204" pitchFamily="34" charset="0"/>
                      </a:endParaRPr>
                    </a:p>
                  </a:txBody>
                  <a:tcPr anchor="ctr">
                    <a:noFill/>
                  </a:tcPr>
                </a:tc>
                <a:tc rowSpan="2">
                  <a:txBody>
                    <a:bodyPr/>
                    <a:lstStyle/>
                    <a:p>
                      <a:r>
                        <a:rPr lang="en-US" sz="1800" dirty="0">
                          <a:latin typeface="Aptos" panose="020B0004020202020204" pitchFamily="34" charset="0"/>
                          <a:cs typeface="Calibri" panose="020F0502020204030204" pitchFamily="34" charset="0"/>
                        </a:rPr>
                        <a:t>Positive</a:t>
                      </a:r>
                    </a:p>
                  </a:txBody>
                  <a:tcPr anchor="ctr">
                    <a:noFill/>
                  </a:tcPr>
                </a:tc>
                <a:tc>
                  <a:txBody>
                    <a:bodyPr/>
                    <a:lstStyle/>
                    <a:p>
                      <a:r>
                        <a:rPr lang="en-US" sz="1800" dirty="0">
                          <a:latin typeface="Aptos" panose="020B0004020202020204" pitchFamily="34" charset="0"/>
                          <a:cs typeface="Calibri" panose="020F0502020204030204" pitchFamily="34" charset="0"/>
                        </a:rPr>
                        <a:t>Bias</a:t>
                      </a:r>
                    </a:p>
                  </a:txBody>
                  <a:tcPr anchor="ctr">
                    <a:noFill/>
                  </a:tcPr>
                </a:tc>
                <a:tc>
                  <a:txBody>
                    <a:bodyPr/>
                    <a:lstStyle/>
                    <a:p>
                      <a:pPr algn="ctr" fontAlgn="b"/>
                      <a:r>
                        <a:rPr lang="en-US" sz="1800" b="0" i="0" u="none" strike="noStrike" dirty="0">
                          <a:solidFill>
                            <a:srgbClr val="FF0000"/>
                          </a:solidFill>
                          <a:effectLst/>
                          <a:latin typeface="Aptos" panose="020B0004020202020204" pitchFamily="34" charset="0"/>
                        </a:rPr>
                        <a:t>0.131</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0.064</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0.067</a:t>
                      </a:r>
                    </a:p>
                  </a:txBody>
                  <a:tcPr marL="9525" marR="9525" marT="9525" marB="0" anchor="ctr">
                    <a:noFill/>
                  </a:tcPr>
                </a:tc>
                <a:tc>
                  <a:txBody>
                    <a:bodyPr/>
                    <a:lstStyle/>
                    <a:p>
                      <a:pPr algn="ctr" fontAlgn="b"/>
                      <a:r>
                        <a:rPr lang="en-US" sz="1800" b="0" i="0" u="none" strike="noStrike" dirty="0">
                          <a:solidFill>
                            <a:srgbClr val="0070C0"/>
                          </a:solidFill>
                          <a:effectLst/>
                          <a:latin typeface="Aptos" panose="020B0004020202020204" pitchFamily="34" charset="0"/>
                        </a:rPr>
                        <a:t>0.066</a:t>
                      </a:r>
                    </a:p>
                  </a:txBody>
                  <a:tcPr marL="9525" marR="9525" marT="9525" marB="0" anchor="ctr">
                    <a:noFill/>
                  </a:tcPr>
                </a:tc>
                <a:extLst>
                  <a:ext uri="{0D108BD9-81ED-4DB2-BD59-A6C34878D82A}">
                    <a16:rowId xmlns:a16="http://schemas.microsoft.com/office/drawing/2014/main" val="2653746933"/>
                  </a:ext>
                </a:extLst>
              </a:tr>
              <a:tr h="232742">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Aptos" panose="020B0004020202020204" pitchFamily="34" charset="0"/>
                        <a:cs typeface="Calibri" panose="020F0502020204030204" pitchFamily="34" charset="0"/>
                      </a:endParaRPr>
                    </a:p>
                  </a:txBody>
                  <a:tcPr anchor="ct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Aptos" panose="020B0004020202020204" pitchFamily="34" charset="0"/>
                        <a:cs typeface="Calibri" panose="020F0502020204030204" pitchFamily="34" charset="0"/>
                      </a:endParaRPr>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Aptos" panose="020B0004020202020204" pitchFamily="34" charset="0"/>
                          <a:cs typeface="Calibri" panose="020F0502020204030204" pitchFamily="34" charset="0"/>
                        </a:rPr>
                        <a:t>Power</a:t>
                      </a:r>
                    </a:p>
                  </a:txBody>
                  <a:tcPr anchor="ctr">
                    <a:noFill/>
                  </a:tcPr>
                </a:tc>
                <a:tc>
                  <a:txBody>
                    <a:bodyPr/>
                    <a:lstStyle/>
                    <a:p>
                      <a:pPr algn="ctr" fontAlgn="b"/>
                      <a:r>
                        <a:rPr lang="en-US" sz="1800" b="0" i="0" u="none" strike="noStrike" dirty="0">
                          <a:solidFill>
                            <a:schemeClr val="tx1"/>
                          </a:solidFill>
                          <a:effectLst/>
                          <a:latin typeface="Aptos" panose="020B0004020202020204" pitchFamily="34" charset="0"/>
                        </a:rPr>
                        <a:t>0.734</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0.710</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0.709</a:t>
                      </a:r>
                    </a:p>
                  </a:txBody>
                  <a:tcPr marL="9525" marR="9525" marT="9525" marB="0" anchor="ctr">
                    <a:noFill/>
                  </a:tcPr>
                </a:tc>
                <a:tc>
                  <a:txBody>
                    <a:bodyPr/>
                    <a:lstStyle/>
                    <a:p>
                      <a:pPr algn="ctr" fontAlgn="b"/>
                      <a:r>
                        <a:rPr lang="en-US" sz="1800" b="0" i="0" u="none" strike="noStrike" dirty="0">
                          <a:solidFill>
                            <a:schemeClr val="tx1"/>
                          </a:solidFill>
                          <a:effectLst/>
                          <a:latin typeface="Aptos" panose="020B0004020202020204" pitchFamily="34" charset="0"/>
                        </a:rPr>
                        <a:t>0.709</a:t>
                      </a:r>
                    </a:p>
                  </a:txBody>
                  <a:tcPr marL="9525" marR="9525" marT="9525" marB="0" anchor="ctr">
                    <a:noFill/>
                  </a:tcPr>
                </a:tc>
                <a:extLst>
                  <a:ext uri="{0D108BD9-81ED-4DB2-BD59-A6C34878D82A}">
                    <a16:rowId xmlns:a16="http://schemas.microsoft.com/office/drawing/2014/main" val="4072360946"/>
                  </a:ext>
                </a:extLst>
              </a:tr>
            </a:tbl>
          </a:graphicData>
        </a:graphic>
      </p:graphicFrame>
    </p:spTree>
    <p:extLst>
      <p:ext uri="{BB962C8B-B14F-4D97-AF65-F5344CB8AC3E}">
        <p14:creationId xmlns:p14="http://schemas.microsoft.com/office/powerpoint/2010/main" val="17838757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BE20B-96FD-38A8-8074-3D65979EA853}"/>
              </a:ext>
            </a:extLst>
          </p:cNvPr>
          <p:cNvSpPr>
            <a:spLocks noGrp="1"/>
          </p:cNvSpPr>
          <p:nvPr>
            <p:ph type="title"/>
          </p:nvPr>
        </p:nvSpPr>
        <p:spPr/>
        <p:txBody>
          <a:bodyPr/>
          <a:lstStyle/>
          <a:p>
            <a:r>
              <a:rPr lang="en-US" b="1" dirty="0">
                <a:solidFill>
                  <a:srgbClr val="002060"/>
                </a:solidFill>
              </a:rPr>
              <a:t>Bias reduction with the larger external control pool (n=18)</a:t>
            </a:r>
            <a:endParaRPr lang="en-US" b="1" i="1" dirty="0">
              <a:solidFill>
                <a:srgbClr val="002060"/>
              </a:solidFill>
            </a:endParaRPr>
          </a:p>
        </p:txBody>
      </p:sp>
      <p:sp>
        <p:nvSpPr>
          <p:cNvPr id="3" name="Slide Number Placeholder 2">
            <a:extLst>
              <a:ext uri="{FF2B5EF4-FFF2-40B4-BE49-F238E27FC236}">
                <a16:creationId xmlns:a16="http://schemas.microsoft.com/office/drawing/2014/main" id="{E44F2CA5-E658-7F4E-3F5F-55C13E549C04}"/>
              </a:ext>
            </a:extLst>
          </p:cNvPr>
          <p:cNvSpPr>
            <a:spLocks noGrp="1"/>
          </p:cNvSpPr>
          <p:nvPr>
            <p:ph type="sldNum" sz="quarter" idx="12"/>
          </p:nvPr>
        </p:nvSpPr>
        <p:spPr/>
        <p:txBody>
          <a:bodyPr/>
          <a:lstStyle/>
          <a:p>
            <a:fld id="{69AE0398-C5D1-4C23-8BB8-6DF786637BD0}" type="slidenum">
              <a:rPr lang="en-US" smtClean="0"/>
              <a:t>14</a:t>
            </a:fld>
            <a:endParaRPr lang="en-US"/>
          </a:p>
        </p:txBody>
      </p:sp>
      <p:graphicFrame>
        <p:nvGraphicFramePr>
          <p:cNvPr id="8" name="Chart 7">
            <a:extLst>
              <a:ext uri="{FF2B5EF4-FFF2-40B4-BE49-F238E27FC236}">
                <a16:creationId xmlns:a16="http://schemas.microsoft.com/office/drawing/2014/main" id="{6C151E08-823F-DDA5-8767-4382471C5549}"/>
              </a:ext>
            </a:extLst>
          </p:cNvPr>
          <p:cNvGraphicFramePr>
            <a:graphicFrameLocks/>
          </p:cNvGraphicFramePr>
          <p:nvPr>
            <p:extLst>
              <p:ext uri="{D42A27DB-BD31-4B8C-83A1-F6EECF244321}">
                <p14:modId xmlns:p14="http://schemas.microsoft.com/office/powerpoint/2010/main" val="4036723518"/>
              </p:ext>
            </p:extLst>
          </p:nvPr>
        </p:nvGraphicFramePr>
        <p:xfrm>
          <a:off x="503402" y="1337467"/>
          <a:ext cx="5394960" cy="5029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84D98C45-BBA2-0B6D-BD4A-F04273665AD9}"/>
              </a:ext>
            </a:extLst>
          </p:cNvPr>
          <p:cNvGraphicFramePr>
            <a:graphicFrameLocks/>
          </p:cNvGraphicFramePr>
          <p:nvPr>
            <p:extLst>
              <p:ext uri="{D42A27DB-BD31-4B8C-83A1-F6EECF244321}">
                <p14:modId xmlns:p14="http://schemas.microsoft.com/office/powerpoint/2010/main" val="2569457499"/>
              </p:ext>
            </p:extLst>
          </p:nvPr>
        </p:nvGraphicFramePr>
        <p:xfrm>
          <a:off x="6192080" y="1302236"/>
          <a:ext cx="5394960" cy="5029200"/>
        </p:xfrm>
        <a:graphic>
          <a:graphicData uri="http://schemas.openxmlformats.org/drawingml/2006/chart">
            <c:chart xmlns:c="http://schemas.openxmlformats.org/drawingml/2006/chart" xmlns:r="http://schemas.openxmlformats.org/officeDocument/2006/relationships" r:id="rId4"/>
          </a:graphicData>
        </a:graphic>
      </p:graphicFrame>
      <p:sp>
        <p:nvSpPr>
          <p:cNvPr id="4" name="TextBox 3">
            <a:extLst>
              <a:ext uri="{FF2B5EF4-FFF2-40B4-BE49-F238E27FC236}">
                <a16:creationId xmlns:a16="http://schemas.microsoft.com/office/drawing/2014/main" id="{DD747CA0-3C9D-8509-F6AE-4F5FEA4268F2}"/>
              </a:ext>
            </a:extLst>
          </p:cNvPr>
          <p:cNvSpPr txBox="1"/>
          <p:nvPr/>
        </p:nvSpPr>
        <p:spPr>
          <a:xfrm>
            <a:off x="10728236" y="2852464"/>
            <a:ext cx="1297459" cy="830997"/>
          </a:xfrm>
          <a:prstGeom prst="rect">
            <a:avLst/>
          </a:prstGeom>
          <a:noFill/>
        </p:spPr>
        <p:txBody>
          <a:bodyPr wrap="square" rtlCol="0">
            <a:spAutoFit/>
          </a:bodyPr>
          <a:lstStyle/>
          <a:p>
            <a:r>
              <a:rPr lang="en-US" sz="1600" dirty="0">
                <a:latin typeface="Aptos" panose="020B0004020202020204" pitchFamily="34" charset="0"/>
              </a:rPr>
              <a:t>Size of external control pool</a:t>
            </a:r>
          </a:p>
        </p:txBody>
      </p:sp>
      <p:sp>
        <p:nvSpPr>
          <p:cNvPr id="5" name="TextBox 4">
            <a:extLst>
              <a:ext uri="{FF2B5EF4-FFF2-40B4-BE49-F238E27FC236}">
                <a16:creationId xmlns:a16="http://schemas.microsoft.com/office/drawing/2014/main" id="{2E355EB5-3950-B35F-5F7D-E55710550166}"/>
              </a:ext>
            </a:extLst>
          </p:cNvPr>
          <p:cNvSpPr txBox="1"/>
          <p:nvPr/>
        </p:nvSpPr>
        <p:spPr>
          <a:xfrm>
            <a:off x="5034558" y="2852464"/>
            <a:ext cx="1297459" cy="830997"/>
          </a:xfrm>
          <a:prstGeom prst="rect">
            <a:avLst/>
          </a:prstGeom>
          <a:noFill/>
        </p:spPr>
        <p:txBody>
          <a:bodyPr wrap="square" rtlCol="0">
            <a:spAutoFit/>
          </a:bodyPr>
          <a:lstStyle/>
          <a:p>
            <a:r>
              <a:rPr lang="en-US" sz="1600" dirty="0">
                <a:latin typeface="Aptos" panose="020B0004020202020204" pitchFamily="34" charset="0"/>
              </a:rPr>
              <a:t>Size of external control pool</a:t>
            </a:r>
          </a:p>
        </p:txBody>
      </p:sp>
    </p:spTree>
    <p:extLst>
      <p:ext uri="{BB962C8B-B14F-4D97-AF65-F5344CB8AC3E}">
        <p14:creationId xmlns:p14="http://schemas.microsoft.com/office/powerpoint/2010/main" val="5051730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CA922-AC04-4C1E-9D1C-471936CBB3A3}"/>
              </a:ext>
            </a:extLst>
          </p:cNvPr>
          <p:cNvSpPr>
            <a:spLocks noGrp="1"/>
          </p:cNvSpPr>
          <p:nvPr>
            <p:ph type="title"/>
          </p:nvPr>
        </p:nvSpPr>
        <p:spPr/>
        <p:txBody>
          <a:bodyPr/>
          <a:lstStyle/>
          <a:p>
            <a:r>
              <a:rPr lang="en-US" b="1" dirty="0">
                <a:solidFill>
                  <a:srgbClr val="002060"/>
                </a:solidFill>
              </a:rPr>
              <a:t>Summary</a:t>
            </a:r>
            <a:endParaRPr lang="en-US" sz="2000" b="1" i="1" dirty="0">
              <a:solidFill>
                <a:srgbClr val="002060"/>
              </a:solidFill>
            </a:endParaRPr>
          </a:p>
        </p:txBody>
      </p:sp>
      <p:sp>
        <p:nvSpPr>
          <p:cNvPr id="3" name="Slide Number Placeholder 2">
            <a:extLst>
              <a:ext uri="{FF2B5EF4-FFF2-40B4-BE49-F238E27FC236}">
                <a16:creationId xmlns:a16="http://schemas.microsoft.com/office/drawing/2014/main" id="{6CF049B6-3873-43ED-97D9-52318AB94FB5}"/>
              </a:ext>
            </a:extLst>
          </p:cNvPr>
          <p:cNvSpPr>
            <a:spLocks noGrp="1"/>
          </p:cNvSpPr>
          <p:nvPr>
            <p:ph type="sldNum" sz="quarter" idx="12"/>
          </p:nvPr>
        </p:nvSpPr>
        <p:spPr/>
        <p:txBody>
          <a:bodyPr/>
          <a:lstStyle/>
          <a:p>
            <a:fld id="{69AE0398-C5D1-4C23-8BB8-6DF786637BD0}" type="slidenum">
              <a:rPr lang="en-US" smtClean="0"/>
              <a:t>15</a:t>
            </a:fld>
            <a:endParaRPr lang="en-US"/>
          </a:p>
        </p:txBody>
      </p:sp>
      <p:sp>
        <p:nvSpPr>
          <p:cNvPr id="4" name="Content Placeholder 3">
            <a:extLst>
              <a:ext uri="{FF2B5EF4-FFF2-40B4-BE49-F238E27FC236}">
                <a16:creationId xmlns:a16="http://schemas.microsoft.com/office/drawing/2014/main" id="{E35321B9-05CE-4C91-9A48-900A5126583F}"/>
              </a:ext>
            </a:extLst>
          </p:cNvPr>
          <p:cNvSpPr>
            <a:spLocks noGrp="1"/>
          </p:cNvSpPr>
          <p:nvPr>
            <p:ph idx="1"/>
          </p:nvPr>
        </p:nvSpPr>
        <p:spPr/>
        <p:txBody>
          <a:bodyPr/>
          <a:lstStyle/>
          <a:p>
            <a:pPr>
              <a:lnSpc>
                <a:spcPct val="100000"/>
              </a:lnSpc>
              <a:defRPr/>
            </a:pPr>
            <a:r>
              <a:rPr lang="en-US" sz="2000" dirty="0">
                <a:solidFill>
                  <a:schemeClr val="tx1"/>
                </a:solidFill>
              </a:rPr>
              <a:t>Unequal matching has not been well-addressed in the context of externally controlled design, and t</a:t>
            </a:r>
            <a:r>
              <a:rPr lang="en-US" dirty="0">
                <a:solidFill>
                  <a:schemeClr val="tx1"/>
                </a:solidFill>
              </a:rPr>
              <a:t>he three methods proposed are comparable and would be promising options.</a:t>
            </a:r>
          </a:p>
          <a:p>
            <a:pPr>
              <a:lnSpc>
                <a:spcPct val="100000"/>
              </a:lnSpc>
              <a:spcAft>
                <a:spcPts val="600"/>
              </a:spcAft>
              <a:defRPr/>
            </a:pPr>
            <a:r>
              <a:rPr lang="en-US" dirty="0">
                <a:solidFill>
                  <a:schemeClr val="tx1"/>
                </a:solidFill>
              </a:rPr>
              <a:t>Equally splitting, followed by 1:1 matching</a:t>
            </a:r>
          </a:p>
          <a:p>
            <a:pPr marL="630238" indent="-395288">
              <a:lnSpc>
                <a:spcPct val="100000"/>
              </a:lnSpc>
              <a:buFont typeface="Wingdings" panose="05000000000000000000" pitchFamily="2" charset="2"/>
              <a:buChar char="Ø"/>
              <a:defRPr/>
            </a:pPr>
            <a:r>
              <a:rPr lang="en-US" dirty="0">
                <a:solidFill>
                  <a:schemeClr val="tx1"/>
                </a:solidFill>
                <a:latin typeface="Aptos" panose="020B0004020202020204" pitchFamily="34" charset="0"/>
              </a:rPr>
              <a:t>There are other possible ways to split treatment patients to subsets, such as k-means.</a:t>
            </a:r>
            <a:endParaRPr lang="en-US" dirty="0">
              <a:solidFill>
                <a:schemeClr val="tx1"/>
              </a:solidFill>
            </a:endParaRPr>
          </a:p>
          <a:p>
            <a:pPr>
              <a:lnSpc>
                <a:spcPct val="100000"/>
              </a:lnSpc>
              <a:spcAft>
                <a:spcPts val="600"/>
              </a:spcAft>
              <a:defRPr/>
            </a:pPr>
            <a:r>
              <a:rPr lang="en-US" dirty="0">
                <a:solidFill>
                  <a:schemeClr val="tx1"/>
                </a:solidFill>
              </a:rPr>
              <a:t>Searching all possible combinations</a:t>
            </a:r>
          </a:p>
          <a:p>
            <a:pPr marL="630238" indent="-395288">
              <a:lnSpc>
                <a:spcPct val="100000"/>
              </a:lnSpc>
              <a:spcAft>
                <a:spcPts val="600"/>
              </a:spcAft>
              <a:buFont typeface="Wingdings" panose="05000000000000000000" pitchFamily="2" charset="2"/>
              <a:buChar char="Ø"/>
              <a:defRPr/>
            </a:pPr>
            <a:r>
              <a:rPr lang="en-US" dirty="0">
                <a:solidFill>
                  <a:schemeClr val="tx1"/>
                </a:solidFill>
              </a:rPr>
              <a:t>The number of combinations quickly grows with the larger size of external control pool, and then the searching may be computationally impossible.</a:t>
            </a:r>
          </a:p>
          <a:p>
            <a:pPr marL="630238" indent="-395288">
              <a:lnSpc>
                <a:spcPct val="100000"/>
              </a:lnSpc>
              <a:buFont typeface="Wingdings" panose="05000000000000000000" pitchFamily="2" charset="2"/>
              <a:buChar char="Ø"/>
              <a:defRPr/>
            </a:pPr>
            <a:r>
              <a:rPr lang="en-US" dirty="0">
                <a:solidFill>
                  <a:schemeClr val="tx1"/>
                </a:solidFill>
              </a:rPr>
              <a:t>Genetic algorithm can be used to search the optimal set of matched-external controls.</a:t>
            </a:r>
          </a:p>
        </p:txBody>
      </p:sp>
    </p:spTree>
    <p:extLst>
      <p:ext uri="{BB962C8B-B14F-4D97-AF65-F5344CB8AC3E}">
        <p14:creationId xmlns:p14="http://schemas.microsoft.com/office/powerpoint/2010/main" val="2490594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CA922-AC04-4C1E-9D1C-471936CBB3A3}"/>
              </a:ext>
            </a:extLst>
          </p:cNvPr>
          <p:cNvSpPr>
            <a:spLocks noGrp="1"/>
          </p:cNvSpPr>
          <p:nvPr>
            <p:ph type="title"/>
          </p:nvPr>
        </p:nvSpPr>
        <p:spPr/>
        <p:txBody>
          <a:bodyPr/>
          <a:lstStyle/>
          <a:p>
            <a:r>
              <a:rPr lang="en-US" b="1" dirty="0">
                <a:solidFill>
                  <a:srgbClr val="002060"/>
                </a:solidFill>
              </a:rPr>
              <a:t>Disclaimer</a:t>
            </a:r>
            <a:endParaRPr lang="en-US" sz="2000" b="1" i="1" dirty="0">
              <a:solidFill>
                <a:srgbClr val="002060"/>
              </a:solidFill>
            </a:endParaRPr>
          </a:p>
        </p:txBody>
      </p:sp>
      <p:sp>
        <p:nvSpPr>
          <p:cNvPr id="3" name="Slide Number Placeholder 2">
            <a:extLst>
              <a:ext uri="{FF2B5EF4-FFF2-40B4-BE49-F238E27FC236}">
                <a16:creationId xmlns:a16="http://schemas.microsoft.com/office/drawing/2014/main" id="{6CF049B6-3873-43ED-97D9-52318AB94FB5}"/>
              </a:ext>
            </a:extLst>
          </p:cNvPr>
          <p:cNvSpPr>
            <a:spLocks noGrp="1"/>
          </p:cNvSpPr>
          <p:nvPr>
            <p:ph type="sldNum" sz="quarter" idx="12"/>
          </p:nvPr>
        </p:nvSpPr>
        <p:spPr/>
        <p:txBody>
          <a:bodyPr/>
          <a:lstStyle/>
          <a:p>
            <a:fld id="{69AE0398-C5D1-4C23-8BB8-6DF786637BD0}" type="slidenum">
              <a:rPr lang="en-US" smtClean="0"/>
              <a:t>2</a:t>
            </a:fld>
            <a:endParaRPr lang="en-US"/>
          </a:p>
        </p:txBody>
      </p:sp>
      <p:sp>
        <p:nvSpPr>
          <p:cNvPr id="4" name="Content Placeholder 3">
            <a:extLst>
              <a:ext uri="{FF2B5EF4-FFF2-40B4-BE49-F238E27FC236}">
                <a16:creationId xmlns:a16="http://schemas.microsoft.com/office/drawing/2014/main" id="{E35321B9-05CE-4C91-9A48-900A5126583F}"/>
              </a:ext>
            </a:extLst>
          </p:cNvPr>
          <p:cNvSpPr>
            <a:spLocks noGrp="1"/>
          </p:cNvSpPr>
          <p:nvPr>
            <p:ph idx="1"/>
          </p:nvPr>
        </p:nvSpPr>
        <p:spPr/>
        <p:txBody>
          <a:bodyPr/>
          <a:lstStyle/>
          <a:p>
            <a:pPr marL="0" indent="0">
              <a:spcAft>
                <a:spcPts val="600"/>
              </a:spcAft>
              <a:buNone/>
              <a:defRPr/>
            </a:pPr>
            <a:r>
              <a:rPr lang="en-US" dirty="0">
                <a:solidFill>
                  <a:schemeClr val="tx1"/>
                </a:solidFill>
              </a:rPr>
              <a:t>The speaker is a paid employee of Astellas. This presentation is intended for informational purposes only and does not replace independent professional judgment. This presentation is not intended to provide medical or legal advice. Statements of fact, positions taken and opinions expressed are those of the speaker individually and, unless expressly stated to the contrary, do not necessarily reflect the opinion or position of the speaker’s employer, Astellas, or any of its subsidiaries and/or related entities.</a:t>
            </a:r>
          </a:p>
        </p:txBody>
      </p:sp>
    </p:spTree>
    <p:extLst>
      <p:ext uri="{BB962C8B-B14F-4D97-AF65-F5344CB8AC3E}">
        <p14:creationId xmlns:p14="http://schemas.microsoft.com/office/powerpoint/2010/main" val="920576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A1019-B3D9-4021-BC86-9712E9157073}"/>
              </a:ext>
            </a:extLst>
          </p:cNvPr>
          <p:cNvSpPr>
            <a:spLocks noGrp="1"/>
          </p:cNvSpPr>
          <p:nvPr>
            <p:ph type="title"/>
          </p:nvPr>
        </p:nvSpPr>
        <p:spPr/>
        <p:txBody>
          <a:bodyPr/>
          <a:lstStyle/>
          <a:p>
            <a:r>
              <a:rPr lang="en-US" b="1" dirty="0">
                <a:solidFill>
                  <a:srgbClr val="002060"/>
                </a:solidFill>
              </a:rPr>
              <a:t>Introduction: Externally controlled designs in rare disease trials</a:t>
            </a:r>
          </a:p>
        </p:txBody>
      </p:sp>
      <p:sp>
        <p:nvSpPr>
          <p:cNvPr id="3" name="Slide Number Placeholder 2">
            <a:extLst>
              <a:ext uri="{FF2B5EF4-FFF2-40B4-BE49-F238E27FC236}">
                <a16:creationId xmlns:a16="http://schemas.microsoft.com/office/drawing/2014/main" id="{38A65C66-DA1E-40B3-AA76-FEBBD26AAFBC}"/>
              </a:ext>
            </a:extLst>
          </p:cNvPr>
          <p:cNvSpPr>
            <a:spLocks noGrp="1"/>
          </p:cNvSpPr>
          <p:nvPr>
            <p:ph type="sldNum" sz="quarter" idx="12"/>
          </p:nvPr>
        </p:nvSpPr>
        <p:spPr/>
        <p:txBody>
          <a:bodyPr/>
          <a:lstStyle/>
          <a:p>
            <a:fld id="{69AE0398-C5D1-4C23-8BB8-6DF786637BD0}" type="slidenum">
              <a:rPr lang="en-US" smtClean="0"/>
              <a:t>3</a:t>
            </a:fld>
            <a:endParaRPr lang="en-US"/>
          </a:p>
        </p:txBody>
      </p:sp>
      <p:sp>
        <p:nvSpPr>
          <p:cNvPr id="8" name="Rectangle 7">
            <a:extLst>
              <a:ext uri="{FF2B5EF4-FFF2-40B4-BE49-F238E27FC236}">
                <a16:creationId xmlns:a16="http://schemas.microsoft.com/office/drawing/2014/main" id="{06B5C17A-354F-4BAD-8093-4EDEC5905BA3}"/>
              </a:ext>
            </a:extLst>
          </p:cNvPr>
          <p:cNvSpPr/>
          <p:nvPr/>
        </p:nvSpPr>
        <p:spPr>
          <a:xfrm>
            <a:off x="602625" y="2837943"/>
            <a:ext cx="1280160" cy="64008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solidFill>
                  <a:schemeClr val="tx1"/>
                </a:solidFill>
                <a:latin typeface="Aptos" panose="020B0004020202020204" pitchFamily="34" charset="0"/>
                <a:cs typeface="Calibri" panose="020F0502020204030204" pitchFamily="34" charset="0"/>
              </a:rPr>
              <a:t>Treatment</a:t>
            </a:r>
          </a:p>
          <a:p>
            <a:pPr algn="ctr"/>
            <a:r>
              <a:rPr lang="en-US" sz="1600" dirty="0">
                <a:solidFill>
                  <a:schemeClr val="tx1"/>
                </a:solidFill>
                <a:latin typeface="Aptos" panose="020B0004020202020204" pitchFamily="34" charset="0"/>
                <a:cs typeface="Calibri" panose="020F0502020204030204" pitchFamily="34" charset="0"/>
              </a:rPr>
              <a:t>(n=12)</a:t>
            </a:r>
          </a:p>
        </p:txBody>
      </p:sp>
      <p:sp>
        <p:nvSpPr>
          <p:cNvPr id="45" name="Rectangle 44">
            <a:extLst>
              <a:ext uri="{FF2B5EF4-FFF2-40B4-BE49-F238E27FC236}">
                <a16:creationId xmlns:a16="http://schemas.microsoft.com/office/drawing/2014/main" id="{AA541A97-395E-4C9A-932E-347C53A54466}"/>
              </a:ext>
            </a:extLst>
          </p:cNvPr>
          <p:cNvSpPr/>
          <p:nvPr/>
        </p:nvSpPr>
        <p:spPr>
          <a:xfrm>
            <a:off x="2636827" y="2718476"/>
            <a:ext cx="2560320" cy="87901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solidFill>
                  <a:srgbClr val="FF0000"/>
                </a:solidFill>
                <a:latin typeface="Aptos" panose="020B0004020202020204" pitchFamily="34" charset="0"/>
                <a:cs typeface="Calibri" panose="020F0502020204030204" pitchFamily="34" charset="0"/>
              </a:rPr>
              <a:t>Propensity score-matched</a:t>
            </a:r>
          </a:p>
          <a:p>
            <a:pPr algn="ctr"/>
            <a:r>
              <a:rPr lang="en-US" sz="1600" dirty="0">
                <a:solidFill>
                  <a:srgbClr val="FF0000"/>
                </a:solidFill>
                <a:latin typeface="Aptos" panose="020B0004020202020204" pitchFamily="34" charset="0"/>
                <a:cs typeface="Calibri" panose="020F0502020204030204" pitchFamily="34" charset="0"/>
              </a:rPr>
              <a:t>external control</a:t>
            </a:r>
          </a:p>
          <a:p>
            <a:pPr algn="ctr"/>
            <a:r>
              <a:rPr lang="en-US" sz="1600" dirty="0">
                <a:solidFill>
                  <a:srgbClr val="FF0000"/>
                </a:solidFill>
                <a:latin typeface="Aptos" panose="020B0004020202020204" pitchFamily="34" charset="0"/>
                <a:cs typeface="Calibri" panose="020F0502020204030204" pitchFamily="34" charset="0"/>
              </a:rPr>
              <a:t>(n=6)</a:t>
            </a:r>
          </a:p>
        </p:txBody>
      </p:sp>
      <p:sp>
        <p:nvSpPr>
          <p:cNvPr id="55" name="TextBox 54">
            <a:extLst>
              <a:ext uri="{FF2B5EF4-FFF2-40B4-BE49-F238E27FC236}">
                <a16:creationId xmlns:a16="http://schemas.microsoft.com/office/drawing/2014/main" id="{AFAD50CF-B398-4757-9F44-6B93D4D177F5}"/>
              </a:ext>
            </a:extLst>
          </p:cNvPr>
          <p:cNvSpPr txBox="1"/>
          <p:nvPr/>
        </p:nvSpPr>
        <p:spPr>
          <a:xfrm>
            <a:off x="3285586" y="2007834"/>
            <a:ext cx="2154645" cy="584775"/>
          </a:xfrm>
          <a:prstGeom prst="rect">
            <a:avLst/>
          </a:prstGeom>
          <a:noFill/>
        </p:spPr>
        <p:txBody>
          <a:bodyPr wrap="square">
            <a:spAutoFit/>
          </a:bodyPr>
          <a:lstStyle/>
          <a:p>
            <a:pPr algn="ctr"/>
            <a:r>
              <a:rPr lang="en-US" sz="1600" dirty="0">
                <a:latin typeface="Aptos" panose="020B0004020202020204" pitchFamily="34" charset="0"/>
                <a:cs typeface="Calibri" panose="020F0502020204030204" pitchFamily="34" charset="0"/>
              </a:rPr>
              <a:t>External control pool</a:t>
            </a:r>
          </a:p>
          <a:p>
            <a:pPr algn="ctr"/>
            <a:r>
              <a:rPr lang="en-US" sz="1600" dirty="0">
                <a:latin typeface="Aptos" panose="020B0004020202020204" pitchFamily="34" charset="0"/>
                <a:cs typeface="Calibri" panose="020F0502020204030204" pitchFamily="34" charset="0"/>
              </a:rPr>
              <a:t>(n=12)</a:t>
            </a:r>
          </a:p>
        </p:txBody>
      </p:sp>
      <p:sp>
        <p:nvSpPr>
          <p:cNvPr id="19" name="Rectangle: Rounded Corners 18">
            <a:extLst>
              <a:ext uri="{FF2B5EF4-FFF2-40B4-BE49-F238E27FC236}">
                <a16:creationId xmlns:a16="http://schemas.microsoft.com/office/drawing/2014/main" id="{EAD90796-C885-77F8-D64F-FB870B994106}"/>
              </a:ext>
            </a:extLst>
          </p:cNvPr>
          <p:cNvSpPr/>
          <p:nvPr/>
        </p:nvSpPr>
        <p:spPr>
          <a:xfrm>
            <a:off x="2410400" y="1915689"/>
            <a:ext cx="3054747" cy="1911935"/>
          </a:xfrm>
          <a:prstGeom prst="roundRect">
            <a:avLst/>
          </a:prstGeom>
          <a:noFill/>
          <a:ln w="127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Rounded Corners 19">
            <a:extLst>
              <a:ext uri="{FF2B5EF4-FFF2-40B4-BE49-F238E27FC236}">
                <a16:creationId xmlns:a16="http://schemas.microsoft.com/office/drawing/2014/main" id="{1B122F9B-00C4-8032-66C9-B34CC6DAABEF}"/>
              </a:ext>
            </a:extLst>
          </p:cNvPr>
          <p:cNvSpPr/>
          <p:nvPr/>
        </p:nvSpPr>
        <p:spPr>
          <a:xfrm>
            <a:off x="6629764" y="2668483"/>
            <a:ext cx="4846320" cy="1023559"/>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2CF210BE-CD39-0FC0-5265-6DC7A60030C9}"/>
              </a:ext>
            </a:extLst>
          </p:cNvPr>
          <p:cNvSpPr/>
          <p:nvPr/>
        </p:nvSpPr>
        <p:spPr>
          <a:xfrm>
            <a:off x="6781667" y="1915689"/>
            <a:ext cx="1280160" cy="64008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solidFill>
                  <a:schemeClr val="tx1"/>
                </a:solidFill>
                <a:latin typeface="Aptos" panose="020B0004020202020204" pitchFamily="34" charset="0"/>
                <a:cs typeface="Calibri" panose="020F0502020204030204" pitchFamily="34" charset="0"/>
              </a:rPr>
              <a:t>Treatment</a:t>
            </a:r>
          </a:p>
          <a:p>
            <a:pPr algn="ctr"/>
            <a:r>
              <a:rPr lang="en-US" sz="1600" dirty="0">
                <a:solidFill>
                  <a:schemeClr val="tx1"/>
                </a:solidFill>
                <a:latin typeface="Aptos" panose="020B0004020202020204" pitchFamily="34" charset="0"/>
                <a:cs typeface="Calibri" panose="020F0502020204030204" pitchFamily="34" charset="0"/>
              </a:rPr>
              <a:t>(n=12)</a:t>
            </a:r>
          </a:p>
        </p:txBody>
      </p:sp>
      <p:sp>
        <p:nvSpPr>
          <p:cNvPr id="23" name="Rectangle 22">
            <a:extLst>
              <a:ext uri="{FF2B5EF4-FFF2-40B4-BE49-F238E27FC236}">
                <a16:creationId xmlns:a16="http://schemas.microsoft.com/office/drawing/2014/main" id="{9A4ABFDF-F230-58BF-3532-966A12E4EA20}"/>
              </a:ext>
            </a:extLst>
          </p:cNvPr>
          <p:cNvSpPr/>
          <p:nvPr/>
        </p:nvSpPr>
        <p:spPr>
          <a:xfrm>
            <a:off x="6781667" y="2860222"/>
            <a:ext cx="1280160" cy="64008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solidFill>
                  <a:schemeClr val="tx1"/>
                </a:solidFill>
                <a:latin typeface="Aptos" panose="020B0004020202020204" pitchFamily="34" charset="0"/>
                <a:cs typeface="Calibri" panose="020F0502020204030204" pitchFamily="34" charset="0"/>
              </a:rPr>
              <a:t>Control</a:t>
            </a:r>
          </a:p>
          <a:p>
            <a:pPr algn="ctr"/>
            <a:r>
              <a:rPr lang="en-US" sz="1600" dirty="0">
                <a:solidFill>
                  <a:schemeClr val="tx1"/>
                </a:solidFill>
                <a:latin typeface="Aptos" panose="020B0004020202020204" pitchFamily="34" charset="0"/>
                <a:cs typeface="Calibri" panose="020F0502020204030204" pitchFamily="34" charset="0"/>
              </a:rPr>
              <a:t>(n=6)</a:t>
            </a:r>
          </a:p>
        </p:txBody>
      </p:sp>
      <p:sp>
        <p:nvSpPr>
          <p:cNvPr id="25" name="Oval 24">
            <a:extLst>
              <a:ext uri="{FF2B5EF4-FFF2-40B4-BE49-F238E27FC236}">
                <a16:creationId xmlns:a16="http://schemas.microsoft.com/office/drawing/2014/main" id="{653170E5-56AA-6460-53F9-AF2DFBB00E67}"/>
              </a:ext>
            </a:extLst>
          </p:cNvPr>
          <p:cNvSpPr/>
          <p:nvPr/>
        </p:nvSpPr>
        <p:spPr>
          <a:xfrm>
            <a:off x="5951080" y="2479395"/>
            <a:ext cx="457200" cy="4572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Aptos" panose="020B0004020202020204" pitchFamily="34" charset="0"/>
                <a:cs typeface="Calibri" panose="020F0502020204030204" pitchFamily="34" charset="0"/>
              </a:rPr>
              <a:t>R</a:t>
            </a:r>
          </a:p>
        </p:txBody>
      </p:sp>
      <p:cxnSp>
        <p:nvCxnSpPr>
          <p:cNvPr id="26" name="Straight Connector 25">
            <a:extLst>
              <a:ext uri="{FF2B5EF4-FFF2-40B4-BE49-F238E27FC236}">
                <a16:creationId xmlns:a16="http://schemas.microsoft.com/office/drawing/2014/main" id="{8B3F7223-5EF4-9656-356E-84BA9C7D5F2D}"/>
              </a:ext>
            </a:extLst>
          </p:cNvPr>
          <p:cNvCxnSpPr>
            <a:cxnSpLocks/>
            <a:stCxn id="25" idx="6"/>
            <a:endCxn id="22" idx="1"/>
          </p:cNvCxnSpPr>
          <p:nvPr/>
        </p:nvCxnSpPr>
        <p:spPr>
          <a:xfrm flipV="1">
            <a:off x="6408280" y="2235729"/>
            <a:ext cx="373387" cy="472266"/>
          </a:xfrm>
          <a:prstGeom prst="line">
            <a:avLst/>
          </a:prstGeom>
          <a:ln>
            <a:headEnd type="none"/>
            <a:tailEnd type="triangle"/>
          </a:ln>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5421239F-C57E-D7C6-9CC2-BC1F1832BF2A}"/>
              </a:ext>
            </a:extLst>
          </p:cNvPr>
          <p:cNvCxnSpPr>
            <a:cxnSpLocks/>
            <a:stCxn id="25" idx="6"/>
            <a:endCxn id="23" idx="1"/>
          </p:cNvCxnSpPr>
          <p:nvPr/>
        </p:nvCxnSpPr>
        <p:spPr>
          <a:xfrm>
            <a:off x="6408280" y="2707995"/>
            <a:ext cx="373387" cy="472267"/>
          </a:xfrm>
          <a:prstGeom prst="line">
            <a:avLst/>
          </a:prstGeom>
          <a:ln>
            <a:headEnd type="none"/>
            <a:tailEnd type="triangle"/>
          </a:ln>
        </p:spPr>
        <p:style>
          <a:lnRef idx="1">
            <a:schemeClr val="dk1"/>
          </a:lnRef>
          <a:fillRef idx="0">
            <a:schemeClr val="dk1"/>
          </a:fillRef>
          <a:effectRef idx="0">
            <a:schemeClr val="dk1"/>
          </a:effectRef>
          <a:fontRef idx="minor">
            <a:schemeClr val="tx1"/>
          </a:fontRef>
        </p:style>
      </p:cxnSp>
      <p:sp>
        <p:nvSpPr>
          <p:cNvPr id="28" name="Plus Sign 27">
            <a:extLst>
              <a:ext uri="{FF2B5EF4-FFF2-40B4-BE49-F238E27FC236}">
                <a16:creationId xmlns:a16="http://schemas.microsoft.com/office/drawing/2014/main" id="{2FA73BFB-518A-FE75-920B-31D45E20B43B}"/>
              </a:ext>
            </a:extLst>
          </p:cNvPr>
          <p:cNvSpPr/>
          <p:nvPr/>
        </p:nvSpPr>
        <p:spPr>
          <a:xfrm>
            <a:off x="8200014" y="3002042"/>
            <a:ext cx="338328" cy="327993"/>
          </a:xfrm>
          <a:prstGeom prst="mathPlus">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C04C9644-FBF4-92BD-456C-4DADF6B5269C}"/>
              </a:ext>
            </a:extLst>
          </p:cNvPr>
          <p:cNvSpPr/>
          <p:nvPr/>
        </p:nvSpPr>
        <p:spPr>
          <a:xfrm>
            <a:off x="8778628" y="2722828"/>
            <a:ext cx="2560320" cy="87901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solidFill>
                  <a:srgbClr val="FF0000"/>
                </a:solidFill>
                <a:latin typeface="Aptos" panose="020B0004020202020204" pitchFamily="34" charset="0"/>
                <a:cs typeface="Calibri" panose="020F0502020204030204" pitchFamily="34" charset="0"/>
              </a:rPr>
              <a:t>Propensity score-matched</a:t>
            </a:r>
          </a:p>
          <a:p>
            <a:pPr algn="ctr"/>
            <a:r>
              <a:rPr lang="en-US" sz="1600" dirty="0">
                <a:solidFill>
                  <a:srgbClr val="FF0000"/>
                </a:solidFill>
                <a:latin typeface="Aptos" panose="020B0004020202020204" pitchFamily="34" charset="0"/>
                <a:cs typeface="Calibri" panose="020F0502020204030204" pitchFamily="34" charset="0"/>
              </a:rPr>
              <a:t>external control</a:t>
            </a:r>
          </a:p>
          <a:p>
            <a:pPr algn="ctr"/>
            <a:r>
              <a:rPr lang="en-US" sz="1600" dirty="0">
                <a:solidFill>
                  <a:srgbClr val="FF0000"/>
                </a:solidFill>
                <a:latin typeface="Aptos" panose="020B0004020202020204" pitchFamily="34" charset="0"/>
                <a:cs typeface="Calibri" panose="020F0502020204030204" pitchFamily="34" charset="0"/>
              </a:rPr>
              <a:t>(n=6)</a:t>
            </a:r>
          </a:p>
        </p:txBody>
      </p:sp>
      <p:sp>
        <p:nvSpPr>
          <p:cNvPr id="32" name="TextBox 31">
            <a:extLst>
              <a:ext uri="{FF2B5EF4-FFF2-40B4-BE49-F238E27FC236}">
                <a16:creationId xmlns:a16="http://schemas.microsoft.com/office/drawing/2014/main" id="{32F3DD68-18F3-4039-BAE7-16A35E9FC4CD}"/>
              </a:ext>
            </a:extLst>
          </p:cNvPr>
          <p:cNvSpPr txBox="1"/>
          <p:nvPr/>
        </p:nvSpPr>
        <p:spPr>
          <a:xfrm>
            <a:off x="9464331" y="2012186"/>
            <a:ext cx="2154645" cy="584775"/>
          </a:xfrm>
          <a:prstGeom prst="rect">
            <a:avLst/>
          </a:prstGeom>
          <a:noFill/>
        </p:spPr>
        <p:txBody>
          <a:bodyPr wrap="square">
            <a:spAutoFit/>
          </a:bodyPr>
          <a:lstStyle/>
          <a:p>
            <a:pPr algn="ctr"/>
            <a:r>
              <a:rPr lang="en-US" sz="1600" dirty="0">
                <a:latin typeface="Aptos" panose="020B0004020202020204" pitchFamily="34" charset="0"/>
                <a:cs typeface="Calibri" panose="020F0502020204030204" pitchFamily="34" charset="0"/>
              </a:rPr>
              <a:t>External control pool</a:t>
            </a:r>
          </a:p>
          <a:p>
            <a:pPr algn="ctr"/>
            <a:r>
              <a:rPr lang="en-US" sz="1600" dirty="0">
                <a:latin typeface="Aptos" panose="020B0004020202020204" pitchFamily="34" charset="0"/>
                <a:cs typeface="Calibri" panose="020F0502020204030204" pitchFamily="34" charset="0"/>
              </a:rPr>
              <a:t>(n=12)</a:t>
            </a:r>
          </a:p>
        </p:txBody>
      </p:sp>
      <p:sp>
        <p:nvSpPr>
          <p:cNvPr id="33" name="Rectangle: Rounded Corners 32">
            <a:extLst>
              <a:ext uri="{FF2B5EF4-FFF2-40B4-BE49-F238E27FC236}">
                <a16:creationId xmlns:a16="http://schemas.microsoft.com/office/drawing/2014/main" id="{5F4E2A48-94CC-2062-DF26-7F6F43E55FD6}"/>
              </a:ext>
            </a:extLst>
          </p:cNvPr>
          <p:cNvSpPr/>
          <p:nvPr/>
        </p:nvSpPr>
        <p:spPr>
          <a:xfrm>
            <a:off x="8589145" y="1920041"/>
            <a:ext cx="3054747" cy="1911935"/>
          </a:xfrm>
          <a:prstGeom prst="roundRect">
            <a:avLst/>
          </a:prstGeom>
          <a:noFill/>
          <a:ln w="127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Content Placeholder 4">
            <a:extLst>
              <a:ext uri="{FF2B5EF4-FFF2-40B4-BE49-F238E27FC236}">
                <a16:creationId xmlns:a16="http://schemas.microsoft.com/office/drawing/2014/main" id="{5483559E-9D7B-0EBF-CDE5-89FF2D053912}"/>
              </a:ext>
            </a:extLst>
          </p:cNvPr>
          <p:cNvSpPr txBox="1">
            <a:spLocks/>
          </p:cNvSpPr>
          <p:nvPr/>
        </p:nvSpPr>
        <p:spPr>
          <a:xfrm>
            <a:off x="358775" y="4892841"/>
            <a:ext cx="11467469" cy="1544291"/>
          </a:xfrm>
          <a:prstGeom prst="rect">
            <a:avLst/>
          </a:prstGeom>
        </p:spPr>
        <p:txBody>
          <a:bodyPr vert="horz" lIns="91440" tIns="45720" rIns="91440" bIns="45720" rtlCol="0">
            <a:noAutofit/>
          </a:bodyPr>
          <a:lstStyle>
            <a:lvl1pPr marL="285750" marR="0" indent="-285750" algn="l" defTabSz="914400" rtl="0" eaLnBrk="1" fontAlgn="auto" latinLnBrk="0" hangingPunct="1">
              <a:lnSpc>
                <a:spcPts val="2400"/>
              </a:lnSpc>
              <a:spcBef>
                <a:spcPts val="0"/>
              </a:spcBef>
              <a:spcAft>
                <a:spcPts val="1200"/>
              </a:spcAft>
              <a:buClrTx/>
              <a:buSzTx/>
              <a:buFont typeface="Meiryo UI" panose="020B0604030504040204" pitchFamily="50" charset="-128"/>
              <a:buChar char="•"/>
              <a:tabLst/>
              <a:defRPr sz="2000" b="0" kern="1200">
                <a:solidFill>
                  <a:schemeClr val="tx2"/>
                </a:solidFill>
                <a:latin typeface="Calibri" panose="020F0502020204030204" pitchFamily="34" charset="0"/>
                <a:ea typeface="+mn-ea"/>
                <a:cs typeface="Calibri" panose="020F0502020204030204" pitchFamily="34" charset="0"/>
              </a:defRPr>
            </a:lvl1pPr>
            <a:lvl2pPr marL="0" indent="0" algn="l" defTabSz="914400" rtl="0" eaLnBrk="1" latinLnBrk="0" hangingPunct="1">
              <a:lnSpc>
                <a:spcPct val="120000"/>
              </a:lnSpc>
              <a:spcBef>
                <a:spcPts val="0"/>
              </a:spcBef>
              <a:spcAft>
                <a:spcPts val="400"/>
              </a:spcAft>
              <a:buFont typeface="Arial" panose="020B0604020202020204" pitchFamily="34" charset="0"/>
              <a:buNone/>
              <a:defRPr sz="1600" kern="1200">
                <a:solidFill>
                  <a:schemeClr val="accent1"/>
                </a:solidFill>
                <a:latin typeface="Arial" panose="020B0604020202020204" pitchFamily="34" charset="0"/>
                <a:ea typeface="+mn-ea"/>
                <a:cs typeface="Arial" panose="020B0604020202020204" pitchFamily="34" charset="0"/>
              </a:defRPr>
            </a:lvl2pPr>
            <a:lvl3pPr marL="0" indent="0" algn="l" defTabSz="914400" rtl="0" eaLnBrk="1" latinLnBrk="0" hangingPunct="1">
              <a:lnSpc>
                <a:spcPct val="120000"/>
              </a:lnSpc>
              <a:spcBef>
                <a:spcPts val="600"/>
              </a:spcBef>
              <a:spcAft>
                <a:spcPts val="400"/>
              </a:spcAft>
              <a:buFont typeface="Arial" panose="020B0604020202020204" pitchFamily="34" charset="0"/>
              <a:buNone/>
              <a:defRPr sz="1200" kern="1200">
                <a:solidFill>
                  <a:schemeClr val="tx2"/>
                </a:solidFill>
                <a:latin typeface="Arial" panose="020B0604020202020204" pitchFamily="34" charset="0"/>
                <a:ea typeface="+mn-ea"/>
                <a:cs typeface="Arial" panose="020B0604020202020204" pitchFamily="34" charset="0"/>
              </a:defRPr>
            </a:lvl3pPr>
            <a:lvl4pPr marL="233363" indent="-233363" algn="l" defTabSz="914400" rtl="0" eaLnBrk="1" latinLnBrk="0" hangingPunct="1">
              <a:lnSpc>
                <a:spcPct val="120000"/>
              </a:lnSpc>
              <a:spcBef>
                <a:spcPts val="600"/>
              </a:spcBef>
              <a:spcAft>
                <a:spcPts val="400"/>
              </a:spcAft>
              <a:buFont typeface="Arial" panose="020B0604020202020204" pitchFamily="34" charset="0"/>
              <a:buChar char="•"/>
              <a:defRPr sz="1200" kern="1200">
                <a:solidFill>
                  <a:schemeClr val="tx2"/>
                </a:solidFill>
                <a:latin typeface="Arial" panose="020B0604020202020204" pitchFamily="34" charset="0"/>
                <a:ea typeface="+mn-ea"/>
                <a:cs typeface="Arial" panose="020B0604020202020204" pitchFamily="34" charset="0"/>
              </a:defRPr>
            </a:lvl4pPr>
            <a:lvl5pPr marL="517525" indent="-233363" algn="l" defTabSz="914400" rtl="0" eaLnBrk="1" latinLnBrk="0" hangingPunct="1">
              <a:lnSpc>
                <a:spcPct val="120000"/>
              </a:lnSpc>
              <a:spcBef>
                <a:spcPts val="600"/>
              </a:spcBef>
              <a:spcAft>
                <a:spcPts val="400"/>
              </a:spcAft>
              <a:buFont typeface="Helvetica" panose="020B0604020202020204" pitchFamily="34" charset="0"/>
              <a:buChar char="‒"/>
              <a:defRPr sz="120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marR="0" lvl="0" indent="-285750" algn="l" defTabSz="914400" rtl="0" eaLnBrk="1" fontAlgn="auto" latinLnBrk="0" hangingPunct="1">
              <a:lnSpc>
                <a:spcPts val="2400"/>
              </a:lnSpc>
              <a:spcBef>
                <a:spcPts val="0"/>
              </a:spcBef>
              <a:buClrTx/>
              <a:buSzTx/>
              <a:buFont typeface="Meiryo UI" panose="020B0604030504040204" pitchFamily="50" charset="-128"/>
              <a:buChar char="•"/>
              <a:tabLst/>
              <a:defRPr/>
            </a:pPr>
            <a:r>
              <a:rPr lang="en-US" dirty="0">
                <a:solidFill>
                  <a:schemeClr val="tx1"/>
                </a:solidFill>
                <a:latin typeface="Aptos" panose="020B0004020202020204" pitchFamily="34" charset="0"/>
              </a:rPr>
              <a:t>Propensity score-based matching helps eliminate systematic imbalances in measured confounders between patients in the current trial and external controls.</a:t>
            </a:r>
          </a:p>
          <a:p>
            <a:pPr marL="285750" marR="0" lvl="0" indent="-285750" algn="l" defTabSz="914400" rtl="0" eaLnBrk="1" fontAlgn="auto" latinLnBrk="0" hangingPunct="1">
              <a:lnSpc>
                <a:spcPts val="2400"/>
              </a:lnSpc>
              <a:spcBef>
                <a:spcPts val="0"/>
              </a:spcBef>
              <a:buClrTx/>
              <a:buSzTx/>
              <a:buFont typeface="Meiryo UI" panose="020B0604030504040204" pitchFamily="50" charset="-128"/>
              <a:buChar char="•"/>
              <a:tabLst/>
              <a:defRPr/>
            </a:pPr>
            <a:r>
              <a:rPr lang="en-US" dirty="0">
                <a:solidFill>
                  <a:schemeClr val="tx1"/>
                </a:solidFill>
                <a:latin typeface="Aptos" panose="020B0004020202020204" pitchFamily="34" charset="0"/>
              </a:rPr>
              <a:t>Due to small sample size, </a:t>
            </a:r>
            <a:r>
              <a:rPr lang="en-US" dirty="0">
                <a:solidFill>
                  <a:srgbClr val="FF0000"/>
                </a:solidFill>
                <a:latin typeface="Aptos" panose="020B0004020202020204" pitchFamily="34" charset="0"/>
              </a:rPr>
              <a:t>consider using nonparametric analysis approaches</a:t>
            </a:r>
            <a:r>
              <a:rPr lang="en-US" dirty="0">
                <a:solidFill>
                  <a:schemeClr val="tx1"/>
                </a:solidFill>
                <a:latin typeface="Aptos" panose="020B0004020202020204" pitchFamily="34" charset="0"/>
              </a:rPr>
              <a:t> such as </a:t>
            </a:r>
            <a:r>
              <a:rPr lang="en-US" dirty="0">
                <a:solidFill>
                  <a:schemeClr val="tx1"/>
                </a:solidFill>
                <a:latin typeface="Calibri" panose="020F0502020204030204" pitchFamily="34" charset="0"/>
                <a:cs typeface="Calibri" panose="020F0502020204030204" pitchFamily="34" charset="0"/>
              </a:rPr>
              <a:t>Wilcoxon rank sum test and Hodges-Lehmann estimate.</a:t>
            </a:r>
          </a:p>
        </p:txBody>
      </p:sp>
      <p:sp>
        <p:nvSpPr>
          <p:cNvPr id="35" name="TextBox 34">
            <a:extLst>
              <a:ext uri="{FF2B5EF4-FFF2-40B4-BE49-F238E27FC236}">
                <a16:creationId xmlns:a16="http://schemas.microsoft.com/office/drawing/2014/main" id="{4DE08EA1-4E67-D782-DAFB-B0FA5F1F31E5}"/>
              </a:ext>
            </a:extLst>
          </p:cNvPr>
          <p:cNvSpPr txBox="1"/>
          <p:nvPr/>
        </p:nvSpPr>
        <p:spPr>
          <a:xfrm>
            <a:off x="7307156" y="1368290"/>
            <a:ext cx="3017520" cy="369332"/>
          </a:xfrm>
          <a:prstGeom prst="rect">
            <a:avLst/>
          </a:prstGeom>
          <a:noFill/>
        </p:spPr>
        <p:txBody>
          <a:bodyPr wrap="square" rtlCol="0">
            <a:spAutoFit/>
          </a:bodyPr>
          <a:lstStyle/>
          <a:p>
            <a:pPr algn="ctr"/>
            <a:r>
              <a:rPr lang="en-US" b="1" dirty="0">
                <a:latin typeface="Aptos" panose="020B0004020202020204" pitchFamily="34" charset="0"/>
                <a:cs typeface="Calibri" panose="020F0502020204030204" pitchFamily="34" charset="0"/>
              </a:rPr>
              <a:t>Hybrid control design</a:t>
            </a:r>
          </a:p>
        </p:txBody>
      </p:sp>
      <p:sp>
        <p:nvSpPr>
          <p:cNvPr id="36" name="TextBox 35">
            <a:extLst>
              <a:ext uri="{FF2B5EF4-FFF2-40B4-BE49-F238E27FC236}">
                <a16:creationId xmlns:a16="http://schemas.microsoft.com/office/drawing/2014/main" id="{43163569-4A6E-9C46-D838-8E6FB29A2FFB}"/>
              </a:ext>
            </a:extLst>
          </p:cNvPr>
          <p:cNvSpPr txBox="1"/>
          <p:nvPr/>
        </p:nvSpPr>
        <p:spPr>
          <a:xfrm>
            <a:off x="1503817" y="1368290"/>
            <a:ext cx="3017520" cy="369332"/>
          </a:xfrm>
          <a:prstGeom prst="rect">
            <a:avLst/>
          </a:prstGeom>
          <a:noFill/>
        </p:spPr>
        <p:txBody>
          <a:bodyPr wrap="square" rtlCol="0">
            <a:spAutoFit/>
          </a:bodyPr>
          <a:lstStyle/>
          <a:p>
            <a:pPr algn="ctr"/>
            <a:r>
              <a:rPr lang="en-US" b="1" dirty="0">
                <a:latin typeface="Aptos" panose="020B0004020202020204" pitchFamily="34" charset="0"/>
                <a:cs typeface="Calibri" panose="020F0502020204030204" pitchFamily="34" charset="0"/>
              </a:rPr>
              <a:t>Single-arm design</a:t>
            </a:r>
          </a:p>
        </p:txBody>
      </p:sp>
      <p:sp>
        <p:nvSpPr>
          <p:cNvPr id="37" name="Rectangle: Rounded Corners 36">
            <a:extLst>
              <a:ext uri="{FF2B5EF4-FFF2-40B4-BE49-F238E27FC236}">
                <a16:creationId xmlns:a16="http://schemas.microsoft.com/office/drawing/2014/main" id="{3D198612-2A7C-F184-B037-08F48E2264A3}"/>
              </a:ext>
            </a:extLst>
          </p:cNvPr>
          <p:cNvSpPr/>
          <p:nvPr/>
        </p:nvSpPr>
        <p:spPr>
          <a:xfrm>
            <a:off x="391354" y="1245333"/>
            <a:ext cx="5242446" cy="3474720"/>
          </a:xfrm>
          <a:prstGeom prst="roundRect">
            <a:avLst>
              <a:gd name="adj" fmla="val 0"/>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Rounded Corners 37">
            <a:extLst>
              <a:ext uri="{FF2B5EF4-FFF2-40B4-BE49-F238E27FC236}">
                <a16:creationId xmlns:a16="http://schemas.microsoft.com/office/drawing/2014/main" id="{35E76D3C-1BD8-60D6-0F40-754BBC306638}"/>
              </a:ext>
            </a:extLst>
          </p:cNvPr>
          <p:cNvSpPr/>
          <p:nvPr/>
        </p:nvSpPr>
        <p:spPr>
          <a:xfrm>
            <a:off x="5805588" y="1245333"/>
            <a:ext cx="6020656" cy="3474720"/>
          </a:xfrm>
          <a:prstGeom prst="roundRect">
            <a:avLst>
              <a:gd name="adj" fmla="val 0"/>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49C38665-16E5-C4B2-41B8-7287ABEA2835}"/>
              </a:ext>
            </a:extLst>
          </p:cNvPr>
          <p:cNvSpPr txBox="1"/>
          <p:nvPr/>
        </p:nvSpPr>
        <p:spPr>
          <a:xfrm>
            <a:off x="1932313" y="2957928"/>
            <a:ext cx="558936" cy="400110"/>
          </a:xfrm>
          <a:prstGeom prst="rect">
            <a:avLst/>
          </a:prstGeom>
          <a:noFill/>
        </p:spPr>
        <p:txBody>
          <a:bodyPr wrap="square" rtlCol="0">
            <a:spAutoFit/>
          </a:bodyPr>
          <a:lstStyle/>
          <a:p>
            <a:pPr algn="ctr"/>
            <a:r>
              <a:rPr lang="en-US" sz="2000" dirty="0">
                <a:latin typeface="Calibri" panose="020F0502020204030204" pitchFamily="34" charset="0"/>
                <a:cs typeface="Calibri" panose="020F0502020204030204" pitchFamily="34" charset="0"/>
              </a:rPr>
              <a:t>vs.</a:t>
            </a:r>
          </a:p>
        </p:txBody>
      </p:sp>
      <p:sp>
        <p:nvSpPr>
          <p:cNvPr id="5" name="TextBox 4">
            <a:extLst>
              <a:ext uri="{FF2B5EF4-FFF2-40B4-BE49-F238E27FC236}">
                <a16:creationId xmlns:a16="http://schemas.microsoft.com/office/drawing/2014/main" id="{0CF1C2F5-48CE-2BCF-577F-EF1B4FE448FA}"/>
              </a:ext>
            </a:extLst>
          </p:cNvPr>
          <p:cNvSpPr txBox="1"/>
          <p:nvPr/>
        </p:nvSpPr>
        <p:spPr>
          <a:xfrm>
            <a:off x="430937" y="4010146"/>
            <a:ext cx="5242446" cy="523220"/>
          </a:xfrm>
          <a:prstGeom prst="rect">
            <a:avLst/>
          </a:prstGeom>
          <a:noFill/>
        </p:spPr>
        <p:txBody>
          <a:bodyPr wrap="square" rtlCol="0">
            <a:spAutoFit/>
          </a:bodyPr>
          <a:lstStyle/>
          <a:p>
            <a:pPr marL="227013" indent="-227013">
              <a:buFont typeface="Wingdings" panose="05000000000000000000" pitchFamily="2" charset="2"/>
              <a:buChar char="§"/>
            </a:pPr>
            <a:r>
              <a:rPr lang="en-US" sz="1400" dirty="0">
                <a:solidFill>
                  <a:srgbClr val="FF0000"/>
                </a:solidFill>
                <a:latin typeface="Aptos" panose="020B0004020202020204" pitchFamily="34" charset="0"/>
                <a:cs typeface="Calibri" panose="020F0502020204030204" pitchFamily="34" charset="0"/>
              </a:rPr>
              <a:t>2:1 matching </a:t>
            </a:r>
            <a:r>
              <a:rPr lang="en-US" sz="1400" dirty="0">
                <a:latin typeface="Aptos" panose="020B0004020202020204" pitchFamily="34" charset="0"/>
                <a:cs typeface="Calibri" panose="020F0502020204030204" pitchFamily="34" charset="0"/>
              </a:rPr>
              <a:t>of Treatment vs. External control pool</a:t>
            </a:r>
          </a:p>
          <a:p>
            <a:pPr marL="227013" indent="-227013">
              <a:buFont typeface="Wingdings" panose="05000000000000000000" pitchFamily="2" charset="2"/>
              <a:buChar char="§"/>
            </a:pPr>
            <a:r>
              <a:rPr lang="en-US" sz="1400" dirty="0">
                <a:latin typeface="Aptos" panose="020B0004020202020204" pitchFamily="34" charset="0"/>
                <a:cs typeface="Calibri" panose="020F0502020204030204" pitchFamily="34" charset="0"/>
              </a:rPr>
              <a:t>Nonparametric test: Treatment vs. Matched-External control</a:t>
            </a:r>
          </a:p>
        </p:txBody>
      </p:sp>
      <p:sp>
        <p:nvSpPr>
          <p:cNvPr id="6" name="TextBox 5">
            <a:extLst>
              <a:ext uri="{FF2B5EF4-FFF2-40B4-BE49-F238E27FC236}">
                <a16:creationId xmlns:a16="http://schemas.microsoft.com/office/drawing/2014/main" id="{6E51593F-F5A8-67ED-DD8C-7590A8C1EEF4}"/>
              </a:ext>
            </a:extLst>
          </p:cNvPr>
          <p:cNvSpPr txBox="1"/>
          <p:nvPr/>
        </p:nvSpPr>
        <p:spPr>
          <a:xfrm>
            <a:off x="5847577" y="4010146"/>
            <a:ext cx="5796315" cy="523220"/>
          </a:xfrm>
          <a:prstGeom prst="rect">
            <a:avLst/>
          </a:prstGeom>
          <a:noFill/>
        </p:spPr>
        <p:txBody>
          <a:bodyPr wrap="square" rtlCol="0">
            <a:spAutoFit/>
          </a:bodyPr>
          <a:lstStyle/>
          <a:p>
            <a:pPr marL="227013" indent="-227013">
              <a:buFont typeface="Wingdings" panose="05000000000000000000" pitchFamily="2" charset="2"/>
              <a:buChar char="§"/>
            </a:pPr>
            <a:r>
              <a:rPr lang="en-US" sz="1400" dirty="0">
                <a:solidFill>
                  <a:srgbClr val="FF0000"/>
                </a:solidFill>
                <a:latin typeface="Aptos" panose="020B0004020202020204" pitchFamily="34" charset="0"/>
                <a:cs typeface="Calibri" panose="020F0502020204030204" pitchFamily="34" charset="0"/>
              </a:rPr>
              <a:t>3:1 matching </a:t>
            </a:r>
            <a:r>
              <a:rPr lang="en-US" sz="1400" dirty="0">
                <a:latin typeface="Aptos" panose="020B0004020202020204" pitchFamily="34" charset="0"/>
                <a:cs typeface="Calibri" panose="020F0502020204030204" pitchFamily="34" charset="0"/>
              </a:rPr>
              <a:t>of RCT (Treatment + Control) vs. External control pool</a:t>
            </a:r>
          </a:p>
          <a:p>
            <a:pPr marL="227013" indent="-227013">
              <a:buFont typeface="Wingdings" panose="05000000000000000000" pitchFamily="2" charset="2"/>
              <a:buChar char="§"/>
            </a:pPr>
            <a:r>
              <a:rPr lang="en-US" sz="1400" dirty="0">
                <a:latin typeface="Aptos" panose="020B0004020202020204" pitchFamily="34" charset="0"/>
                <a:cs typeface="Calibri" panose="020F0502020204030204" pitchFamily="34" charset="0"/>
              </a:rPr>
              <a:t>Nonparametric test: Treatment vs. Control + Matched-External control</a:t>
            </a:r>
          </a:p>
        </p:txBody>
      </p:sp>
    </p:spTree>
    <p:extLst>
      <p:ext uri="{BB962C8B-B14F-4D97-AF65-F5344CB8AC3E}">
        <p14:creationId xmlns:p14="http://schemas.microsoft.com/office/powerpoint/2010/main" val="2899406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A1019-B3D9-4021-BC86-9712E9157073}"/>
              </a:ext>
            </a:extLst>
          </p:cNvPr>
          <p:cNvSpPr>
            <a:spLocks noGrp="1"/>
          </p:cNvSpPr>
          <p:nvPr>
            <p:ph type="title"/>
          </p:nvPr>
        </p:nvSpPr>
        <p:spPr/>
        <p:txBody>
          <a:bodyPr/>
          <a:lstStyle/>
          <a:p>
            <a:r>
              <a:rPr lang="en-US" b="1" dirty="0">
                <a:solidFill>
                  <a:srgbClr val="002060"/>
                </a:solidFill>
              </a:rPr>
              <a:t>Key challenge: Unequal matching</a:t>
            </a:r>
          </a:p>
        </p:txBody>
      </p:sp>
      <p:sp>
        <p:nvSpPr>
          <p:cNvPr id="3" name="Slide Number Placeholder 2">
            <a:extLst>
              <a:ext uri="{FF2B5EF4-FFF2-40B4-BE49-F238E27FC236}">
                <a16:creationId xmlns:a16="http://schemas.microsoft.com/office/drawing/2014/main" id="{38A65C66-DA1E-40B3-AA76-FEBBD26AAFBC}"/>
              </a:ext>
            </a:extLst>
          </p:cNvPr>
          <p:cNvSpPr>
            <a:spLocks noGrp="1"/>
          </p:cNvSpPr>
          <p:nvPr>
            <p:ph type="sldNum" sz="quarter" idx="12"/>
          </p:nvPr>
        </p:nvSpPr>
        <p:spPr/>
        <p:txBody>
          <a:bodyPr/>
          <a:lstStyle/>
          <a:p>
            <a:fld id="{69AE0398-C5D1-4C23-8BB8-6DF786637BD0}" type="slidenum">
              <a:rPr lang="en-US" smtClean="0"/>
              <a:t>4</a:t>
            </a:fld>
            <a:endParaRPr lang="en-US"/>
          </a:p>
        </p:txBody>
      </p:sp>
      <p:sp>
        <p:nvSpPr>
          <p:cNvPr id="7" name="Content Placeholder 6">
            <a:extLst>
              <a:ext uri="{FF2B5EF4-FFF2-40B4-BE49-F238E27FC236}">
                <a16:creationId xmlns:a16="http://schemas.microsoft.com/office/drawing/2014/main" id="{DFBE69BA-A7B4-8429-BF4A-395916059A23}"/>
              </a:ext>
            </a:extLst>
          </p:cNvPr>
          <p:cNvSpPr>
            <a:spLocks noGrp="1"/>
          </p:cNvSpPr>
          <p:nvPr>
            <p:ph idx="1"/>
          </p:nvPr>
        </p:nvSpPr>
        <p:spPr/>
        <p:txBody>
          <a:bodyPr/>
          <a:lstStyle/>
          <a:p>
            <a:r>
              <a:rPr lang="en-US" dirty="0">
                <a:solidFill>
                  <a:schemeClr val="tx1"/>
                </a:solidFill>
                <a:latin typeface="Aptos" panose="020B0004020202020204" pitchFamily="34" charset="0"/>
              </a:rPr>
              <a:t>Fewer external control patients are to be matched to more treated patients (</a:t>
            </a:r>
            <a:r>
              <a:rPr lang="en-US" dirty="0">
                <a:solidFill>
                  <a:srgbClr val="FF0000"/>
                </a:solidFill>
                <a:latin typeface="Aptos" panose="020B0004020202020204" pitchFamily="34" charset="0"/>
              </a:rPr>
              <a:t>matching ratio &lt; 1</a:t>
            </a:r>
            <a:r>
              <a:rPr lang="en-US" dirty="0">
                <a:solidFill>
                  <a:schemeClr val="tx1"/>
                </a:solidFill>
                <a:latin typeface="Aptos" panose="020B0004020202020204" pitchFamily="34" charset="0"/>
              </a:rPr>
              <a:t>), which cannot be handled by standard pairwise matching.</a:t>
            </a:r>
          </a:p>
          <a:p>
            <a:endParaRPr lang="en-US" dirty="0">
              <a:solidFill>
                <a:schemeClr val="tx1"/>
              </a:solidFill>
            </a:endParaRPr>
          </a:p>
        </p:txBody>
      </p:sp>
      <p:pic>
        <p:nvPicPr>
          <p:cNvPr id="9" name="Graphic 8" descr="Man with solid fill">
            <a:extLst>
              <a:ext uri="{FF2B5EF4-FFF2-40B4-BE49-F238E27FC236}">
                <a16:creationId xmlns:a16="http://schemas.microsoft.com/office/drawing/2014/main" id="{451C1D3E-0B14-DB7B-B759-A05D5FBE226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219873" y="3993060"/>
            <a:ext cx="501073" cy="501073"/>
          </a:xfrm>
          <a:prstGeom prst="rect">
            <a:avLst/>
          </a:prstGeom>
        </p:spPr>
      </p:pic>
      <p:pic>
        <p:nvPicPr>
          <p:cNvPr id="10" name="Graphic 9" descr="Man with solid fill">
            <a:extLst>
              <a:ext uri="{FF2B5EF4-FFF2-40B4-BE49-F238E27FC236}">
                <a16:creationId xmlns:a16="http://schemas.microsoft.com/office/drawing/2014/main" id="{42FFC95C-39C4-1F3C-1A62-ADD7D5DFE55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030945" y="3684956"/>
            <a:ext cx="501073" cy="501073"/>
          </a:xfrm>
          <a:prstGeom prst="rect">
            <a:avLst/>
          </a:prstGeom>
        </p:spPr>
      </p:pic>
      <p:pic>
        <p:nvPicPr>
          <p:cNvPr id="11" name="Graphic 10" descr="Man with solid fill">
            <a:extLst>
              <a:ext uri="{FF2B5EF4-FFF2-40B4-BE49-F238E27FC236}">
                <a16:creationId xmlns:a16="http://schemas.microsoft.com/office/drawing/2014/main" id="{C2D0F714-C03D-90E5-49D2-7659BD7F3FD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142056" y="4783579"/>
            <a:ext cx="501073" cy="501073"/>
          </a:xfrm>
          <a:prstGeom prst="rect">
            <a:avLst/>
          </a:prstGeom>
        </p:spPr>
      </p:pic>
      <p:pic>
        <p:nvPicPr>
          <p:cNvPr id="12" name="Graphic 11" descr="Man with solid fill">
            <a:extLst>
              <a:ext uri="{FF2B5EF4-FFF2-40B4-BE49-F238E27FC236}">
                <a16:creationId xmlns:a16="http://schemas.microsoft.com/office/drawing/2014/main" id="{4C342E6B-79A4-63E2-4B10-31D18C09D94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93748" y="4802445"/>
            <a:ext cx="501073" cy="501073"/>
          </a:xfrm>
          <a:prstGeom prst="rect">
            <a:avLst/>
          </a:prstGeom>
        </p:spPr>
      </p:pic>
      <p:sp>
        <p:nvSpPr>
          <p:cNvPr id="24" name="Oval 23">
            <a:extLst>
              <a:ext uri="{FF2B5EF4-FFF2-40B4-BE49-F238E27FC236}">
                <a16:creationId xmlns:a16="http://schemas.microsoft.com/office/drawing/2014/main" id="{0387AB0F-1094-6EAB-CC77-77B6802B628A}"/>
              </a:ext>
            </a:extLst>
          </p:cNvPr>
          <p:cNvSpPr/>
          <p:nvPr/>
        </p:nvSpPr>
        <p:spPr>
          <a:xfrm>
            <a:off x="1813048" y="3430207"/>
            <a:ext cx="3291840" cy="2651760"/>
          </a:xfrm>
          <a:prstGeom prst="ellipse">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F033542F-B91D-5779-1D05-D5BD570C0B69}"/>
              </a:ext>
            </a:extLst>
          </p:cNvPr>
          <p:cNvSpPr txBox="1"/>
          <p:nvPr/>
        </p:nvSpPr>
        <p:spPr>
          <a:xfrm>
            <a:off x="1099513" y="3292424"/>
            <a:ext cx="1825289" cy="369332"/>
          </a:xfrm>
          <a:prstGeom prst="rect">
            <a:avLst/>
          </a:prstGeom>
          <a:noFill/>
        </p:spPr>
        <p:txBody>
          <a:bodyPr wrap="square" rtlCol="0">
            <a:spAutoFit/>
          </a:bodyPr>
          <a:lstStyle/>
          <a:p>
            <a:pPr algn="ctr"/>
            <a:r>
              <a:rPr lang="en-US" dirty="0">
                <a:latin typeface="Aptos" panose="020B0004020202020204" pitchFamily="34" charset="0"/>
                <a:cs typeface="Calibri" panose="020F0502020204030204" pitchFamily="34" charset="0"/>
              </a:rPr>
              <a:t>Treatment</a:t>
            </a:r>
          </a:p>
        </p:txBody>
      </p:sp>
      <p:cxnSp>
        <p:nvCxnSpPr>
          <p:cNvPr id="40" name="Straight Connector 39">
            <a:extLst>
              <a:ext uri="{FF2B5EF4-FFF2-40B4-BE49-F238E27FC236}">
                <a16:creationId xmlns:a16="http://schemas.microsoft.com/office/drawing/2014/main" id="{57326765-8980-1025-840B-282502EE7C5A}"/>
              </a:ext>
            </a:extLst>
          </p:cNvPr>
          <p:cNvCxnSpPr>
            <a:cxnSpLocks/>
          </p:cNvCxnSpPr>
          <p:nvPr/>
        </p:nvCxnSpPr>
        <p:spPr>
          <a:xfrm>
            <a:off x="3612883" y="3917427"/>
            <a:ext cx="3231577" cy="491355"/>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C890CFC2-E235-8A8F-8470-87099436C215}"/>
              </a:ext>
            </a:extLst>
          </p:cNvPr>
          <p:cNvCxnSpPr>
            <a:cxnSpLocks/>
          </p:cNvCxnSpPr>
          <p:nvPr/>
        </p:nvCxnSpPr>
        <p:spPr>
          <a:xfrm flipV="1">
            <a:off x="4345303" y="5026855"/>
            <a:ext cx="2405860" cy="527865"/>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1D0CE6FC-70F2-E0BC-B8F1-B50014DD37AB}"/>
              </a:ext>
            </a:extLst>
          </p:cNvPr>
          <p:cNvCxnSpPr>
            <a:cxnSpLocks/>
          </p:cNvCxnSpPr>
          <p:nvPr/>
        </p:nvCxnSpPr>
        <p:spPr>
          <a:xfrm>
            <a:off x="4623120" y="4506966"/>
            <a:ext cx="2182718" cy="217488"/>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C5A54943-D230-D16C-5E86-61A43EFC638C}"/>
              </a:ext>
            </a:extLst>
          </p:cNvPr>
          <p:cNvCxnSpPr>
            <a:cxnSpLocks/>
          </p:cNvCxnSpPr>
          <p:nvPr/>
        </p:nvCxnSpPr>
        <p:spPr>
          <a:xfrm>
            <a:off x="4521249" y="5132376"/>
            <a:ext cx="2374039" cy="359558"/>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pic>
        <p:nvPicPr>
          <p:cNvPr id="44" name="Graphic 43" descr="Man with solid fill">
            <a:extLst>
              <a:ext uri="{FF2B5EF4-FFF2-40B4-BE49-F238E27FC236}">
                <a16:creationId xmlns:a16="http://schemas.microsoft.com/office/drawing/2014/main" id="{5411E52E-39A1-4BF2-7D33-BC0D9067440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075133" y="4804457"/>
            <a:ext cx="501073" cy="501073"/>
          </a:xfrm>
          <a:prstGeom prst="rect">
            <a:avLst/>
          </a:prstGeom>
        </p:spPr>
      </p:pic>
      <p:pic>
        <p:nvPicPr>
          <p:cNvPr id="46" name="Graphic 45" descr="Man with solid fill">
            <a:extLst>
              <a:ext uri="{FF2B5EF4-FFF2-40B4-BE49-F238E27FC236}">
                <a16:creationId xmlns:a16="http://schemas.microsoft.com/office/drawing/2014/main" id="{74FDC795-DEAA-B26A-5D5A-55C52877A48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170552" y="4206354"/>
            <a:ext cx="501073" cy="501073"/>
          </a:xfrm>
          <a:prstGeom prst="rect">
            <a:avLst/>
          </a:prstGeom>
        </p:spPr>
      </p:pic>
      <p:pic>
        <p:nvPicPr>
          <p:cNvPr id="47" name="Graphic 46" descr="Man with solid fill">
            <a:extLst>
              <a:ext uri="{FF2B5EF4-FFF2-40B4-BE49-F238E27FC236}">
                <a16:creationId xmlns:a16="http://schemas.microsoft.com/office/drawing/2014/main" id="{EF8966F8-66FC-E3EB-0D3A-07F43066D71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308298" y="5159818"/>
            <a:ext cx="501073" cy="501073"/>
          </a:xfrm>
          <a:prstGeom prst="rect">
            <a:avLst/>
          </a:prstGeom>
        </p:spPr>
      </p:pic>
      <p:pic>
        <p:nvPicPr>
          <p:cNvPr id="48" name="Graphic 47" descr="Man with solid fill">
            <a:extLst>
              <a:ext uri="{FF2B5EF4-FFF2-40B4-BE49-F238E27FC236}">
                <a16:creationId xmlns:a16="http://schemas.microsoft.com/office/drawing/2014/main" id="{D048B90A-5D57-88A7-FA03-E6650FAD488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816621" y="5297440"/>
            <a:ext cx="501073" cy="501073"/>
          </a:xfrm>
          <a:prstGeom prst="rect">
            <a:avLst/>
          </a:prstGeom>
        </p:spPr>
      </p:pic>
      <p:pic>
        <p:nvPicPr>
          <p:cNvPr id="49" name="Graphic 48" descr="Man with solid fill">
            <a:extLst>
              <a:ext uri="{FF2B5EF4-FFF2-40B4-BE49-F238E27FC236}">
                <a16:creationId xmlns:a16="http://schemas.microsoft.com/office/drawing/2014/main" id="{44B52221-0E12-6945-3A33-440A78F0297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48378" y="4223381"/>
            <a:ext cx="501073" cy="501073"/>
          </a:xfrm>
          <a:prstGeom prst="rect">
            <a:avLst/>
          </a:prstGeom>
        </p:spPr>
      </p:pic>
      <p:pic>
        <p:nvPicPr>
          <p:cNvPr id="50" name="Graphic 49" descr="Man with solid fill">
            <a:extLst>
              <a:ext uri="{FF2B5EF4-FFF2-40B4-BE49-F238E27FC236}">
                <a16:creationId xmlns:a16="http://schemas.microsoft.com/office/drawing/2014/main" id="{5BE2BED0-1AEF-AFFB-9B12-134953A401D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671070" y="4036612"/>
            <a:ext cx="501073" cy="501073"/>
          </a:xfrm>
          <a:prstGeom prst="rect">
            <a:avLst/>
          </a:prstGeom>
        </p:spPr>
      </p:pic>
      <p:pic>
        <p:nvPicPr>
          <p:cNvPr id="51" name="Graphic 50" descr="Man with solid fill">
            <a:extLst>
              <a:ext uri="{FF2B5EF4-FFF2-40B4-BE49-F238E27FC236}">
                <a16:creationId xmlns:a16="http://schemas.microsoft.com/office/drawing/2014/main" id="{71910F9F-B8DB-BCE5-5492-84D264592C7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553850" y="5053647"/>
            <a:ext cx="501073" cy="501073"/>
          </a:xfrm>
          <a:prstGeom prst="rect">
            <a:avLst/>
          </a:prstGeom>
        </p:spPr>
      </p:pic>
      <p:pic>
        <p:nvPicPr>
          <p:cNvPr id="52" name="Graphic 51" descr="Man with solid fill">
            <a:extLst>
              <a:ext uri="{FF2B5EF4-FFF2-40B4-BE49-F238E27FC236}">
                <a16:creationId xmlns:a16="http://schemas.microsoft.com/office/drawing/2014/main" id="{6579AD3C-228B-91D4-22E6-F9BBBD3C13B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347415" y="4512913"/>
            <a:ext cx="501073" cy="501073"/>
          </a:xfrm>
          <a:prstGeom prst="rect">
            <a:avLst/>
          </a:prstGeom>
        </p:spPr>
      </p:pic>
      <p:pic>
        <p:nvPicPr>
          <p:cNvPr id="53" name="Graphic 52" descr="Man with solid fill">
            <a:extLst>
              <a:ext uri="{FF2B5EF4-FFF2-40B4-BE49-F238E27FC236}">
                <a16:creationId xmlns:a16="http://schemas.microsoft.com/office/drawing/2014/main" id="{ADEA77E2-DB41-C162-C40E-D03E623DA59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777794" y="3705281"/>
            <a:ext cx="501073" cy="501073"/>
          </a:xfrm>
          <a:prstGeom prst="rect">
            <a:avLst/>
          </a:prstGeom>
        </p:spPr>
      </p:pic>
      <p:pic>
        <p:nvPicPr>
          <p:cNvPr id="54" name="Graphic 53" descr="Man with solid fill">
            <a:extLst>
              <a:ext uri="{FF2B5EF4-FFF2-40B4-BE49-F238E27FC236}">
                <a16:creationId xmlns:a16="http://schemas.microsoft.com/office/drawing/2014/main" id="{17260ED3-8CE1-A264-BA3C-82EB8CFF635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286342" y="3542618"/>
            <a:ext cx="501073" cy="501073"/>
          </a:xfrm>
          <a:prstGeom prst="rect">
            <a:avLst/>
          </a:prstGeom>
        </p:spPr>
      </p:pic>
      <p:pic>
        <p:nvPicPr>
          <p:cNvPr id="56" name="Graphic 55" descr="Man with solid fill">
            <a:extLst>
              <a:ext uri="{FF2B5EF4-FFF2-40B4-BE49-F238E27FC236}">
                <a16:creationId xmlns:a16="http://schemas.microsoft.com/office/drawing/2014/main" id="{D291B6CC-88D3-CA1B-8BC7-78F13FD8600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184688" y="4658980"/>
            <a:ext cx="501073" cy="501073"/>
          </a:xfrm>
          <a:prstGeom prst="rect">
            <a:avLst/>
          </a:prstGeom>
        </p:spPr>
      </p:pic>
      <p:pic>
        <p:nvPicPr>
          <p:cNvPr id="57" name="Graphic 56" descr="Man with solid fill">
            <a:extLst>
              <a:ext uri="{FF2B5EF4-FFF2-40B4-BE49-F238E27FC236}">
                <a16:creationId xmlns:a16="http://schemas.microsoft.com/office/drawing/2014/main" id="{7F2F109D-6B3B-82FF-5103-94ABAB24587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259559" y="4249794"/>
            <a:ext cx="501073" cy="501073"/>
          </a:xfrm>
          <a:prstGeom prst="rect">
            <a:avLst/>
          </a:prstGeom>
        </p:spPr>
      </p:pic>
      <p:sp>
        <p:nvSpPr>
          <p:cNvPr id="58" name="Oval 57">
            <a:extLst>
              <a:ext uri="{FF2B5EF4-FFF2-40B4-BE49-F238E27FC236}">
                <a16:creationId xmlns:a16="http://schemas.microsoft.com/office/drawing/2014/main" id="{FE9BBE8B-DC97-560F-633F-0BE88288A03E}"/>
              </a:ext>
            </a:extLst>
          </p:cNvPr>
          <p:cNvSpPr/>
          <p:nvPr/>
        </p:nvSpPr>
        <p:spPr>
          <a:xfrm>
            <a:off x="6935532" y="3430207"/>
            <a:ext cx="3291840" cy="2651760"/>
          </a:xfrm>
          <a:prstGeom prst="ellipse">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9" name="Graphic 58" descr="Man with solid fill">
            <a:extLst>
              <a:ext uri="{FF2B5EF4-FFF2-40B4-BE49-F238E27FC236}">
                <a16:creationId xmlns:a16="http://schemas.microsoft.com/office/drawing/2014/main" id="{07BAC573-0B0A-8422-EF4C-6BC49B31F9D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9183094" y="4892384"/>
            <a:ext cx="501073" cy="501073"/>
          </a:xfrm>
          <a:prstGeom prst="rect">
            <a:avLst/>
          </a:prstGeom>
        </p:spPr>
      </p:pic>
      <p:pic>
        <p:nvPicPr>
          <p:cNvPr id="60" name="Graphic 59" descr="Man with solid fill">
            <a:extLst>
              <a:ext uri="{FF2B5EF4-FFF2-40B4-BE49-F238E27FC236}">
                <a16:creationId xmlns:a16="http://schemas.microsoft.com/office/drawing/2014/main" id="{63877A3A-63A3-9197-8D46-BAFD5FB4AD5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9293844" y="4223381"/>
            <a:ext cx="501073" cy="501073"/>
          </a:xfrm>
          <a:prstGeom prst="rect">
            <a:avLst/>
          </a:prstGeom>
        </p:spPr>
      </p:pic>
      <p:pic>
        <p:nvPicPr>
          <p:cNvPr id="61" name="Graphic 60" descr="Man with solid fill">
            <a:extLst>
              <a:ext uri="{FF2B5EF4-FFF2-40B4-BE49-F238E27FC236}">
                <a16:creationId xmlns:a16="http://schemas.microsoft.com/office/drawing/2014/main" id="{C978D4FD-CEA8-30FF-DD15-436709ED2EC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884811" y="3800580"/>
            <a:ext cx="501073" cy="501073"/>
          </a:xfrm>
          <a:prstGeom prst="rect">
            <a:avLst/>
          </a:prstGeom>
        </p:spPr>
      </p:pic>
      <p:pic>
        <p:nvPicPr>
          <p:cNvPr id="62" name="Graphic 61" descr="Man with solid fill">
            <a:extLst>
              <a:ext uri="{FF2B5EF4-FFF2-40B4-BE49-F238E27FC236}">
                <a16:creationId xmlns:a16="http://schemas.microsoft.com/office/drawing/2014/main" id="{1CD1495B-BF8E-D844-2D67-741EDFCE155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625052" y="5241397"/>
            <a:ext cx="501073" cy="501073"/>
          </a:xfrm>
          <a:prstGeom prst="rect">
            <a:avLst/>
          </a:prstGeom>
        </p:spPr>
      </p:pic>
      <p:pic>
        <p:nvPicPr>
          <p:cNvPr id="63" name="Graphic 62" descr="Man with solid fill">
            <a:extLst>
              <a:ext uri="{FF2B5EF4-FFF2-40B4-BE49-F238E27FC236}">
                <a16:creationId xmlns:a16="http://schemas.microsoft.com/office/drawing/2014/main" id="{8A0C1823-B02B-89A7-1EFC-0D2D7F48047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585801" y="4316999"/>
            <a:ext cx="501073" cy="501073"/>
          </a:xfrm>
          <a:prstGeom prst="rect">
            <a:avLst/>
          </a:prstGeom>
        </p:spPr>
      </p:pic>
      <p:pic>
        <p:nvPicPr>
          <p:cNvPr id="64" name="Graphic 63" descr="Man with solid fill">
            <a:extLst>
              <a:ext uri="{FF2B5EF4-FFF2-40B4-BE49-F238E27FC236}">
                <a16:creationId xmlns:a16="http://schemas.microsoft.com/office/drawing/2014/main" id="{2D7FB371-9864-8CA0-AFBB-B7240690676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682780" y="4691743"/>
            <a:ext cx="501073" cy="501073"/>
          </a:xfrm>
          <a:prstGeom prst="rect">
            <a:avLst/>
          </a:prstGeom>
        </p:spPr>
      </p:pic>
      <p:pic>
        <p:nvPicPr>
          <p:cNvPr id="65" name="Graphic 64" descr="Man with solid fill">
            <a:extLst>
              <a:ext uri="{FF2B5EF4-FFF2-40B4-BE49-F238E27FC236}">
                <a16:creationId xmlns:a16="http://schemas.microsoft.com/office/drawing/2014/main" id="{E53F68EA-7969-83A5-0F02-4EA4A1860DC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181328" y="5374280"/>
            <a:ext cx="501073" cy="501073"/>
          </a:xfrm>
          <a:prstGeom prst="rect">
            <a:avLst/>
          </a:prstGeom>
        </p:spPr>
      </p:pic>
      <p:pic>
        <p:nvPicPr>
          <p:cNvPr id="66" name="Graphic 65" descr="Man with solid fill">
            <a:extLst>
              <a:ext uri="{FF2B5EF4-FFF2-40B4-BE49-F238E27FC236}">
                <a16:creationId xmlns:a16="http://schemas.microsoft.com/office/drawing/2014/main" id="{3FE9EBBD-5572-69B3-E0EE-1981D614E1E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933734" y="4796367"/>
            <a:ext cx="501073" cy="501073"/>
          </a:xfrm>
          <a:prstGeom prst="rect">
            <a:avLst/>
          </a:prstGeom>
        </p:spPr>
      </p:pic>
      <p:sp>
        <p:nvSpPr>
          <p:cNvPr id="67" name="TextBox 66">
            <a:extLst>
              <a:ext uri="{FF2B5EF4-FFF2-40B4-BE49-F238E27FC236}">
                <a16:creationId xmlns:a16="http://schemas.microsoft.com/office/drawing/2014/main" id="{E04E935D-A374-E0DF-1E42-EC1674FBDA5A}"/>
              </a:ext>
            </a:extLst>
          </p:cNvPr>
          <p:cNvSpPr txBox="1"/>
          <p:nvPr/>
        </p:nvSpPr>
        <p:spPr>
          <a:xfrm>
            <a:off x="9356834" y="3292424"/>
            <a:ext cx="1825289" cy="369332"/>
          </a:xfrm>
          <a:prstGeom prst="rect">
            <a:avLst/>
          </a:prstGeom>
          <a:noFill/>
        </p:spPr>
        <p:txBody>
          <a:bodyPr wrap="square" rtlCol="0">
            <a:spAutoFit/>
          </a:bodyPr>
          <a:lstStyle/>
          <a:p>
            <a:pPr algn="ctr"/>
            <a:r>
              <a:rPr lang="en-US" dirty="0">
                <a:latin typeface="Aptos" panose="020B0004020202020204" pitchFamily="34" charset="0"/>
                <a:cs typeface="Calibri" panose="020F0502020204030204" pitchFamily="34" charset="0"/>
              </a:rPr>
              <a:t>External control</a:t>
            </a:r>
          </a:p>
        </p:txBody>
      </p:sp>
      <p:sp>
        <p:nvSpPr>
          <p:cNvPr id="74" name="TextBox 73">
            <a:extLst>
              <a:ext uri="{FF2B5EF4-FFF2-40B4-BE49-F238E27FC236}">
                <a16:creationId xmlns:a16="http://schemas.microsoft.com/office/drawing/2014/main" id="{38F15EED-DA85-D305-93FC-9914212ECA90}"/>
              </a:ext>
            </a:extLst>
          </p:cNvPr>
          <p:cNvSpPr txBox="1"/>
          <p:nvPr/>
        </p:nvSpPr>
        <p:spPr>
          <a:xfrm>
            <a:off x="5452821" y="3692314"/>
            <a:ext cx="1134778" cy="461665"/>
          </a:xfrm>
          <a:prstGeom prst="rect">
            <a:avLst/>
          </a:prstGeom>
          <a:noFill/>
        </p:spPr>
        <p:txBody>
          <a:bodyPr wrap="square" rtlCol="0">
            <a:spAutoFit/>
          </a:bodyPr>
          <a:lstStyle/>
          <a:p>
            <a:pPr algn="ctr"/>
            <a:r>
              <a:rPr lang="en-US" sz="2400" dirty="0">
                <a:latin typeface="Aptos" panose="020B0004020202020204" pitchFamily="34" charset="0"/>
                <a:cs typeface="Calibri" panose="020F0502020204030204" pitchFamily="34" charset="0"/>
              </a:rPr>
              <a:t>??</a:t>
            </a:r>
          </a:p>
        </p:txBody>
      </p:sp>
      <p:sp>
        <p:nvSpPr>
          <p:cNvPr id="16" name="Rectangle 15">
            <a:extLst>
              <a:ext uri="{FF2B5EF4-FFF2-40B4-BE49-F238E27FC236}">
                <a16:creationId xmlns:a16="http://schemas.microsoft.com/office/drawing/2014/main" id="{C9372E02-F6AE-220A-70BD-7A41A923E64E}"/>
              </a:ext>
            </a:extLst>
          </p:cNvPr>
          <p:cNvSpPr/>
          <p:nvPr/>
        </p:nvSpPr>
        <p:spPr>
          <a:xfrm>
            <a:off x="2367652" y="2343792"/>
            <a:ext cx="1280160" cy="64008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latin typeface="Aptos" panose="020B0004020202020204" pitchFamily="34" charset="0"/>
                <a:cs typeface="Calibri" panose="020F0502020204030204" pitchFamily="34" charset="0"/>
              </a:rPr>
              <a:t>Treatment</a:t>
            </a:r>
          </a:p>
          <a:p>
            <a:pPr algn="ctr"/>
            <a:r>
              <a:rPr lang="en-US" sz="1600" dirty="0">
                <a:latin typeface="Aptos" panose="020B0004020202020204" pitchFamily="34" charset="0"/>
                <a:cs typeface="Calibri" panose="020F0502020204030204" pitchFamily="34" charset="0"/>
              </a:rPr>
              <a:t>(n=12)</a:t>
            </a:r>
          </a:p>
        </p:txBody>
      </p:sp>
      <p:sp>
        <p:nvSpPr>
          <p:cNvPr id="17" name="Rectangle 16">
            <a:extLst>
              <a:ext uri="{FF2B5EF4-FFF2-40B4-BE49-F238E27FC236}">
                <a16:creationId xmlns:a16="http://schemas.microsoft.com/office/drawing/2014/main" id="{DA86A9CC-786C-5F0F-0630-C57B4D9292A8}"/>
              </a:ext>
            </a:extLst>
          </p:cNvPr>
          <p:cNvSpPr/>
          <p:nvPr/>
        </p:nvSpPr>
        <p:spPr>
          <a:xfrm>
            <a:off x="4873535" y="2343792"/>
            <a:ext cx="2103120" cy="64008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latin typeface="Aptos" panose="020B0004020202020204" pitchFamily="34" charset="0"/>
                <a:cs typeface="Calibri" panose="020F0502020204030204" pitchFamily="34" charset="0"/>
              </a:rPr>
              <a:t>External Control Pool</a:t>
            </a:r>
          </a:p>
          <a:p>
            <a:pPr algn="ctr"/>
            <a:r>
              <a:rPr lang="en-US" sz="1600" dirty="0">
                <a:latin typeface="Aptos" panose="020B0004020202020204" pitchFamily="34" charset="0"/>
                <a:cs typeface="Calibri" panose="020F0502020204030204" pitchFamily="34" charset="0"/>
              </a:rPr>
              <a:t>(n=12)</a:t>
            </a:r>
          </a:p>
        </p:txBody>
      </p:sp>
      <p:cxnSp>
        <p:nvCxnSpPr>
          <p:cNvPr id="18" name="Straight Arrow Connector 17">
            <a:extLst>
              <a:ext uri="{FF2B5EF4-FFF2-40B4-BE49-F238E27FC236}">
                <a16:creationId xmlns:a16="http://schemas.microsoft.com/office/drawing/2014/main" id="{75F907D0-85FA-F858-0F7F-F06AFD6FA2E8}"/>
              </a:ext>
            </a:extLst>
          </p:cNvPr>
          <p:cNvCxnSpPr>
            <a:cxnSpLocks/>
            <a:stCxn id="16" idx="3"/>
            <a:endCxn id="17" idx="1"/>
          </p:cNvCxnSpPr>
          <p:nvPr/>
        </p:nvCxnSpPr>
        <p:spPr>
          <a:xfrm>
            <a:off x="3647812" y="2663832"/>
            <a:ext cx="1225723"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19" name="Rectangle 18">
            <a:extLst>
              <a:ext uri="{FF2B5EF4-FFF2-40B4-BE49-F238E27FC236}">
                <a16:creationId xmlns:a16="http://schemas.microsoft.com/office/drawing/2014/main" id="{ABB2A6BD-B618-FA7E-80E4-A5A4A202698D}"/>
              </a:ext>
            </a:extLst>
          </p:cNvPr>
          <p:cNvSpPr/>
          <p:nvPr/>
        </p:nvSpPr>
        <p:spPr>
          <a:xfrm>
            <a:off x="7559587" y="2343792"/>
            <a:ext cx="2103120" cy="64008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latin typeface="Aptos" panose="020B0004020202020204" pitchFamily="34" charset="0"/>
                <a:cs typeface="Calibri" panose="020F0502020204030204" pitchFamily="34" charset="0"/>
              </a:rPr>
              <a:t>External Control</a:t>
            </a:r>
          </a:p>
          <a:p>
            <a:pPr algn="ctr"/>
            <a:r>
              <a:rPr lang="en-US" sz="1600" dirty="0">
                <a:latin typeface="Aptos" panose="020B0004020202020204" pitchFamily="34" charset="0"/>
                <a:cs typeface="Calibri" panose="020F0502020204030204" pitchFamily="34" charset="0"/>
              </a:rPr>
              <a:t>(n=6)</a:t>
            </a:r>
          </a:p>
        </p:txBody>
      </p:sp>
      <p:sp>
        <p:nvSpPr>
          <p:cNvPr id="20" name="TextBox 19">
            <a:extLst>
              <a:ext uri="{FF2B5EF4-FFF2-40B4-BE49-F238E27FC236}">
                <a16:creationId xmlns:a16="http://schemas.microsoft.com/office/drawing/2014/main" id="{B6BAD624-147D-4A02-3902-EB2D94602FBC}"/>
              </a:ext>
            </a:extLst>
          </p:cNvPr>
          <p:cNvSpPr txBox="1"/>
          <p:nvPr/>
        </p:nvSpPr>
        <p:spPr>
          <a:xfrm>
            <a:off x="3633105" y="2135625"/>
            <a:ext cx="1280160" cy="523220"/>
          </a:xfrm>
          <a:prstGeom prst="rect">
            <a:avLst/>
          </a:prstGeom>
          <a:noFill/>
        </p:spPr>
        <p:txBody>
          <a:bodyPr wrap="square" rtlCol="0">
            <a:spAutoFit/>
          </a:bodyPr>
          <a:lstStyle/>
          <a:p>
            <a:pPr algn="ctr"/>
            <a:r>
              <a:rPr lang="en-US" sz="1400" b="1" dirty="0">
                <a:latin typeface="Aptos" panose="020B0004020202020204" pitchFamily="34" charset="0"/>
                <a:cs typeface="Calibri" panose="020F0502020204030204" pitchFamily="34" charset="0"/>
              </a:rPr>
              <a:t>Matching</a:t>
            </a:r>
          </a:p>
          <a:p>
            <a:pPr algn="ctr"/>
            <a:r>
              <a:rPr lang="en-US" sz="1400" b="1" dirty="0">
                <a:latin typeface="Aptos" panose="020B0004020202020204" pitchFamily="34" charset="0"/>
                <a:cs typeface="Calibri" panose="020F0502020204030204" pitchFamily="34" charset="0"/>
              </a:rPr>
              <a:t>2:1</a:t>
            </a:r>
          </a:p>
        </p:txBody>
      </p:sp>
      <p:cxnSp>
        <p:nvCxnSpPr>
          <p:cNvPr id="21" name="Straight Arrow Connector 20">
            <a:extLst>
              <a:ext uri="{FF2B5EF4-FFF2-40B4-BE49-F238E27FC236}">
                <a16:creationId xmlns:a16="http://schemas.microsoft.com/office/drawing/2014/main" id="{35F5309B-3110-1D31-F408-660A6939DE11}"/>
              </a:ext>
            </a:extLst>
          </p:cNvPr>
          <p:cNvCxnSpPr>
            <a:cxnSpLocks/>
            <a:stCxn id="17" idx="3"/>
            <a:endCxn id="19" idx="1"/>
          </p:cNvCxnSpPr>
          <p:nvPr/>
        </p:nvCxnSpPr>
        <p:spPr>
          <a:xfrm>
            <a:off x="6976655" y="2663832"/>
            <a:ext cx="582932" cy="0"/>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492783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4931ED55-21FD-5DC2-012D-CB7059616AFA}"/>
              </a:ext>
            </a:extLst>
          </p:cNvPr>
          <p:cNvSpPr>
            <a:spLocks noGrp="1"/>
          </p:cNvSpPr>
          <p:nvPr>
            <p:ph idx="1"/>
          </p:nvPr>
        </p:nvSpPr>
        <p:spPr/>
        <p:txBody>
          <a:bodyPr/>
          <a:lstStyle/>
          <a:p>
            <a:pPr marL="285750" marR="0" lvl="0" indent="-285750" algn="l" defTabSz="914400" rtl="0" eaLnBrk="1" fontAlgn="auto" latinLnBrk="0" hangingPunct="1">
              <a:lnSpc>
                <a:spcPts val="2400"/>
              </a:lnSpc>
              <a:spcBef>
                <a:spcPts val="0"/>
              </a:spcBef>
              <a:spcAft>
                <a:spcPts val="600"/>
              </a:spcAft>
              <a:buClrTx/>
              <a:buSzTx/>
              <a:buFont typeface="Meiryo UI" panose="020B0604030504040204" pitchFamily="50" charset="-128"/>
              <a:buChar char="•"/>
              <a:tabLst/>
              <a:defRPr/>
            </a:pPr>
            <a:r>
              <a:rPr lang="en-US" dirty="0">
                <a:solidFill>
                  <a:schemeClr val="tx1"/>
                </a:solidFill>
                <a:latin typeface="Aptos" panose="020B0004020202020204" pitchFamily="34" charset="0"/>
              </a:rPr>
              <a:t>Matching with a caliper width of X, where X must be tuned iteratively to obtain the fixed number of matched external control (n=6).</a:t>
            </a:r>
          </a:p>
        </p:txBody>
      </p:sp>
      <p:sp>
        <p:nvSpPr>
          <p:cNvPr id="2" name="Title 1">
            <a:extLst>
              <a:ext uri="{FF2B5EF4-FFF2-40B4-BE49-F238E27FC236}">
                <a16:creationId xmlns:a16="http://schemas.microsoft.com/office/drawing/2014/main" id="{44AA1019-B3D9-4021-BC86-9712E9157073}"/>
              </a:ext>
            </a:extLst>
          </p:cNvPr>
          <p:cNvSpPr>
            <a:spLocks noGrp="1"/>
          </p:cNvSpPr>
          <p:nvPr>
            <p:ph type="title"/>
          </p:nvPr>
        </p:nvSpPr>
        <p:spPr/>
        <p:txBody>
          <a:bodyPr/>
          <a:lstStyle/>
          <a:p>
            <a:r>
              <a:rPr lang="en-US" b="1" dirty="0">
                <a:solidFill>
                  <a:srgbClr val="002060"/>
                </a:solidFill>
              </a:rPr>
              <a:t>Method 1: Caliper adjustment</a:t>
            </a:r>
          </a:p>
        </p:txBody>
      </p:sp>
      <p:sp>
        <p:nvSpPr>
          <p:cNvPr id="3" name="Slide Number Placeholder 2">
            <a:extLst>
              <a:ext uri="{FF2B5EF4-FFF2-40B4-BE49-F238E27FC236}">
                <a16:creationId xmlns:a16="http://schemas.microsoft.com/office/drawing/2014/main" id="{38A65C66-DA1E-40B3-AA76-FEBBD26AAFBC}"/>
              </a:ext>
            </a:extLst>
          </p:cNvPr>
          <p:cNvSpPr>
            <a:spLocks noGrp="1"/>
          </p:cNvSpPr>
          <p:nvPr>
            <p:ph type="sldNum" sz="quarter" idx="12"/>
          </p:nvPr>
        </p:nvSpPr>
        <p:spPr/>
        <p:txBody>
          <a:bodyPr/>
          <a:lstStyle/>
          <a:p>
            <a:fld id="{69AE0398-C5D1-4C23-8BB8-6DF786637BD0}" type="slidenum">
              <a:rPr lang="en-US" smtClean="0"/>
              <a:t>5</a:t>
            </a:fld>
            <a:endParaRPr lang="en-US"/>
          </a:p>
        </p:txBody>
      </p:sp>
      <p:pic>
        <p:nvPicPr>
          <p:cNvPr id="5" name="Graphic 4" descr="Man with solid fill">
            <a:extLst>
              <a:ext uri="{FF2B5EF4-FFF2-40B4-BE49-F238E27FC236}">
                <a16:creationId xmlns:a16="http://schemas.microsoft.com/office/drawing/2014/main" id="{84058F26-1DB5-A99F-38F1-0C5091C9AF3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341501" y="2361304"/>
            <a:ext cx="501073" cy="501073"/>
          </a:xfrm>
          <a:prstGeom prst="rect">
            <a:avLst/>
          </a:prstGeom>
        </p:spPr>
      </p:pic>
      <p:pic>
        <p:nvPicPr>
          <p:cNvPr id="6" name="Graphic 5" descr="Man with solid fill">
            <a:extLst>
              <a:ext uri="{FF2B5EF4-FFF2-40B4-BE49-F238E27FC236}">
                <a16:creationId xmlns:a16="http://schemas.microsoft.com/office/drawing/2014/main" id="{F2B7FB3D-C603-15B6-67EC-7C427F31EBF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635282" y="2361304"/>
            <a:ext cx="501073" cy="501073"/>
          </a:xfrm>
          <a:prstGeom prst="rect">
            <a:avLst/>
          </a:prstGeom>
        </p:spPr>
      </p:pic>
      <p:pic>
        <p:nvPicPr>
          <p:cNvPr id="7" name="Graphic 6" descr="Man with solid fill">
            <a:extLst>
              <a:ext uri="{FF2B5EF4-FFF2-40B4-BE49-F238E27FC236}">
                <a16:creationId xmlns:a16="http://schemas.microsoft.com/office/drawing/2014/main" id="{6DA34B7B-E467-81F4-F9B7-C88DC635F0E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852773" y="2361304"/>
            <a:ext cx="501073" cy="501073"/>
          </a:xfrm>
          <a:prstGeom prst="rect">
            <a:avLst/>
          </a:prstGeom>
        </p:spPr>
      </p:pic>
      <p:pic>
        <p:nvPicPr>
          <p:cNvPr id="8" name="Graphic 7" descr="Man with solid fill">
            <a:extLst>
              <a:ext uri="{FF2B5EF4-FFF2-40B4-BE49-F238E27FC236}">
                <a16:creationId xmlns:a16="http://schemas.microsoft.com/office/drawing/2014/main" id="{89654E10-0D2B-4372-A4C2-7A5CF23A573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993535" y="2361304"/>
            <a:ext cx="501073" cy="501073"/>
          </a:xfrm>
          <a:prstGeom prst="rect">
            <a:avLst/>
          </a:prstGeom>
        </p:spPr>
      </p:pic>
      <p:cxnSp>
        <p:nvCxnSpPr>
          <p:cNvPr id="12" name="Straight Connector 11">
            <a:extLst>
              <a:ext uri="{FF2B5EF4-FFF2-40B4-BE49-F238E27FC236}">
                <a16:creationId xmlns:a16="http://schemas.microsoft.com/office/drawing/2014/main" id="{52CEBB29-ACCE-82CA-7A63-7A645A76741A}"/>
              </a:ext>
            </a:extLst>
          </p:cNvPr>
          <p:cNvCxnSpPr>
            <a:cxnSpLocks/>
            <a:stCxn id="29" idx="0"/>
            <a:endCxn id="6" idx="2"/>
          </p:cNvCxnSpPr>
          <p:nvPr/>
        </p:nvCxnSpPr>
        <p:spPr>
          <a:xfrm flipV="1">
            <a:off x="6882429" y="2862377"/>
            <a:ext cx="3390" cy="1014237"/>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pic>
        <p:nvPicPr>
          <p:cNvPr id="13" name="Graphic 12" descr="Man with solid fill">
            <a:extLst>
              <a:ext uri="{FF2B5EF4-FFF2-40B4-BE49-F238E27FC236}">
                <a16:creationId xmlns:a16="http://schemas.microsoft.com/office/drawing/2014/main" id="{095667F8-5D73-1A62-3635-2538BBA34F7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26065" y="2361304"/>
            <a:ext cx="501073" cy="501073"/>
          </a:xfrm>
          <a:prstGeom prst="rect">
            <a:avLst/>
          </a:prstGeom>
        </p:spPr>
      </p:pic>
      <p:pic>
        <p:nvPicPr>
          <p:cNvPr id="16" name="Graphic 15" descr="Man with solid fill">
            <a:extLst>
              <a:ext uri="{FF2B5EF4-FFF2-40B4-BE49-F238E27FC236}">
                <a16:creationId xmlns:a16="http://schemas.microsoft.com/office/drawing/2014/main" id="{601EC1D7-09AF-0D10-BE67-1FB5BE30CC1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365624" y="2361304"/>
            <a:ext cx="501073" cy="501073"/>
          </a:xfrm>
          <a:prstGeom prst="rect">
            <a:avLst/>
          </a:prstGeom>
        </p:spPr>
      </p:pic>
      <p:pic>
        <p:nvPicPr>
          <p:cNvPr id="17" name="Graphic 16" descr="Man with solid fill">
            <a:extLst>
              <a:ext uri="{FF2B5EF4-FFF2-40B4-BE49-F238E27FC236}">
                <a16:creationId xmlns:a16="http://schemas.microsoft.com/office/drawing/2014/main" id="{D876AEDD-3E2C-D164-B6E4-09753D23036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949107" y="2361304"/>
            <a:ext cx="501073" cy="501073"/>
          </a:xfrm>
          <a:prstGeom prst="rect">
            <a:avLst/>
          </a:prstGeom>
        </p:spPr>
      </p:pic>
      <p:pic>
        <p:nvPicPr>
          <p:cNvPr id="21" name="Graphic 20" descr="Man with solid fill">
            <a:extLst>
              <a:ext uri="{FF2B5EF4-FFF2-40B4-BE49-F238E27FC236}">
                <a16:creationId xmlns:a16="http://schemas.microsoft.com/office/drawing/2014/main" id="{2282875D-98F5-C3EA-D39F-ACF23192F09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18779" y="2361304"/>
            <a:ext cx="501073" cy="501073"/>
          </a:xfrm>
          <a:prstGeom prst="rect">
            <a:avLst/>
          </a:prstGeom>
        </p:spPr>
      </p:pic>
      <p:pic>
        <p:nvPicPr>
          <p:cNvPr id="23" name="Graphic 22" descr="Man with solid fill">
            <a:extLst>
              <a:ext uri="{FF2B5EF4-FFF2-40B4-BE49-F238E27FC236}">
                <a16:creationId xmlns:a16="http://schemas.microsoft.com/office/drawing/2014/main" id="{71D56CF3-961C-1E30-FA79-9368227A5B2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251205" y="2361304"/>
            <a:ext cx="501073" cy="501073"/>
          </a:xfrm>
          <a:prstGeom prst="rect">
            <a:avLst/>
          </a:prstGeom>
        </p:spPr>
      </p:pic>
      <p:pic>
        <p:nvPicPr>
          <p:cNvPr id="24" name="Graphic 23" descr="Man with solid fill">
            <a:extLst>
              <a:ext uri="{FF2B5EF4-FFF2-40B4-BE49-F238E27FC236}">
                <a16:creationId xmlns:a16="http://schemas.microsoft.com/office/drawing/2014/main" id="{1838A39F-3356-D94D-6416-6F9D44B3153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25122" y="2361304"/>
            <a:ext cx="501073" cy="501073"/>
          </a:xfrm>
          <a:prstGeom prst="rect">
            <a:avLst/>
          </a:prstGeom>
        </p:spPr>
      </p:pic>
      <p:pic>
        <p:nvPicPr>
          <p:cNvPr id="25" name="Graphic 24" descr="Man with solid fill">
            <a:extLst>
              <a:ext uri="{FF2B5EF4-FFF2-40B4-BE49-F238E27FC236}">
                <a16:creationId xmlns:a16="http://schemas.microsoft.com/office/drawing/2014/main" id="{B4364B26-4AEC-402D-6704-6F8DBDF3403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545561" y="2361304"/>
            <a:ext cx="501073" cy="501073"/>
          </a:xfrm>
          <a:prstGeom prst="rect">
            <a:avLst/>
          </a:prstGeom>
        </p:spPr>
      </p:pic>
      <p:pic>
        <p:nvPicPr>
          <p:cNvPr id="26" name="Graphic 25" descr="Man with solid fill">
            <a:extLst>
              <a:ext uri="{FF2B5EF4-FFF2-40B4-BE49-F238E27FC236}">
                <a16:creationId xmlns:a16="http://schemas.microsoft.com/office/drawing/2014/main" id="{546CB999-EBBC-21A6-5FE3-149EDA7C583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505742" y="2361304"/>
            <a:ext cx="501073" cy="501073"/>
          </a:xfrm>
          <a:prstGeom prst="rect">
            <a:avLst/>
          </a:prstGeom>
        </p:spPr>
      </p:pic>
      <p:pic>
        <p:nvPicPr>
          <p:cNvPr id="27" name="Graphic 26" descr="Man with solid fill">
            <a:extLst>
              <a:ext uri="{FF2B5EF4-FFF2-40B4-BE49-F238E27FC236}">
                <a16:creationId xmlns:a16="http://schemas.microsoft.com/office/drawing/2014/main" id="{C4DCEED9-B6AC-6FD9-59C2-4E442B426D5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639443" y="3876614"/>
            <a:ext cx="501073" cy="501073"/>
          </a:xfrm>
          <a:prstGeom prst="rect">
            <a:avLst/>
          </a:prstGeom>
        </p:spPr>
      </p:pic>
      <p:pic>
        <p:nvPicPr>
          <p:cNvPr id="28" name="Graphic 27" descr="Man with solid fill">
            <a:extLst>
              <a:ext uri="{FF2B5EF4-FFF2-40B4-BE49-F238E27FC236}">
                <a16:creationId xmlns:a16="http://schemas.microsoft.com/office/drawing/2014/main" id="{5A409C46-6F5E-1791-16FC-96F63C59184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811958" y="3876614"/>
            <a:ext cx="501073" cy="501073"/>
          </a:xfrm>
          <a:prstGeom prst="rect">
            <a:avLst/>
          </a:prstGeom>
        </p:spPr>
      </p:pic>
      <p:pic>
        <p:nvPicPr>
          <p:cNvPr id="29" name="Graphic 28" descr="Man with solid fill">
            <a:extLst>
              <a:ext uri="{FF2B5EF4-FFF2-40B4-BE49-F238E27FC236}">
                <a16:creationId xmlns:a16="http://schemas.microsoft.com/office/drawing/2014/main" id="{FFF7CA42-C485-D545-04E8-83EE9276A00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631892" y="3876614"/>
            <a:ext cx="501073" cy="501073"/>
          </a:xfrm>
          <a:prstGeom prst="rect">
            <a:avLst/>
          </a:prstGeom>
        </p:spPr>
      </p:pic>
      <p:pic>
        <p:nvPicPr>
          <p:cNvPr id="30" name="Graphic 29" descr="Man with solid fill">
            <a:extLst>
              <a:ext uri="{FF2B5EF4-FFF2-40B4-BE49-F238E27FC236}">
                <a16:creationId xmlns:a16="http://schemas.microsoft.com/office/drawing/2014/main" id="{33048ED6-5CCB-E20B-0937-F149410A078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825248" y="3876614"/>
            <a:ext cx="501073" cy="501073"/>
          </a:xfrm>
          <a:prstGeom prst="rect">
            <a:avLst/>
          </a:prstGeom>
        </p:spPr>
      </p:pic>
      <p:pic>
        <p:nvPicPr>
          <p:cNvPr id="31" name="Graphic 30" descr="Man with solid fill">
            <a:extLst>
              <a:ext uri="{FF2B5EF4-FFF2-40B4-BE49-F238E27FC236}">
                <a16:creationId xmlns:a16="http://schemas.microsoft.com/office/drawing/2014/main" id="{05D86D75-A35C-A223-90EE-4EEB6C1E7F5B}"/>
              </a:ext>
            </a:extLst>
          </p:cNvPr>
          <p:cNvPicPr>
            <a:picLocks noChangeAspect="1"/>
          </p:cNvPicPr>
          <p:nvPr/>
        </p:nvPicPr>
        <p:blipFill>
          <a:blip r:embed="rId5">
            <a:extLst>
              <a:ext uri="{96DAC541-7B7A-43D3-8B79-37D633B846F1}">
                <asvg:svgBlip xmlns:asvg="http://schemas.microsoft.com/office/drawing/2016/SVG/main" r:embed="rId9"/>
              </a:ext>
            </a:extLst>
          </a:blip>
          <a:stretch>
            <a:fillRect/>
          </a:stretch>
        </p:blipFill>
        <p:spPr>
          <a:xfrm>
            <a:off x="5577282" y="3876614"/>
            <a:ext cx="501073" cy="501073"/>
          </a:xfrm>
          <a:prstGeom prst="rect">
            <a:avLst/>
          </a:prstGeom>
        </p:spPr>
      </p:pic>
      <p:pic>
        <p:nvPicPr>
          <p:cNvPr id="32" name="Graphic 31" descr="Man with solid fill">
            <a:extLst>
              <a:ext uri="{FF2B5EF4-FFF2-40B4-BE49-F238E27FC236}">
                <a16:creationId xmlns:a16="http://schemas.microsoft.com/office/drawing/2014/main" id="{C765F85F-C9AF-F0E2-AA1D-F5C7D1E3CA9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845539" y="3876614"/>
            <a:ext cx="501073" cy="501073"/>
          </a:xfrm>
          <a:prstGeom prst="rect">
            <a:avLst/>
          </a:prstGeom>
        </p:spPr>
      </p:pic>
      <p:pic>
        <p:nvPicPr>
          <p:cNvPr id="33" name="Graphic 32" descr="Man with solid fill">
            <a:extLst>
              <a:ext uri="{FF2B5EF4-FFF2-40B4-BE49-F238E27FC236}">
                <a16:creationId xmlns:a16="http://schemas.microsoft.com/office/drawing/2014/main" id="{3CE3BBFC-1391-E897-37ED-51AD899EFEC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995483" y="3876614"/>
            <a:ext cx="501073" cy="501073"/>
          </a:xfrm>
          <a:prstGeom prst="rect">
            <a:avLst/>
          </a:prstGeom>
        </p:spPr>
      </p:pic>
      <p:pic>
        <p:nvPicPr>
          <p:cNvPr id="34" name="Graphic 33" descr="Man with solid fill">
            <a:extLst>
              <a:ext uri="{FF2B5EF4-FFF2-40B4-BE49-F238E27FC236}">
                <a16:creationId xmlns:a16="http://schemas.microsoft.com/office/drawing/2014/main" id="{6ED8AB0C-47E8-FD30-FCDD-4098A4310D7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213475" y="3876614"/>
            <a:ext cx="501073" cy="501073"/>
          </a:xfrm>
          <a:prstGeom prst="rect">
            <a:avLst/>
          </a:prstGeom>
        </p:spPr>
      </p:pic>
      <p:pic>
        <p:nvPicPr>
          <p:cNvPr id="35" name="Graphic 34" descr="Man with solid fill">
            <a:extLst>
              <a:ext uri="{FF2B5EF4-FFF2-40B4-BE49-F238E27FC236}">
                <a16:creationId xmlns:a16="http://schemas.microsoft.com/office/drawing/2014/main" id="{2B745E3B-CF77-AA80-45E5-6A730ECB1F0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128358" y="3876614"/>
            <a:ext cx="501073" cy="501073"/>
          </a:xfrm>
          <a:prstGeom prst="rect">
            <a:avLst/>
          </a:prstGeom>
        </p:spPr>
      </p:pic>
      <p:pic>
        <p:nvPicPr>
          <p:cNvPr id="36" name="Graphic 35" descr="Man with solid fill">
            <a:extLst>
              <a:ext uri="{FF2B5EF4-FFF2-40B4-BE49-F238E27FC236}">
                <a16:creationId xmlns:a16="http://schemas.microsoft.com/office/drawing/2014/main" id="{8D5C05E0-AFA2-B095-614D-6D69503E69C5}"/>
              </a:ext>
            </a:extLst>
          </p:cNvPr>
          <p:cNvPicPr>
            <a:picLocks noChangeAspect="1"/>
          </p:cNvPicPr>
          <p:nvPr/>
        </p:nvPicPr>
        <p:blipFill>
          <a:blip r:embed="rId5">
            <a:extLst>
              <a:ext uri="{96DAC541-7B7A-43D3-8B79-37D633B846F1}">
                <asvg:svgBlip xmlns:asvg="http://schemas.microsoft.com/office/drawing/2016/SVG/main" r:embed="rId9"/>
              </a:ext>
            </a:extLst>
          </a:blip>
          <a:stretch>
            <a:fillRect/>
          </a:stretch>
        </p:blipFill>
        <p:spPr>
          <a:xfrm>
            <a:off x="7884554" y="3876614"/>
            <a:ext cx="501073" cy="501073"/>
          </a:xfrm>
          <a:prstGeom prst="rect">
            <a:avLst/>
          </a:prstGeom>
        </p:spPr>
      </p:pic>
      <p:pic>
        <p:nvPicPr>
          <p:cNvPr id="37" name="Graphic 36" descr="Man with solid fill">
            <a:extLst>
              <a:ext uri="{FF2B5EF4-FFF2-40B4-BE49-F238E27FC236}">
                <a16:creationId xmlns:a16="http://schemas.microsoft.com/office/drawing/2014/main" id="{90E9B05D-4298-DECB-0AF3-0D2C026E001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989446" y="3876614"/>
            <a:ext cx="501073" cy="501073"/>
          </a:xfrm>
          <a:prstGeom prst="rect">
            <a:avLst/>
          </a:prstGeom>
        </p:spPr>
      </p:pic>
      <p:pic>
        <p:nvPicPr>
          <p:cNvPr id="38" name="Graphic 37" descr="Man with solid fill">
            <a:extLst>
              <a:ext uri="{FF2B5EF4-FFF2-40B4-BE49-F238E27FC236}">
                <a16:creationId xmlns:a16="http://schemas.microsoft.com/office/drawing/2014/main" id="{03B6E698-0132-3FAD-A97C-5922051AC0D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198765" y="3876614"/>
            <a:ext cx="501073" cy="501073"/>
          </a:xfrm>
          <a:prstGeom prst="rect">
            <a:avLst/>
          </a:prstGeom>
        </p:spPr>
      </p:pic>
      <p:cxnSp>
        <p:nvCxnSpPr>
          <p:cNvPr id="1034" name="Straight Connector 1033">
            <a:extLst>
              <a:ext uri="{FF2B5EF4-FFF2-40B4-BE49-F238E27FC236}">
                <a16:creationId xmlns:a16="http://schemas.microsoft.com/office/drawing/2014/main" id="{3710E90E-F2C9-3D84-FA3A-1855936428CD}"/>
              </a:ext>
            </a:extLst>
          </p:cNvPr>
          <p:cNvCxnSpPr>
            <a:cxnSpLocks/>
            <a:stCxn id="36" idx="0"/>
            <a:endCxn id="7" idx="2"/>
          </p:cNvCxnSpPr>
          <p:nvPr/>
        </p:nvCxnSpPr>
        <p:spPr>
          <a:xfrm flipH="1" flipV="1">
            <a:off x="8103310" y="2862377"/>
            <a:ext cx="31781" cy="1014237"/>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037" name="Straight Connector 1036">
            <a:extLst>
              <a:ext uri="{FF2B5EF4-FFF2-40B4-BE49-F238E27FC236}">
                <a16:creationId xmlns:a16="http://schemas.microsoft.com/office/drawing/2014/main" id="{F940F9E3-6BE0-6DE1-6AA4-C04E5D06A1CF}"/>
              </a:ext>
            </a:extLst>
          </p:cNvPr>
          <p:cNvCxnSpPr>
            <a:cxnSpLocks/>
            <a:stCxn id="27" idx="0"/>
            <a:endCxn id="21" idx="2"/>
          </p:cNvCxnSpPr>
          <p:nvPr/>
        </p:nvCxnSpPr>
        <p:spPr>
          <a:xfrm flipH="1" flipV="1">
            <a:off x="7869316" y="2862377"/>
            <a:ext cx="20664" cy="1014237"/>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040" name="Straight Connector 1039">
            <a:extLst>
              <a:ext uri="{FF2B5EF4-FFF2-40B4-BE49-F238E27FC236}">
                <a16:creationId xmlns:a16="http://schemas.microsoft.com/office/drawing/2014/main" id="{9BD0237D-4664-07DD-7D67-CA48181FF873}"/>
              </a:ext>
            </a:extLst>
          </p:cNvPr>
          <p:cNvCxnSpPr>
            <a:cxnSpLocks/>
            <a:stCxn id="33" idx="0"/>
            <a:endCxn id="17" idx="2"/>
          </p:cNvCxnSpPr>
          <p:nvPr/>
        </p:nvCxnSpPr>
        <p:spPr>
          <a:xfrm flipH="1" flipV="1">
            <a:off x="7199644" y="2862377"/>
            <a:ext cx="46376" cy="1014237"/>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043" name="Straight Connector 1042">
            <a:extLst>
              <a:ext uri="{FF2B5EF4-FFF2-40B4-BE49-F238E27FC236}">
                <a16:creationId xmlns:a16="http://schemas.microsoft.com/office/drawing/2014/main" id="{F81E4087-B2EA-B625-B130-98C1648DE2C8}"/>
              </a:ext>
            </a:extLst>
          </p:cNvPr>
          <p:cNvCxnSpPr>
            <a:cxnSpLocks/>
            <a:stCxn id="31" idx="0"/>
            <a:endCxn id="25" idx="2"/>
          </p:cNvCxnSpPr>
          <p:nvPr/>
        </p:nvCxnSpPr>
        <p:spPr>
          <a:xfrm flipH="1" flipV="1">
            <a:off x="5796098" y="2862377"/>
            <a:ext cx="31721" cy="1014237"/>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046" name="Straight Connector 1045">
            <a:extLst>
              <a:ext uri="{FF2B5EF4-FFF2-40B4-BE49-F238E27FC236}">
                <a16:creationId xmlns:a16="http://schemas.microsoft.com/office/drawing/2014/main" id="{84364173-E968-5FE3-8D14-4346AD3C8A41}"/>
              </a:ext>
            </a:extLst>
          </p:cNvPr>
          <p:cNvCxnSpPr>
            <a:cxnSpLocks/>
            <a:stCxn id="37" idx="0"/>
            <a:endCxn id="8" idx="2"/>
          </p:cNvCxnSpPr>
          <p:nvPr/>
        </p:nvCxnSpPr>
        <p:spPr>
          <a:xfrm flipV="1">
            <a:off x="6239983" y="2862377"/>
            <a:ext cx="4089" cy="1014237"/>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102" name="TextBox 1101">
            <a:extLst>
              <a:ext uri="{FF2B5EF4-FFF2-40B4-BE49-F238E27FC236}">
                <a16:creationId xmlns:a16="http://schemas.microsoft.com/office/drawing/2014/main" id="{8F1B43D2-A991-0352-F001-FF920BBB23F0}"/>
              </a:ext>
            </a:extLst>
          </p:cNvPr>
          <p:cNvSpPr txBox="1"/>
          <p:nvPr/>
        </p:nvSpPr>
        <p:spPr>
          <a:xfrm>
            <a:off x="2215089" y="2478756"/>
            <a:ext cx="1825289" cy="369332"/>
          </a:xfrm>
          <a:prstGeom prst="rect">
            <a:avLst/>
          </a:prstGeom>
          <a:noFill/>
        </p:spPr>
        <p:txBody>
          <a:bodyPr wrap="square" rtlCol="0">
            <a:spAutoFit/>
          </a:bodyPr>
          <a:lstStyle/>
          <a:p>
            <a:pPr algn="ctr"/>
            <a:r>
              <a:rPr lang="en-US" dirty="0">
                <a:latin typeface="Aptos" panose="020B0004020202020204" pitchFamily="34" charset="0"/>
                <a:cs typeface="Calibri" panose="020F0502020204030204" pitchFamily="34" charset="0"/>
              </a:rPr>
              <a:t>Treatment</a:t>
            </a:r>
          </a:p>
        </p:txBody>
      </p:sp>
      <p:sp>
        <p:nvSpPr>
          <p:cNvPr id="1103" name="TextBox 1102">
            <a:extLst>
              <a:ext uri="{FF2B5EF4-FFF2-40B4-BE49-F238E27FC236}">
                <a16:creationId xmlns:a16="http://schemas.microsoft.com/office/drawing/2014/main" id="{E41DC151-8CB6-91BD-34E1-CA41FB4A04B7}"/>
              </a:ext>
            </a:extLst>
          </p:cNvPr>
          <p:cNvSpPr txBox="1"/>
          <p:nvPr/>
        </p:nvSpPr>
        <p:spPr>
          <a:xfrm>
            <a:off x="2215089" y="3942484"/>
            <a:ext cx="1825289" cy="369332"/>
          </a:xfrm>
          <a:prstGeom prst="rect">
            <a:avLst/>
          </a:prstGeom>
          <a:noFill/>
        </p:spPr>
        <p:txBody>
          <a:bodyPr wrap="square" rtlCol="0">
            <a:spAutoFit/>
          </a:bodyPr>
          <a:lstStyle/>
          <a:p>
            <a:pPr algn="ctr"/>
            <a:r>
              <a:rPr lang="en-US" dirty="0">
                <a:latin typeface="Aptos" panose="020B0004020202020204" pitchFamily="34" charset="0"/>
                <a:cs typeface="Calibri" panose="020F0502020204030204" pitchFamily="34" charset="0"/>
              </a:rPr>
              <a:t>External control</a:t>
            </a:r>
          </a:p>
        </p:txBody>
      </p:sp>
      <p:cxnSp>
        <p:nvCxnSpPr>
          <p:cNvPr id="1105" name="Straight Arrow Connector 1104">
            <a:extLst>
              <a:ext uri="{FF2B5EF4-FFF2-40B4-BE49-F238E27FC236}">
                <a16:creationId xmlns:a16="http://schemas.microsoft.com/office/drawing/2014/main" id="{36A4F724-D40D-580E-6510-F1A5FBFED2EF}"/>
              </a:ext>
            </a:extLst>
          </p:cNvPr>
          <p:cNvCxnSpPr/>
          <p:nvPr/>
        </p:nvCxnSpPr>
        <p:spPr>
          <a:xfrm>
            <a:off x="4525947" y="4627426"/>
            <a:ext cx="484632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06" name="TextBox 1105">
            <a:extLst>
              <a:ext uri="{FF2B5EF4-FFF2-40B4-BE49-F238E27FC236}">
                <a16:creationId xmlns:a16="http://schemas.microsoft.com/office/drawing/2014/main" id="{43ACC90F-F8E7-85C7-662D-371350BEB624}"/>
              </a:ext>
            </a:extLst>
          </p:cNvPr>
          <p:cNvSpPr txBox="1"/>
          <p:nvPr/>
        </p:nvSpPr>
        <p:spPr>
          <a:xfrm>
            <a:off x="5845318" y="5022592"/>
            <a:ext cx="2237453" cy="369332"/>
          </a:xfrm>
          <a:prstGeom prst="rect">
            <a:avLst/>
          </a:prstGeom>
          <a:noFill/>
        </p:spPr>
        <p:txBody>
          <a:bodyPr wrap="square" rtlCol="0">
            <a:spAutoFit/>
          </a:bodyPr>
          <a:lstStyle/>
          <a:p>
            <a:pPr algn="ctr"/>
            <a:r>
              <a:rPr lang="en-US" dirty="0">
                <a:latin typeface="Aptos" panose="020B0004020202020204" pitchFamily="34" charset="0"/>
                <a:cs typeface="Calibri" panose="020F0502020204030204" pitchFamily="34" charset="0"/>
              </a:rPr>
              <a:t>Propensity score</a:t>
            </a:r>
          </a:p>
        </p:txBody>
      </p:sp>
      <p:sp>
        <p:nvSpPr>
          <p:cNvPr id="1107" name="TextBox 1106">
            <a:extLst>
              <a:ext uri="{FF2B5EF4-FFF2-40B4-BE49-F238E27FC236}">
                <a16:creationId xmlns:a16="http://schemas.microsoft.com/office/drawing/2014/main" id="{0030E5E2-C2C6-410E-F3DE-B163BB1B5942}"/>
              </a:ext>
            </a:extLst>
          </p:cNvPr>
          <p:cNvSpPr txBox="1"/>
          <p:nvPr/>
        </p:nvSpPr>
        <p:spPr>
          <a:xfrm>
            <a:off x="4201902" y="4632342"/>
            <a:ext cx="662109" cy="369332"/>
          </a:xfrm>
          <a:prstGeom prst="rect">
            <a:avLst/>
          </a:prstGeom>
          <a:noFill/>
        </p:spPr>
        <p:txBody>
          <a:bodyPr wrap="square" rtlCol="0">
            <a:spAutoFit/>
          </a:bodyPr>
          <a:lstStyle/>
          <a:p>
            <a:pPr algn="ctr"/>
            <a:r>
              <a:rPr lang="en-US" dirty="0">
                <a:latin typeface="Aptos" panose="020B0004020202020204" pitchFamily="34" charset="0"/>
                <a:cs typeface="Calibri" panose="020F0502020204030204" pitchFamily="34" charset="0"/>
              </a:rPr>
              <a:t>0.0</a:t>
            </a:r>
          </a:p>
        </p:txBody>
      </p:sp>
      <p:sp>
        <p:nvSpPr>
          <p:cNvPr id="1108" name="TextBox 1107">
            <a:extLst>
              <a:ext uri="{FF2B5EF4-FFF2-40B4-BE49-F238E27FC236}">
                <a16:creationId xmlns:a16="http://schemas.microsoft.com/office/drawing/2014/main" id="{00D3E511-745D-5BAB-0D6E-7B4494913E00}"/>
              </a:ext>
            </a:extLst>
          </p:cNvPr>
          <p:cNvSpPr txBox="1"/>
          <p:nvPr/>
        </p:nvSpPr>
        <p:spPr>
          <a:xfrm>
            <a:off x="9049306" y="4632342"/>
            <a:ext cx="662109" cy="369332"/>
          </a:xfrm>
          <a:prstGeom prst="rect">
            <a:avLst/>
          </a:prstGeom>
          <a:noFill/>
        </p:spPr>
        <p:txBody>
          <a:bodyPr wrap="square" rtlCol="0">
            <a:spAutoFit/>
          </a:bodyPr>
          <a:lstStyle/>
          <a:p>
            <a:pPr algn="ctr"/>
            <a:r>
              <a:rPr lang="en-US" dirty="0">
                <a:latin typeface="Aptos" panose="020B0004020202020204" pitchFamily="34" charset="0"/>
                <a:cs typeface="Calibri" panose="020F0502020204030204" pitchFamily="34" charset="0"/>
              </a:rPr>
              <a:t>1.0</a:t>
            </a:r>
          </a:p>
        </p:txBody>
      </p:sp>
      <p:sp>
        <p:nvSpPr>
          <p:cNvPr id="1109" name="TextBox 1108">
            <a:extLst>
              <a:ext uri="{FF2B5EF4-FFF2-40B4-BE49-F238E27FC236}">
                <a16:creationId xmlns:a16="http://schemas.microsoft.com/office/drawing/2014/main" id="{E5E5A545-618A-76FC-30A9-854A463B2B8C}"/>
              </a:ext>
            </a:extLst>
          </p:cNvPr>
          <p:cNvSpPr txBox="1"/>
          <p:nvPr/>
        </p:nvSpPr>
        <p:spPr>
          <a:xfrm>
            <a:off x="6625604" y="4632342"/>
            <a:ext cx="662109" cy="369332"/>
          </a:xfrm>
          <a:prstGeom prst="rect">
            <a:avLst/>
          </a:prstGeom>
          <a:noFill/>
        </p:spPr>
        <p:txBody>
          <a:bodyPr wrap="square" rtlCol="0">
            <a:spAutoFit/>
          </a:bodyPr>
          <a:lstStyle/>
          <a:p>
            <a:pPr algn="ctr"/>
            <a:r>
              <a:rPr lang="en-US" dirty="0">
                <a:latin typeface="Aptos" panose="020B0004020202020204" pitchFamily="34" charset="0"/>
                <a:cs typeface="Calibri" panose="020F0502020204030204" pitchFamily="34" charset="0"/>
              </a:rPr>
              <a:t>0.5</a:t>
            </a:r>
          </a:p>
        </p:txBody>
      </p:sp>
      <p:sp>
        <p:nvSpPr>
          <p:cNvPr id="9" name="TextBox 8">
            <a:extLst>
              <a:ext uri="{FF2B5EF4-FFF2-40B4-BE49-F238E27FC236}">
                <a16:creationId xmlns:a16="http://schemas.microsoft.com/office/drawing/2014/main" id="{58C33271-D404-1715-1450-5C292BC852AB}"/>
              </a:ext>
            </a:extLst>
          </p:cNvPr>
          <p:cNvSpPr txBox="1"/>
          <p:nvPr/>
        </p:nvSpPr>
        <p:spPr>
          <a:xfrm>
            <a:off x="970363" y="5811328"/>
            <a:ext cx="8067290" cy="400110"/>
          </a:xfrm>
          <a:prstGeom prst="rect">
            <a:avLst/>
          </a:prstGeom>
          <a:noFill/>
        </p:spPr>
        <p:txBody>
          <a:bodyPr wrap="square" rtlCol="0">
            <a:spAutoFit/>
          </a:bodyPr>
          <a:lstStyle/>
          <a:p>
            <a:r>
              <a:rPr lang="en-US" altLang="ja-JP" sz="2000" dirty="0">
                <a:latin typeface="Aptos" panose="020B0004020202020204" pitchFamily="34" charset="0"/>
              </a:rPr>
              <a:t>*Same as</a:t>
            </a:r>
            <a:r>
              <a:rPr lang="en-US" sz="2000" dirty="0">
                <a:latin typeface="Aptos" panose="020B0004020202020204" pitchFamily="34" charset="0"/>
              </a:rPr>
              <a:t> the way proposed by Lin et al. (2019), DOI: 10.1002/pst.1918</a:t>
            </a:r>
          </a:p>
        </p:txBody>
      </p:sp>
    </p:spTree>
    <p:extLst>
      <p:ext uri="{BB962C8B-B14F-4D97-AF65-F5344CB8AC3E}">
        <p14:creationId xmlns:p14="http://schemas.microsoft.com/office/powerpoint/2010/main" val="3290489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4931ED55-21FD-5DC2-012D-CB7059616AFA}"/>
              </a:ext>
            </a:extLst>
          </p:cNvPr>
          <p:cNvSpPr>
            <a:spLocks noGrp="1"/>
          </p:cNvSpPr>
          <p:nvPr>
            <p:ph idx="1"/>
          </p:nvPr>
        </p:nvSpPr>
        <p:spPr/>
        <p:txBody>
          <a:bodyPr/>
          <a:lstStyle/>
          <a:p>
            <a:pPr marL="341313" marR="0" lvl="0" indent="-341313" algn="l" defTabSz="914400" rtl="0" eaLnBrk="1" fontAlgn="auto" latinLnBrk="0" hangingPunct="1">
              <a:lnSpc>
                <a:spcPts val="2400"/>
              </a:lnSpc>
              <a:spcBef>
                <a:spcPts val="0"/>
              </a:spcBef>
              <a:spcAft>
                <a:spcPts val="600"/>
              </a:spcAft>
              <a:buClrTx/>
              <a:buSzTx/>
              <a:buFont typeface="+mj-lt"/>
              <a:buAutoNum type="arabicPeriod"/>
              <a:tabLst/>
              <a:defRPr/>
            </a:pPr>
            <a:r>
              <a:rPr lang="en-US" dirty="0">
                <a:solidFill>
                  <a:schemeClr val="tx1"/>
                </a:solidFill>
                <a:latin typeface="Aptos" panose="020B0004020202020204" pitchFamily="34" charset="0"/>
              </a:rPr>
              <a:t>Equally split treatment patients to subsets, where the number of subsets is the same as the desired number of external controls (n=6).</a:t>
            </a:r>
          </a:p>
          <a:p>
            <a:pPr marL="341313" marR="0" lvl="0" indent="-341313" algn="l" defTabSz="914400" rtl="0" eaLnBrk="1" fontAlgn="auto" latinLnBrk="0" hangingPunct="1">
              <a:lnSpc>
                <a:spcPts val="2400"/>
              </a:lnSpc>
              <a:spcBef>
                <a:spcPts val="0"/>
              </a:spcBef>
              <a:spcAft>
                <a:spcPts val="600"/>
              </a:spcAft>
              <a:buClrTx/>
              <a:buSzTx/>
              <a:buFont typeface="+mj-lt"/>
              <a:buAutoNum type="arabicPeriod"/>
              <a:tabLst/>
              <a:defRPr/>
            </a:pPr>
            <a:r>
              <a:rPr lang="en-US" dirty="0">
                <a:solidFill>
                  <a:schemeClr val="tx1"/>
                </a:solidFill>
              </a:rPr>
              <a:t>C</a:t>
            </a:r>
            <a:r>
              <a:rPr lang="en-US" dirty="0">
                <a:solidFill>
                  <a:schemeClr val="tx1"/>
                </a:solidFill>
                <a:latin typeface="Aptos" panose="020B0004020202020204" pitchFamily="34" charset="0"/>
              </a:rPr>
              <a:t>alculate mean propensity scores within each subset.</a:t>
            </a:r>
          </a:p>
          <a:p>
            <a:pPr marL="341313" marR="0" lvl="0" indent="-341313" algn="l" defTabSz="914400" rtl="0" eaLnBrk="1" fontAlgn="auto" latinLnBrk="0" hangingPunct="1">
              <a:lnSpc>
                <a:spcPts val="2400"/>
              </a:lnSpc>
              <a:spcBef>
                <a:spcPts val="0"/>
              </a:spcBef>
              <a:spcAft>
                <a:spcPts val="600"/>
              </a:spcAft>
              <a:buClrTx/>
              <a:buSzTx/>
              <a:buFont typeface="+mj-lt"/>
              <a:buAutoNum type="arabicPeriod"/>
              <a:tabLst/>
              <a:defRPr/>
            </a:pPr>
            <a:r>
              <a:rPr lang="en-US" dirty="0">
                <a:solidFill>
                  <a:schemeClr val="tx1"/>
                </a:solidFill>
                <a:latin typeface="Aptos" panose="020B0004020202020204" pitchFamily="34" charset="0"/>
              </a:rPr>
              <a:t>Perform 1:1 matching between treatment subsets vs external control pool.</a:t>
            </a:r>
          </a:p>
        </p:txBody>
      </p:sp>
      <p:sp>
        <p:nvSpPr>
          <p:cNvPr id="2" name="Title 1">
            <a:extLst>
              <a:ext uri="{FF2B5EF4-FFF2-40B4-BE49-F238E27FC236}">
                <a16:creationId xmlns:a16="http://schemas.microsoft.com/office/drawing/2014/main" id="{44AA1019-B3D9-4021-BC86-9712E9157073}"/>
              </a:ext>
            </a:extLst>
          </p:cNvPr>
          <p:cNvSpPr>
            <a:spLocks noGrp="1"/>
          </p:cNvSpPr>
          <p:nvPr>
            <p:ph type="title"/>
          </p:nvPr>
        </p:nvSpPr>
        <p:spPr/>
        <p:txBody>
          <a:bodyPr/>
          <a:lstStyle/>
          <a:p>
            <a:r>
              <a:rPr lang="en-US" b="1" dirty="0">
                <a:solidFill>
                  <a:srgbClr val="002060"/>
                </a:solidFill>
              </a:rPr>
              <a:t>Method 2: Equally splitting, followed by 1:1 matching</a:t>
            </a:r>
          </a:p>
        </p:txBody>
      </p:sp>
      <p:sp>
        <p:nvSpPr>
          <p:cNvPr id="3" name="Slide Number Placeholder 2">
            <a:extLst>
              <a:ext uri="{FF2B5EF4-FFF2-40B4-BE49-F238E27FC236}">
                <a16:creationId xmlns:a16="http://schemas.microsoft.com/office/drawing/2014/main" id="{38A65C66-DA1E-40B3-AA76-FEBBD26AAFBC}"/>
              </a:ext>
            </a:extLst>
          </p:cNvPr>
          <p:cNvSpPr>
            <a:spLocks noGrp="1"/>
          </p:cNvSpPr>
          <p:nvPr>
            <p:ph type="sldNum" sz="quarter" idx="12"/>
          </p:nvPr>
        </p:nvSpPr>
        <p:spPr/>
        <p:txBody>
          <a:bodyPr/>
          <a:lstStyle/>
          <a:p>
            <a:fld id="{69AE0398-C5D1-4C23-8BB8-6DF786637BD0}" type="slidenum">
              <a:rPr lang="en-US" smtClean="0"/>
              <a:t>6</a:t>
            </a:fld>
            <a:endParaRPr lang="en-US"/>
          </a:p>
        </p:txBody>
      </p:sp>
      <p:pic>
        <p:nvPicPr>
          <p:cNvPr id="5" name="Graphic 4" descr="Man with solid fill">
            <a:extLst>
              <a:ext uri="{FF2B5EF4-FFF2-40B4-BE49-F238E27FC236}">
                <a16:creationId xmlns:a16="http://schemas.microsoft.com/office/drawing/2014/main" id="{410FF41F-ADCE-0B02-2973-CFAB3F466B9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341501" y="2977762"/>
            <a:ext cx="501073" cy="501073"/>
          </a:xfrm>
          <a:prstGeom prst="rect">
            <a:avLst/>
          </a:prstGeom>
        </p:spPr>
      </p:pic>
      <p:pic>
        <p:nvPicPr>
          <p:cNvPr id="6" name="Graphic 5" descr="Man with solid fill">
            <a:extLst>
              <a:ext uri="{FF2B5EF4-FFF2-40B4-BE49-F238E27FC236}">
                <a16:creationId xmlns:a16="http://schemas.microsoft.com/office/drawing/2014/main" id="{E301BCEA-D474-7719-A08D-EE4708C4720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635282" y="2977762"/>
            <a:ext cx="501073" cy="501073"/>
          </a:xfrm>
          <a:prstGeom prst="rect">
            <a:avLst/>
          </a:prstGeom>
        </p:spPr>
      </p:pic>
      <p:pic>
        <p:nvPicPr>
          <p:cNvPr id="7" name="Graphic 6" descr="Man with solid fill">
            <a:extLst>
              <a:ext uri="{FF2B5EF4-FFF2-40B4-BE49-F238E27FC236}">
                <a16:creationId xmlns:a16="http://schemas.microsoft.com/office/drawing/2014/main" id="{DC8760E3-41C9-C04D-7AA4-FF8773D7A63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852773" y="2977762"/>
            <a:ext cx="501073" cy="501073"/>
          </a:xfrm>
          <a:prstGeom prst="rect">
            <a:avLst/>
          </a:prstGeom>
        </p:spPr>
      </p:pic>
      <p:pic>
        <p:nvPicPr>
          <p:cNvPr id="8" name="Graphic 7" descr="Man with solid fill">
            <a:extLst>
              <a:ext uri="{FF2B5EF4-FFF2-40B4-BE49-F238E27FC236}">
                <a16:creationId xmlns:a16="http://schemas.microsoft.com/office/drawing/2014/main" id="{0FE537F8-A07B-4995-DA28-8E9C56CEC5C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993535" y="2977762"/>
            <a:ext cx="501073" cy="501073"/>
          </a:xfrm>
          <a:prstGeom prst="rect">
            <a:avLst/>
          </a:prstGeom>
        </p:spPr>
      </p:pic>
      <p:pic>
        <p:nvPicPr>
          <p:cNvPr id="10" name="Graphic 9" descr="Man with solid fill">
            <a:extLst>
              <a:ext uri="{FF2B5EF4-FFF2-40B4-BE49-F238E27FC236}">
                <a16:creationId xmlns:a16="http://schemas.microsoft.com/office/drawing/2014/main" id="{A8DA27A4-631B-1CAD-95EE-78C9502B9A6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26065" y="2977762"/>
            <a:ext cx="501073" cy="501073"/>
          </a:xfrm>
          <a:prstGeom prst="rect">
            <a:avLst/>
          </a:prstGeom>
        </p:spPr>
      </p:pic>
      <p:pic>
        <p:nvPicPr>
          <p:cNvPr id="11" name="Graphic 10" descr="Man with solid fill">
            <a:extLst>
              <a:ext uri="{FF2B5EF4-FFF2-40B4-BE49-F238E27FC236}">
                <a16:creationId xmlns:a16="http://schemas.microsoft.com/office/drawing/2014/main" id="{1D3A238E-7DE3-6356-63D5-7A6267774D0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365624" y="2977762"/>
            <a:ext cx="501073" cy="501073"/>
          </a:xfrm>
          <a:prstGeom prst="rect">
            <a:avLst/>
          </a:prstGeom>
        </p:spPr>
      </p:pic>
      <p:pic>
        <p:nvPicPr>
          <p:cNvPr id="12" name="Graphic 11" descr="Man with solid fill">
            <a:extLst>
              <a:ext uri="{FF2B5EF4-FFF2-40B4-BE49-F238E27FC236}">
                <a16:creationId xmlns:a16="http://schemas.microsoft.com/office/drawing/2014/main" id="{D0C551A7-2FE2-0533-5D21-4F4B5424664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949107" y="2977762"/>
            <a:ext cx="501073" cy="501073"/>
          </a:xfrm>
          <a:prstGeom prst="rect">
            <a:avLst/>
          </a:prstGeom>
        </p:spPr>
      </p:pic>
      <p:pic>
        <p:nvPicPr>
          <p:cNvPr id="13" name="Graphic 12" descr="Man with solid fill">
            <a:extLst>
              <a:ext uri="{FF2B5EF4-FFF2-40B4-BE49-F238E27FC236}">
                <a16:creationId xmlns:a16="http://schemas.microsoft.com/office/drawing/2014/main" id="{09745CD4-B3E6-FE5E-E832-A2A58C67893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18779" y="2977762"/>
            <a:ext cx="501073" cy="501073"/>
          </a:xfrm>
          <a:prstGeom prst="rect">
            <a:avLst/>
          </a:prstGeom>
        </p:spPr>
      </p:pic>
      <p:pic>
        <p:nvPicPr>
          <p:cNvPr id="14" name="Graphic 13" descr="Man with solid fill">
            <a:extLst>
              <a:ext uri="{FF2B5EF4-FFF2-40B4-BE49-F238E27FC236}">
                <a16:creationId xmlns:a16="http://schemas.microsoft.com/office/drawing/2014/main" id="{B290C321-DF82-CCBC-1C3C-8803B7CCECC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251205" y="2977762"/>
            <a:ext cx="501073" cy="501073"/>
          </a:xfrm>
          <a:prstGeom prst="rect">
            <a:avLst/>
          </a:prstGeom>
        </p:spPr>
      </p:pic>
      <p:pic>
        <p:nvPicPr>
          <p:cNvPr id="15" name="Graphic 14" descr="Man with solid fill">
            <a:extLst>
              <a:ext uri="{FF2B5EF4-FFF2-40B4-BE49-F238E27FC236}">
                <a16:creationId xmlns:a16="http://schemas.microsoft.com/office/drawing/2014/main" id="{30A4E59A-E78A-E449-D0D8-E23176C8020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25122" y="2977762"/>
            <a:ext cx="501073" cy="501073"/>
          </a:xfrm>
          <a:prstGeom prst="rect">
            <a:avLst/>
          </a:prstGeom>
        </p:spPr>
      </p:pic>
      <p:pic>
        <p:nvPicPr>
          <p:cNvPr id="16" name="Graphic 15" descr="Man with solid fill">
            <a:extLst>
              <a:ext uri="{FF2B5EF4-FFF2-40B4-BE49-F238E27FC236}">
                <a16:creationId xmlns:a16="http://schemas.microsoft.com/office/drawing/2014/main" id="{E3D27D7E-BF86-6E59-C580-668B134916D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545561" y="2977762"/>
            <a:ext cx="501073" cy="501073"/>
          </a:xfrm>
          <a:prstGeom prst="rect">
            <a:avLst/>
          </a:prstGeom>
        </p:spPr>
      </p:pic>
      <p:pic>
        <p:nvPicPr>
          <p:cNvPr id="17" name="Graphic 16" descr="Man with solid fill">
            <a:extLst>
              <a:ext uri="{FF2B5EF4-FFF2-40B4-BE49-F238E27FC236}">
                <a16:creationId xmlns:a16="http://schemas.microsoft.com/office/drawing/2014/main" id="{E26E04E8-99D1-F34E-A2E3-4AFC19C6C21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505742" y="2977762"/>
            <a:ext cx="501073" cy="501073"/>
          </a:xfrm>
          <a:prstGeom prst="rect">
            <a:avLst/>
          </a:prstGeom>
        </p:spPr>
      </p:pic>
      <p:pic>
        <p:nvPicPr>
          <p:cNvPr id="18" name="Graphic 17" descr="Man with solid fill">
            <a:extLst>
              <a:ext uri="{FF2B5EF4-FFF2-40B4-BE49-F238E27FC236}">
                <a16:creationId xmlns:a16="http://schemas.microsoft.com/office/drawing/2014/main" id="{88CBD17A-8006-15D4-6CB7-8B5AC77D0B6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639443" y="4763416"/>
            <a:ext cx="501073" cy="501073"/>
          </a:xfrm>
          <a:prstGeom prst="rect">
            <a:avLst/>
          </a:prstGeom>
        </p:spPr>
      </p:pic>
      <p:pic>
        <p:nvPicPr>
          <p:cNvPr id="19" name="Graphic 18" descr="Man with solid fill">
            <a:extLst>
              <a:ext uri="{FF2B5EF4-FFF2-40B4-BE49-F238E27FC236}">
                <a16:creationId xmlns:a16="http://schemas.microsoft.com/office/drawing/2014/main" id="{ACDF5D39-3D8D-6B98-6BC8-057C2ACFDA3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811958" y="4763416"/>
            <a:ext cx="501073" cy="501073"/>
          </a:xfrm>
          <a:prstGeom prst="rect">
            <a:avLst/>
          </a:prstGeom>
        </p:spPr>
      </p:pic>
      <p:pic>
        <p:nvPicPr>
          <p:cNvPr id="20" name="Graphic 19" descr="Man with solid fill">
            <a:extLst>
              <a:ext uri="{FF2B5EF4-FFF2-40B4-BE49-F238E27FC236}">
                <a16:creationId xmlns:a16="http://schemas.microsoft.com/office/drawing/2014/main" id="{60045B7D-848E-1DFA-72A4-F58FA6488E1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631892" y="4763416"/>
            <a:ext cx="501073" cy="501073"/>
          </a:xfrm>
          <a:prstGeom prst="rect">
            <a:avLst/>
          </a:prstGeom>
        </p:spPr>
      </p:pic>
      <p:pic>
        <p:nvPicPr>
          <p:cNvPr id="21" name="Graphic 20" descr="Man with solid fill">
            <a:extLst>
              <a:ext uri="{FF2B5EF4-FFF2-40B4-BE49-F238E27FC236}">
                <a16:creationId xmlns:a16="http://schemas.microsoft.com/office/drawing/2014/main" id="{FE82FB93-064E-A441-9197-484E151CB4AF}"/>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825248" y="4763416"/>
            <a:ext cx="501073" cy="501073"/>
          </a:xfrm>
          <a:prstGeom prst="rect">
            <a:avLst/>
          </a:prstGeom>
        </p:spPr>
      </p:pic>
      <p:pic>
        <p:nvPicPr>
          <p:cNvPr id="23" name="Graphic 22" descr="Man with solid fill">
            <a:extLst>
              <a:ext uri="{FF2B5EF4-FFF2-40B4-BE49-F238E27FC236}">
                <a16:creationId xmlns:a16="http://schemas.microsoft.com/office/drawing/2014/main" id="{B2CB5CE1-AED7-67E1-29C1-82D047C48B1A}"/>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845539" y="4763416"/>
            <a:ext cx="501073" cy="501073"/>
          </a:xfrm>
          <a:prstGeom prst="rect">
            <a:avLst/>
          </a:prstGeom>
        </p:spPr>
      </p:pic>
      <p:pic>
        <p:nvPicPr>
          <p:cNvPr id="24" name="Graphic 23" descr="Man with solid fill">
            <a:extLst>
              <a:ext uri="{FF2B5EF4-FFF2-40B4-BE49-F238E27FC236}">
                <a16:creationId xmlns:a16="http://schemas.microsoft.com/office/drawing/2014/main" id="{4BE700FD-2040-05EE-4863-3028CE16FA7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995483" y="4763416"/>
            <a:ext cx="501073" cy="501073"/>
          </a:xfrm>
          <a:prstGeom prst="rect">
            <a:avLst/>
          </a:prstGeom>
        </p:spPr>
      </p:pic>
      <p:pic>
        <p:nvPicPr>
          <p:cNvPr id="25" name="Graphic 24" descr="Man with solid fill">
            <a:extLst>
              <a:ext uri="{FF2B5EF4-FFF2-40B4-BE49-F238E27FC236}">
                <a16:creationId xmlns:a16="http://schemas.microsoft.com/office/drawing/2014/main" id="{ECBAB8BB-4577-D877-7D09-5F612077B863}"/>
              </a:ext>
            </a:extLst>
          </p:cNvPr>
          <p:cNvPicPr>
            <a:picLocks noChangeAspect="1"/>
          </p:cNvPicPr>
          <p:nvPr/>
        </p:nvPicPr>
        <p:blipFill>
          <a:blip r:embed="rId5">
            <a:extLst>
              <a:ext uri="{96DAC541-7B7A-43D3-8B79-37D633B846F1}">
                <asvg:svgBlip xmlns:asvg="http://schemas.microsoft.com/office/drawing/2016/SVG/main" r:embed="rId11"/>
              </a:ext>
            </a:extLst>
          </a:blip>
          <a:stretch>
            <a:fillRect/>
          </a:stretch>
        </p:blipFill>
        <p:spPr>
          <a:xfrm>
            <a:off x="6213475" y="4763416"/>
            <a:ext cx="501073" cy="501073"/>
          </a:xfrm>
          <a:prstGeom prst="rect">
            <a:avLst/>
          </a:prstGeom>
        </p:spPr>
      </p:pic>
      <p:pic>
        <p:nvPicPr>
          <p:cNvPr id="26" name="Graphic 25" descr="Man with solid fill">
            <a:extLst>
              <a:ext uri="{FF2B5EF4-FFF2-40B4-BE49-F238E27FC236}">
                <a16:creationId xmlns:a16="http://schemas.microsoft.com/office/drawing/2014/main" id="{437C4386-B1D3-D119-33AE-D41B13A7112D}"/>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128358" y="4763416"/>
            <a:ext cx="501073" cy="501073"/>
          </a:xfrm>
          <a:prstGeom prst="rect">
            <a:avLst/>
          </a:prstGeom>
        </p:spPr>
      </p:pic>
      <p:pic>
        <p:nvPicPr>
          <p:cNvPr id="27" name="Graphic 26" descr="Man with solid fill">
            <a:extLst>
              <a:ext uri="{FF2B5EF4-FFF2-40B4-BE49-F238E27FC236}">
                <a16:creationId xmlns:a16="http://schemas.microsoft.com/office/drawing/2014/main" id="{FB0B03D5-BCBF-A960-C025-3857C56D188C}"/>
              </a:ext>
            </a:extLst>
          </p:cNvPr>
          <p:cNvPicPr>
            <a:picLocks noChangeAspect="1"/>
          </p:cNvPicPr>
          <p:nvPr/>
        </p:nvPicPr>
        <p:blipFill>
          <a:blip r:embed="rId5">
            <a:extLst>
              <a:ext uri="{96DAC541-7B7A-43D3-8B79-37D633B846F1}">
                <asvg:svgBlip xmlns:asvg="http://schemas.microsoft.com/office/drawing/2016/SVG/main" r:embed="rId11"/>
              </a:ext>
            </a:extLst>
          </a:blip>
          <a:stretch>
            <a:fillRect/>
          </a:stretch>
        </p:blipFill>
        <p:spPr>
          <a:xfrm>
            <a:off x="7884554" y="4763416"/>
            <a:ext cx="501073" cy="501073"/>
          </a:xfrm>
          <a:prstGeom prst="rect">
            <a:avLst/>
          </a:prstGeom>
        </p:spPr>
      </p:pic>
      <p:pic>
        <p:nvPicPr>
          <p:cNvPr id="29" name="Graphic 28" descr="Man with solid fill">
            <a:extLst>
              <a:ext uri="{FF2B5EF4-FFF2-40B4-BE49-F238E27FC236}">
                <a16:creationId xmlns:a16="http://schemas.microsoft.com/office/drawing/2014/main" id="{B09A92BD-EA35-41BD-7F90-BCE1678CAEA2}"/>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198765" y="4763416"/>
            <a:ext cx="501073" cy="501073"/>
          </a:xfrm>
          <a:prstGeom prst="rect">
            <a:avLst/>
          </a:prstGeom>
        </p:spPr>
      </p:pic>
      <p:sp>
        <p:nvSpPr>
          <p:cNvPr id="35" name="TextBox 34">
            <a:extLst>
              <a:ext uri="{FF2B5EF4-FFF2-40B4-BE49-F238E27FC236}">
                <a16:creationId xmlns:a16="http://schemas.microsoft.com/office/drawing/2014/main" id="{E2FEB489-128E-35D3-2149-D75171B1850E}"/>
              </a:ext>
            </a:extLst>
          </p:cNvPr>
          <p:cNvSpPr txBox="1"/>
          <p:nvPr/>
        </p:nvSpPr>
        <p:spPr>
          <a:xfrm>
            <a:off x="2215089" y="3095214"/>
            <a:ext cx="1825289" cy="369332"/>
          </a:xfrm>
          <a:prstGeom prst="rect">
            <a:avLst/>
          </a:prstGeom>
          <a:noFill/>
        </p:spPr>
        <p:txBody>
          <a:bodyPr wrap="square" rtlCol="0">
            <a:spAutoFit/>
          </a:bodyPr>
          <a:lstStyle/>
          <a:p>
            <a:pPr algn="ctr"/>
            <a:r>
              <a:rPr lang="en-US" dirty="0">
                <a:latin typeface="Aptos" panose="020B0004020202020204" pitchFamily="34" charset="0"/>
                <a:cs typeface="Calibri" panose="020F0502020204030204" pitchFamily="34" charset="0"/>
              </a:rPr>
              <a:t>Treatment</a:t>
            </a:r>
          </a:p>
        </p:txBody>
      </p:sp>
      <p:sp>
        <p:nvSpPr>
          <p:cNvPr id="36" name="TextBox 35">
            <a:extLst>
              <a:ext uri="{FF2B5EF4-FFF2-40B4-BE49-F238E27FC236}">
                <a16:creationId xmlns:a16="http://schemas.microsoft.com/office/drawing/2014/main" id="{022FBF08-400C-7468-C8E4-5DD06CA26389}"/>
              </a:ext>
            </a:extLst>
          </p:cNvPr>
          <p:cNvSpPr txBox="1"/>
          <p:nvPr/>
        </p:nvSpPr>
        <p:spPr>
          <a:xfrm>
            <a:off x="2215089" y="4829286"/>
            <a:ext cx="1825289" cy="369332"/>
          </a:xfrm>
          <a:prstGeom prst="rect">
            <a:avLst/>
          </a:prstGeom>
          <a:noFill/>
        </p:spPr>
        <p:txBody>
          <a:bodyPr wrap="square" rtlCol="0">
            <a:spAutoFit/>
          </a:bodyPr>
          <a:lstStyle/>
          <a:p>
            <a:pPr algn="ctr"/>
            <a:r>
              <a:rPr lang="en-US" dirty="0">
                <a:latin typeface="Aptos" panose="020B0004020202020204" pitchFamily="34" charset="0"/>
                <a:cs typeface="Calibri" panose="020F0502020204030204" pitchFamily="34" charset="0"/>
              </a:rPr>
              <a:t>External control</a:t>
            </a:r>
          </a:p>
        </p:txBody>
      </p:sp>
      <p:cxnSp>
        <p:nvCxnSpPr>
          <p:cNvPr id="37" name="Straight Arrow Connector 36">
            <a:extLst>
              <a:ext uri="{FF2B5EF4-FFF2-40B4-BE49-F238E27FC236}">
                <a16:creationId xmlns:a16="http://schemas.microsoft.com/office/drawing/2014/main" id="{C3C2A55D-AF8A-F92F-79C6-01916D760B68}"/>
              </a:ext>
            </a:extLst>
          </p:cNvPr>
          <p:cNvCxnSpPr/>
          <p:nvPr/>
        </p:nvCxnSpPr>
        <p:spPr>
          <a:xfrm>
            <a:off x="4525947" y="5514228"/>
            <a:ext cx="484632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D3AE4848-CFC4-D425-338D-190D5DC016A1}"/>
              </a:ext>
            </a:extLst>
          </p:cNvPr>
          <p:cNvSpPr txBox="1"/>
          <p:nvPr/>
        </p:nvSpPr>
        <p:spPr>
          <a:xfrm>
            <a:off x="5845318" y="5909394"/>
            <a:ext cx="2237453" cy="369332"/>
          </a:xfrm>
          <a:prstGeom prst="rect">
            <a:avLst/>
          </a:prstGeom>
          <a:noFill/>
        </p:spPr>
        <p:txBody>
          <a:bodyPr wrap="square" rtlCol="0">
            <a:spAutoFit/>
          </a:bodyPr>
          <a:lstStyle/>
          <a:p>
            <a:pPr algn="ctr"/>
            <a:r>
              <a:rPr lang="en-US" dirty="0">
                <a:latin typeface="Aptos" panose="020B0004020202020204" pitchFamily="34" charset="0"/>
                <a:cs typeface="Calibri" panose="020F0502020204030204" pitchFamily="34" charset="0"/>
              </a:rPr>
              <a:t>Propensity score</a:t>
            </a:r>
          </a:p>
        </p:txBody>
      </p:sp>
      <p:sp>
        <p:nvSpPr>
          <p:cNvPr id="39" name="TextBox 38">
            <a:extLst>
              <a:ext uri="{FF2B5EF4-FFF2-40B4-BE49-F238E27FC236}">
                <a16:creationId xmlns:a16="http://schemas.microsoft.com/office/drawing/2014/main" id="{52017A6E-14B0-38A8-F271-8391717C6E65}"/>
              </a:ext>
            </a:extLst>
          </p:cNvPr>
          <p:cNvSpPr txBox="1"/>
          <p:nvPr/>
        </p:nvSpPr>
        <p:spPr>
          <a:xfrm>
            <a:off x="4201902" y="5519144"/>
            <a:ext cx="662109" cy="369332"/>
          </a:xfrm>
          <a:prstGeom prst="rect">
            <a:avLst/>
          </a:prstGeom>
          <a:noFill/>
        </p:spPr>
        <p:txBody>
          <a:bodyPr wrap="square" rtlCol="0">
            <a:spAutoFit/>
          </a:bodyPr>
          <a:lstStyle/>
          <a:p>
            <a:pPr algn="ctr"/>
            <a:r>
              <a:rPr lang="en-US" dirty="0">
                <a:latin typeface="Aptos" panose="020B0004020202020204" pitchFamily="34" charset="0"/>
                <a:cs typeface="Calibri" panose="020F0502020204030204" pitchFamily="34" charset="0"/>
              </a:rPr>
              <a:t>0.0</a:t>
            </a:r>
          </a:p>
        </p:txBody>
      </p:sp>
      <p:sp>
        <p:nvSpPr>
          <p:cNvPr id="40" name="TextBox 39">
            <a:extLst>
              <a:ext uri="{FF2B5EF4-FFF2-40B4-BE49-F238E27FC236}">
                <a16:creationId xmlns:a16="http://schemas.microsoft.com/office/drawing/2014/main" id="{980ACB51-981A-43E9-BDB6-E4336AC9C32D}"/>
              </a:ext>
            </a:extLst>
          </p:cNvPr>
          <p:cNvSpPr txBox="1"/>
          <p:nvPr/>
        </p:nvSpPr>
        <p:spPr>
          <a:xfrm>
            <a:off x="9049306" y="5519144"/>
            <a:ext cx="662109" cy="369332"/>
          </a:xfrm>
          <a:prstGeom prst="rect">
            <a:avLst/>
          </a:prstGeom>
          <a:noFill/>
        </p:spPr>
        <p:txBody>
          <a:bodyPr wrap="square" rtlCol="0">
            <a:spAutoFit/>
          </a:bodyPr>
          <a:lstStyle/>
          <a:p>
            <a:pPr algn="ctr"/>
            <a:r>
              <a:rPr lang="en-US" dirty="0">
                <a:latin typeface="Aptos" panose="020B0004020202020204" pitchFamily="34" charset="0"/>
                <a:cs typeface="Calibri" panose="020F0502020204030204" pitchFamily="34" charset="0"/>
              </a:rPr>
              <a:t>1.0</a:t>
            </a:r>
          </a:p>
        </p:txBody>
      </p:sp>
      <p:sp>
        <p:nvSpPr>
          <p:cNvPr id="41" name="TextBox 40">
            <a:extLst>
              <a:ext uri="{FF2B5EF4-FFF2-40B4-BE49-F238E27FC236}">
                <a16:creationId xmlns:a16="http://schemas.microsoft.com/office/drawing/2014/main" id="{04ACF25E-1F59-D8C5-8C76-90006F2A4F5C}"/>
              </a:ext>
            </a:extLst>
          </p:cNvPr>
          <p:cNvSpPr txBox="1"/>
          <p:nvPr/>
        </p:nvSpPr>
        <p:spPr>
          <a:xfrm>
            <a:off x="6625604" y="5519144"/>
            <a:ext cx="662109" cy="369332"/>
          </a:xfrm>
          <a:prstGeom prst="rect">
            <a:avLst/>
          </a:prstGeom>
          <a:noFill/>
        </p:spPr>
        <p:txBody>
          <a:bodyPr wrap="square" rtlCol="0">
            <a:spAutoFit/>
          </a:bodyPr>
          <a:lstStyle/>
          <a:p>
            <a:pPr algn="ctr"/>
            <a:r>
              <a:rPr lang="en-US" dirty="0">
                <a:latin typeface="Aptos" panose="020B0004020202020204" pitchFamily="34" charset="0"/>
                <a:cs typeface="Calibri" panose="020F0502020204030204" pitchFamily="34" charset="0"/>
              </a:rPr>
              <a:t>0.5</a:t>
            </a:r>
          </a:p>
        </p:txBody>
      </p:sp>
      <p:pic>
        <p:nvPicPr>
          <p:cNvPr id="42" name="Graphic 41" descr="Man with solid fill">
            <a:extLst>
              <a:ext uri="{FF2B5EF4-FFF2-40B4-BE49-F238E27FC236}">
                <a16:creationId xmlns:a16="http://schemas.microsoft.com/office/drawing/2014/main" id="{9B5F54A2-2097-879C-0425-BD245C2DE378}"/>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5750132" y="3680127"/>
            <a:ext cx="501073" cy="501073"/>
          </a:xfrm>
          <a:prstGeom prst="rect">
            <a:avLst/>
          </a:prstGeom>
        </p:spPr>
      </p:pic>
      <p:sp>
        <p:nvSpPr>
          <p:cNvPr id="43" name="Left Brace 42">
            <a:extLst>
              <a:ext uri="{FF2B5EF4-FFF2-40B4-BE49-F238E27FC236}">
                <a16:creationId xmlns:a16="http://schemas.microsoft.com/office/drawing/2014/main" id="{55AE159D-CE86-E599-7B58-FFAEC59E0396}"/>
              </a:ext>
            </a:extLst>
          </p:cNvPr>
          <p:cNvSpPr/>
          <p:nvPr/>
        </p:nvSpPr>
        <p:spPr>
          <a:xfrm rot="16200000">
            <a:off x="5899736" y="3257447"/>
            <a:ext cx="182880" cy="640080"/>
          </a:xfrm>
          <a:prstGeom prst="leftBrace">
            <a:avLst/>
          </a:prstGeom>
          <a:noFill/>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4" name="Left Brace 43">
            <a:extLst>
              <a:ext uri="{FF2B5EF4-FFF2-40B4-BE49-F238E27FC236}">
                <a16:creationId xmlns:a16="http://schemas.microsoft.com/office/drawing/2014/main" id="{BFC14A14-DD9B-551B-E33F-C487AE17EBAE}"/>
              </a:ext>
            </a:extLst>
          </p:cNvPr>
          <p:cNvSpPr/>
          <p:nvPr/>
        </p:nvSpPr>
        <p:spPr>
          <a:xfrm rot="16200000">
            <a:off x="6449924" y="3486047"/>
            <a:ext cx="182880" cy="182880"/>
          </a:xfrm>
          <a:prstGeom prst="leftBrace">
            <a:avLst/>
          </a:prstGeom>
          <a:noFill/>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Left Brace 44">
            <a:extLst>
              <a:ext uri="{FF2B5EF4-FFF2-40B4-BE49-F238E27FC236}">
                <a16:creationId xmlns:a16="http://schemas.microsoft.com/office/drawing/2014/main" id="{0073E9EB-FAC4-15B8-8E37-2B08089DB5B2}"/>
              </a:ext>
            </a:extLst>
          </p:cNvPr>
          <p:cNvSpPr/>
          <p:nvPr/>
        </p:nvSpPr>
        <p:spPr>
          <a:xfrm rot="16200000">
            <a:off x="6733808" y="3440327"/>
            <a:ext cx="182880" cy="274320"/>
          </a:xfrm>
          <a:prstGeom prst="leftBrace">
            <a:avLst/>
          </a:prstGeom>
          <a:noFill/>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Left Brace 45">
            <a:extLst>
              <a:ext uri="{FF2B5EF4-FFF2-40B4-BE49-F238E27FC236}">
                <a16:creationId xmlns:a16="http://schemas.microsoft.com/office/drawing/2014/main" id="{A5721E1A-2152-D893-E0DE-3EE5D68EFE4C}"/>
              </a:ext>
            </a:extLst>
          </p:cNvPr>
          <p:cNvSpPr/>
          <p:nvPr/>
        </p:nvSpPr>
        <p:spPr>
          <a:xfrm rot="16200000">
            <a:off x="7231696" y="3394607"/>
            <a:ext cx="182880" cy="365760"/>
          </a:xfrm>
          <a:prstGeom prst="leftBrace">
            <a:avLst/>
          </a:prstGeom>
          <a:noFill/>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Left Brace 46">
            <a:extLst>
              <a:ext uri="{FF2B5EF4-FFF2-40B4-BE49-F238E27FC236}">
                <a16:creationId xmlns:a16="http://schemas.microsoft.com/office/drawing/2014/main" id="{F2929D9E-DF1C-21A0-39E0-02F8E348B210}"/>
              </a:ext>
            </a:extLst>
          </p:cNvPr>
          <p:cNvSpPr/>
          <p:nvPr/>
        </p:nvSpPr>
        <p:spPr>
          <a:xfrm rot="16200000">
            <a:off x="7652358" y="3394607"/>
            <a:ext cx="182880" cy="365760"/>
          </a:xfrm>
          <a:prstGeom prst="leftBrace">
            <a:avLst/>
          </a:prstGeom>
          <a:noFill/>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Left Brace 47">
            <a:extLst>
              <a:ext uri="{FF2B5EF4-FFF2-40B4-BE49-F238E27FC236}">
                <a16:creationId xmlns:a16="http://schemas.microsoft.com/office/drawing/2014/main" id="{B8C2E293-7CEB-4BE4-92F3-1D3E2B6A939E}"/>
              </a:ext>
            </a:extLst>
          </p:cNvPr>
          <p:cNvSpPr/>
          <p:nvPr/>
        </p:nvSpPr>
        <p:spPr>
          <a:xfrm rot="16200000">
            <a:off x="8303550" y="3211726"/>
            <a:ext cx="182880" cy="731520"/>
          </a:xfrm>
          <a:prstGeom prst="leftBrace">
            <a:avLst/>
          </a:prstGeom>
          <a:noFill/>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49" name="Graphic 48" descr="Man with solid fill">
            <a:extLst>
              <a:ext uri="{FF2B5EF4-FFF2-40B4-BE49-F238E27FC236}">
                <a16:creationId xmlns:a16="http://schemas.microsoft.com/office/drawing/2014/main" id="{B3F24191-6669-9EC0-8079-699034AA2B0E}"/>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6290827" y="3680127"/>
            <a:ext cx="501073" cy="501073"/>
          </a:xfrm>
          <a:prstGeom prst="rect">
            <a:avLst/>
          </a:prstGeom>
        </p:spPr>
      </p:pic>
      <p:pic>
        <p:nvPicPr>
          <p:cNvPr id="50" name="Graphic 49" descr="Man with solid fill">
            <a:extLst>
              <a:ext uri="{FF2B5EF4-FFF2-40B4-BE49-F238E27FC236}">
                <a16:creationId xmlns:a16="http://schemas.microsoft.com/office/drawing/2014/main" id="{4B7AB0EA-8864-76B1-2A67-C3B6C4AECC42}"/>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6579422" y="3680127"/>
            <a:ext cx="501073" cy="501073"/>
          </a:xfrm>
          <a:prstGeom prst="rect">
            <a:avLst/>
          </a:prstGeom>
        </p:spPr>
      </p:pic>
      <p:pic>
        <p:nvPicPr>
          <p:cNvPr id="51" name="Graphic 50" descr="Man with solid fill">
            <a:extLst>
              <a:ext uri="{FF2B5EF4-FFF2-40B4-BE49-F238E27FC236}">
                <a16:creationId xmlns:a16="http://schemas.microsoft.com/office/drawing/2014/main" id="{CD1D058E-9243-5924-42AF-9156810F880B}"/>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7075351" y="3680127"/>
            <a:ext cx="501073" cy="501073"/>
          </a:xfrm>
          <a:prstGeom prst="rect">
            <a:avLst/>
          </a:prstGeom>
        </p:spPr>
      </p:pic>
      <p:pic>
        <p:nvPicPr>
          <p:cNvPr id="52" name="Graphic 51" descr="Man with solid fill">
            <a:extLst>
              <a:ext uri="{FF2B5EF4-FFF2-40B4-BE49-F238E27FC236}">
                <a16:creationId xmlns:a16="http://schemas.microsoft.com/office/drawing/2014/main" id="{E94C70A0-59ED-A96A-7800-6B5D1B560DC9}"/>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7495587" y="3680127"/>
            <a:ext cx="501073" cy="501073"/>
          </a:xfrm>
          <a:prstGeom prst="rect">
            <a:avLst/>
          </a:prstGeom>
        </p:spPr>
      </p:pic>
      <p:pic>
        <p:nvPicPr>
          <p:cNvPr id="53" name="Graphic 52" descr="Man with solid fill">
            <a:extLst>
              <a:ext uri="{FF2B5EF4-FFF2-40B4-BE49-F238E27FC236}">
                <a16:creationId xmlns:a16="http://schemas.microsoft.com/office/drawing/2014/main" id="{68221816-B970-C1AA-B10A-B6A3840BC2D4}"/>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8149105" y="3680127"/>
            <a:ext cx="501073" cy="501073"/>
          </a:xfrm>
          <a:prstGeom prst="rect">
            <a:avLst/>
          </a:prstGeom>
        </p:spPr>
      </p:pic>
      <p:cxnSp>
        <p:nvCxnSpPr>
          <p:cNvPr id="54" name="Straight Connector 53">
            <a:extLst>
              <a:ext uri="{FF2B5EF4-FFF2-40B4-BE49-F238E27FC236}">
                <a16:creationId xmlns:a16="http://schemas.microsoft.com/office/drawing/2014/main" id="{DE4B176C-4F28-DEF7-58D5-307247C8E230}"/>
              </a:ext>
            </a:extLst>
          </p:cNvPr>
          <p:cNvCxnSpPr>
            <a:cxnSpLocks/>
            <a:stCxn id="18" idx="0"/>
            <a:endCxn id="52" idx="2"/>
          </p:cNvCxnSpPr>
          <p:nvPr/>
        </p:nvCxnSpPr>
        <p:spPr>
          <a:xfrm flipH="1" flipV="1">
            <a:off x="7746124" y="4181200"/>
            <a:ext cx="143856" cy="582216"/>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A4956988-072A-BB5F-7346-C8E510D6CBD2}"/>
              </a:ext>
            </a:extLst>
          </p:cNvPr>
          <p:cNvCxnSpPr>
            <a:cxnSpLocks/>
            <a:stCxn id="20" idx="0"/>
            <a:endCxn id="50" idx="2"/>
          </p:cNvCxnSpPr>
          <p:nvPr/>
        </p:nvCxnSpPr>
        <p:spPr>
          <a:xfrm flipH="1" flipV="1">
            <a:off x="6829959" y="4181200"/>
            <a:ext cx="52470" cy="582216"/>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A78ED3AC-35C5-172A-ED05-FD18C902905F}"/>
              </a:ext>
            </a:extLst>
          </p:cNvPr>
          <p:cNvCxnSpPr>
            <a:cxnSpLocks/>
            <a:stCxn id="25" idx="0"/>
            <a:endCxn id="49" idx="2"/>
          </p:cNvCxnSpPr>
          <p:nvPr/>
        </p:nvCxnSpPr>
        <p:spPr>
          <a:xfrm flipV="1">
            <a:off x="6464012" y="4181200"/>
            <a:ext cx="77352" cy="582216"/>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68F122F5-C992-E2ED-20D5-813EAE265E9D}"/>
              </a:ext>
            </a:extLst>
          </p:cNvPr>
          <p:cNvCxnSpPr>
            <a:cxnSpLocks/>
            <a:stCxn id="24" idx="0"/>
            <a:endCxn id="51" idx="2"/>
          </p:cNvCxnSpPr>
          <p:nvPr/>
        </p:nvCxnSpPr>
        <p:spPr>
          <a:xfrm flipV="1">
            <a:off x="7246020" y="4181200"/>
            <a:ext cx="79868" cy="582216"/>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762DA972-FC41-81A5-5E3E-9CC530A0714A}"/>
              </a:ext>
            </a:extLst>
          </p:cNvPr>
          <p:cNvCxnSpPr>
            <a:cxnSpLocks/>
            <a:stCxn id="19" idx="0"/>
            <a:endCxn id="42" idx="2"/>
          </p:cNvCxnSpPr>
          <p:nvPr/>
        </p:nvCxnSpPr>
        <p:spPr>
          <a:xfrm flipH="1" flipV="1">
            <a:off x="6000669" y="4181200"/>
            <a:ext cx="61826" cy="582216"/>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BD0C6744-EBC4-6F68-DA5C-BCF2CD0EAA30}"/>
              </a:ext>
            </a:extLst>
          </p:cNvPr>
          <p:cNvCxnSpPr>
            <a:cxnSpLocks/>
            <a:stCxn id="27" idx="0"/>
            <a:endCxn id="53" idx="2"/>
          </p:cNvCxnSpPr>
          <p:nvPr/>
        </p:nvCxnSpPr>
        <p:spPr>
          <a:xfrm flipV="1">
            <a:off x="8135091" y="4181200"/>
            <a:ext cx="264551" cy="582216"/>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pic>
        <p:nvPicPr>
          <p:cNvPr id="33" name="Graphic 32" descr="Man with solid fill">
            <a:extLst>
              <a:ext uri="{FF2B5EF4-FFF2-40B4-BE49-F238E27FC236}">
                <a16:creationId xmlns:a16="http://schemas.microsoft.com/office/drawing/2014/main" id="{9773FF12-76FB-C4CA-B50D-AF885ABD25FE}"/>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577282" y="4763416"/>
            <a:ext cx="501073" cy="501073"/>
          </a:xfrm>
          <a:prstGeom prst="rect">
            <a:avLst/>
          </a:prstGeom>
        </p:spPr>
      </p:pic>
      <p:pic>
        <p:nvPicPr>
          <p:cNvPr id="64" name="Graphic 63" descr="Man with solid fill">
            <a:extLst>
              <a:ext uri="{FF2B5EF4-FFF2-40B4-BE49-F238E27FC236}">
                <a16:creationId xmlns:a16="http://schemas.microsoft.com/office/drawing/2014/main" id="{BE009D03-279C-3815-8082-0354B078E5B8}"/>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989446" y="4763416"/>
            <a:ext cx="501073" cy="501073"/>
          </a:xfrm>
          <a:prstGeom prst="rect">
            <a:avLst/>
          </a:prstGeom>
        </p:spPr>
      </p:pic>
    </p:spTree>
    <p:extLst>
      <p:ext uri="{BB962C8B-B14F-4D97-AF65-F5344CB8AC3E}">
        <p14:creationId xmlns:p14="http://schemas.microsoft.com/office/powerpoint/2010/main" val="1136502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Content Placeholder 3">
                <a:extLst>
                  <a:ext uri="{FF2B5EF4-FFF2-40B4-BE49-F238E27FC236}">
                    <a16:creationId xmlns:a16="http://schemas.microsoft.com/office/drawing/2014/main" id="{AA23BE79-6BA0-D0B4-2CE6-A3EF6DA0B0E3}"/>
                  </a:ext>
                </a:extLst>
              </p:cNvPr>
              <p:cNvSpPr txBox="1">
                <a:spLocks/>
              </p:cNvSpPr>
              <p:nvPr/>
            </p:nvSpPr>
            <p:spPr>
              <a:xfrm>
                <a:off x="358775" y="1190454"/>
                <a:ext cx="10995025" cy="5218972"/>
              </a:xfrm>
              <a:prstGeom prst="rect">
                <a:avLst/>
              </a:prstGeom>
            </p:spPr>
            <p:txBody>
              <a:bodyPr vert="horz" lIns="91440" tIns="45720" rIns="91440" bIns="45720" rtlCol="0">
                <a:noAutofit/>
              </a:bodyPr>
              <a:lstStyle>
                <a:lvl1pPr marL="285750" marR="0" indent="-285750" algn="l" defTabSz="914400" rtl="0" eaLnBrk="1" fontAlgn="auto" latinLnBrk="0" hangingPunct="1">
                  <a:lnSpc>
                    <a:spcPts val="2400"/>
                  </a:lnSpc>
                  <a:spcBef>
                    <a:spcPts val="0"/>
                  </a:spcBef>
                  <a:spcAft>
                    <a:spcPts val="1200"/>
                  </a:spcAft>
                  <a:buClrTx/>
                  <a:buSzTx/>
                  <a:buFont typeface="Meiryo UI" panose="020B0604030504040204" pitchFamily="50" charset="-128"/>
                  <a:buChar char="•"/>
                  <a:tabLst/>
                  <a:defRPr sz="2000" b="0" kern="1200">
                    <a:solidFill>
                      <a:schemeClr val="tx2"/>
                    </a:solidFill>
                    <a:latin typeface="Aptos" panose="020B0004020202020204" pitchFamily="34" charset="0"/>
                    <a:ea typeface="+mn-ea"/>
                    <a:cs typeface="Calibri" panose="020F0502020204030204" pitchFamily="34" charset="0"/>
                  </a:defRPr>
                </a:lvl1pPr>
                <a:lvl2pPr marL="0" indent="0" algn="l" defTabSz="914400" rtl="0" eaLnBrk="1" latinLnBrk="0" hangingPunct="1">
                  <a:lnSpc>
                    <a:spcPct val="120000"/>
                  </a:lnSpc>
                  <a:spcBef>
                    <a:spcPts val="0"/>
                  </a:spcBef>
                  <a:spcAft>
                    <a:spcPts val="400"/>
                  </a:spcAft>
                  <a:buFont typeface="Arial" panose="020B0604020202020204" pitchFamily="34" charset="0"/>
                  <a:buNone/>
                  <a:defRPr sz="1600" kern="1200">
                    <a:solidFill>
                      <a:schemeClr val="accent1"/>
                    </a:solidFill>
                    <a:latin typeface="Arial" panose="020B0604020202020204" pitchFamily="34" charset="0"/>
                    <a:ea typeface="+mn-ea"/>
                    <a:cs typeface="Arial" panose="020B0604020202020204" pitchFamily="34" charset="0"/>
                  </a:defRPr>
                </a:lvl2pPr>
                <a:lvl3pPr marL="0" indent="0" algn="l" defTabSz="914400" rtl="0" eaLnBrk="1" latinLnBrk="0" hangingPunct="1">
                  <a:lnSpc>
                    <a:spcPct val="120000"/>
                  </a:lnSpc>
                  <a:spcBef>
                    <a:spcPts val="600"/>
                  </a:spcBef>
                  <a:spcAft>
                    <a:spcPts val="400"/>
                  </a:spcAft>
                  <a:buFont typeface="Arial" panose="020B0604020202020204" pitchFamily="34" charset="0"/>
                  <a:buNone/>
                  <a:defRPr sz="1200" kern="1200">
                    <a:solidFill>
                      <a:schemeClr val="tx2"/>
                    </a:solidFill>
                    <a:latin typeface="Arial" panose="020B0604020202020204" pitchFamily="34" charset="0"/>
                    <a:ea typeface="+mn-ea"/>
                    <a:cs typeface="Arial" panose="020B0604020202020204" pitchFamily="34" charset="0"/>
                  </a:defRPr>
                </a:lvl3pPr>
                <a:lvl4pPr marL="233363" indent="-233363" algn="l" defTabSz="914400" rtl="0" eaLnBrk="1" latinLnBrk="0" hangingPunct="1">
                  <a:lnSpc>
                    <a:spcPct val="120000"/>
                  </a:lnSpc>
                  <a:spcBef>
                    <a:spcPts val="600"/>
                  </a:spcBef>
                  <a:spcAft>
                    <a:spcPts val="400"/>
                  </a:spcAft>
                  <a:buFont typeface="Arial" panose="020B0604020202020204" pitchFamily="34" charset="0"/>
                  <a:buChar char="•"/>
                  <a:defRPr sz="1200" kern="1200">
                    <a:solidFill>
                      <a:schemeClr val="tx2"/>
                    </a:solidFill>
                    <a:latin typeface="Arial" panose="020B0604020202020204" pitchFamily="34" charset="0"/>
                    <a:ea typeface="+mn-ea"/>
                    <a:cs typeface="Arial" panose="020B0604020202020204" pitchFamily="34" charset="0"/>
                  </a:defRPr>
                </a:lvl4pPr>
                <a:lvl5pPr marL="517525" indent="-233363" algn="l" defTabSz="914400" rtl="0" eaLnBrk="1" latinLnBrk="0" hangingPunct="1">
                  <a:lnSpc>
                    <a:spcPct val="120000"/>
                  </a:lnSpc>
                  <a:spcBef>
                    <a:spcPts val="600"/>
                  </a:spcBef>
                  <a:spcAft>
                    <a:spcPts val="400"/>
                  </a:spcAft>
                  <a:buFont typeface="Helvetica" panose="020B0604020202020204" pitchFamily="34" charset="0"/>
                  <a:buChar char="‒"/>
                  <a:defRPr sz="120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en-US" sz="2000" b="0" i="0" u="none" strike="noStrike" baseline="0" dirty="0">
                    <a:solidFill>
                      <a:schemeClr val="tx1"/>
                    </a:solidFill>
                    <a:latin typeface="Aptos" panose="020B0004020202020204" pitchFamily="34" charset="0"/>
                  </a:rPr>
                  <a:t>Absolute difference of propensity score between treatment and external control patients</a:t>
                </a:r>
              </a:p>
              <a:p>
                <a:pPr algn="l"/>
                <a:endParaRPr lang="en-US" sz="2000" b="0" i="0" u="none" strike="noStrike" baseline="0" dirty="0">
                  <a:solidFill>
                    <a:schemeClr val="tx1"/>
                  </a:solidFill>
                  <a:latin typeface="Aptos" panose="020B0004020202020204" pitchFamily="34" charset="0"/>
                </a:endParaRPr>
              </a:p>
              <a:p>
                <a:pPr algn="l"/>
                <a:endParaRPr lang="en-US" dirty="0">
                  <a:solidFill>
                    <a:schemeClr val="tx1"/>
                  </a:solidFill>
                </a:endParaRPr>
              </a:p>
              <a:p>
                <a:pPr algn="l"/>
                <a:endParaRPr lang="en-US" dirty="0">
                  <a:solidFill>
                    <a:schemeClr val="tx1"/>
                  </a:solidFill>
                </a:endParaRPr>
              </a:p>
              <a:p>
                <a:pPr algn="l"/>
                <a:endParaRPr lang="en-US" sz="2000" b="0" i="0" u="none" strike="noStrike" baseline="0" dirty="0">
                  <a:solidFill>
                    <a:schemeClr val="tx1"/>
                  </a:solidFill>
                  <a:latin typeface="Aptos" panose="020B0004020202020204" pitchFamily="34" charset="0"/>
                </a:endParaRPr>
              </a:p>
              <a:p>
                <a:pPr algn="l"/>
                <a:r>
                  <a:rPr lang="en-US" sz="2000" b="0" i="0" u="none" strike="noStrike" baseline="0" dirty="0">
                    <a:solidFill>
                      <a:schemeClr val="tx1"/>
                    </a:solidFill>
                    <a:latin typeface="Aptos" panose="020B0004020202020204" pitchFamily="34" charset="0"/>
                  </a:rPr>
                  <a:t>Assignment problem: assigning each external control patient in a subset of </a:t>
                </a:r>
                <a14:m>
                  <m:oMath xmlns:m="http://schemas.openxmlformats.org/officeDocument/2006/math">
                    <m:r>
                      <a:rPr lang="en-US" sz="2000" b="0" i="1" u="none" strike="noStrike" baseline="0" smtClean="0">
                        <a:solidFill>
                          <a:schemeClr val="tx1"/>
                        </a:solidFill>
                        <a:latin typeface="Cambria Math" panose="02040503050406030204" pitchFamily="18" charset="0"/>
                      </a:rPr>
                      <m:t>𝑛</m:t>
                    </m:r>
                    <m:r>
                      <a:rPr lang="en-US" sz="2000" b="0" i="1" u="none" strike="noStrike" baseline="0" smtClean="0">
                        <a:solidFill>
                          <a:schemeClr val="tx1"/>
                        </a:solidFill>
                        <a:latin typeface="Cambria Math" panose="02040503050406030204" pitchFamily="18" charset="0"/>
                      </a:rPr>
                      <m:t>=6</m:t>
                    </m:r>
                  </m:oMath>
                </a14:m>
                <a:r>
                  <a:rPr lang="en-US" sz="2000" b="0" i="0" u="none" strike="noStrike" baseline="0" dirty="0">
                    <a:solidFill>
                      <a:schemeClr val="tx1"/>
                    </a:solidFill>
                    <a:latin typeface="Aptos" panose="020B0004020202020204" pitchFamily="34" charset="0"/>
                  </a:rPr>
                  <a:t> from a total of </a:t>
                </a:r>
                <a14:m>
                  <m:oMath xmlns:m="http://schemas.openxmlformats.org/officeDocument/2006/math">
                    <m:r>
                      <a:rPr lang="en-US" sz="2000" b="0" i="1" u="none" strike="noStrike" baseline="0" smtClean="0">
                        <a:solidFill>
                          <a:schemeClr val="tx1"/>
                        </a:solidFill>
                        <a:latin typeface="Cambria Math" panose="02040503050406030204" pitchFamily="18" charset="0"/>
                      </a:rPr>
                      <m:t>𝑁</m:t>
                    </m:r>
                    <m:r>
                      <a:rPr lang="en-US" sz="2000" b="0" i="1" u="none" strike="noStrike" baseline="0" smtClean="0">
                        <a:solidFill>
                          <a:schemeClr val="tx1"/>
                        </a:solidFill>
                        <a:latin typeface="Cambria Math" panose="02040503050406030204" pitchFamily="18" charset="0"/>
                      </a:rPr>
                      <m:t>=12</m:t>
                    </m:r>
                  </m:oMath>
                </a14:m>
                <a:r>
                  <a:rPr lang="en-US" sz="2000" b="0" i="0" u="none" strike="noStrike" baseline="0" dirty="0">
                    <a:solidFill>
                      <a:schemeClr val="tx1"/>
                    </a:solidFill>
                    <a:latin typeface="Aptos" panose="020B0004020202020204" pitchFamily="34" charset="0"/>
                  </a:rPr>
                  <a:t> to </a:t>
                </a:r>
                <a14:m>
                  <m:oMath xmlns:m="http://schemas.openxmlformats.org/officeDocument/2006/math">
                    <m:r>
                      <a:rPr lang="en-US" sz="2000" b="0" i="1" u="none" strike="noStrike" baseline="0" smtClean="0">
                        <a:solidFill>
                          <a:schemeClr val="tx1"/>
                        </a:solidFill>
                        <a:latin typeface="Cambria Math" panose="02040503050406030204" pitchFamily="18" charset="0"/>
                      </a:rPr>
                      <m:t>𝑘</m:t>
                    </m:r>
                    <m:r>
                      <a:rPr lang="en-US" sz="2000" b="0" i="1" u="none" strike="noStrike" baseline="0" smtClean="0">
                        <a:solidFill>
                          <a:schemeClr val="tx1"/>
                        </a:solidFill>
                        <a:latin typeface="Cambria Math" panose="02040503050406030204" pitchFamily="18" charset="0"/>
                      </a:rPr>
                      <m:t>=2</m:t>
                    </m:r>
                  </m:oMath>
                </a14:m>
                <a:r>
                  <a:rPr lang="en-US" sz="2000" b="0" i="0" u="none" strike="noStrike" baseline="0" dirty="0">
                    <a:solidFill>
                      <a:schemeClr val="tx1"/>
                    </a:solidFill>
                    <a:latin typeface="Aptos" panose="020B0004020202020204" pitchFamily="34" charset="0"/>
                  </a:rPr>
                  <a:t> of </a:t>
                </a:r>
                <a14:m>
                  <m:oMath xmlns:m="http://schemas.openxmlformats.org/officeDocument/2006/math">
                    <m:r>
                      <a:rPr lang="en-US" sz="2000" b="0" i="1" u="none" strike="noStrike" baseline="0" smtClean="0">
                        <a:solidFill>
                          <a:schemeClr val="tx1"/>
                        </a:solidFill>
                        <a:latin typeface="Cambria Math" panose="02040503050406030204" pitchFamily="18" charset="0"/>
                      </a:rPr>
                      <m:t>𝑚</m:t>
                    </m:r>
                    <m:r>
                      <a:rPr lang="en-US" sz="2000" b="0" i="1" u="none" strike="noStrike" baseline="0" smtClean="0">
                        <a:solidFill>
                          <a:schemeClr val="tx1"/>
                        </a:solidFill>
                        <a:latin typeface="Cambria Math" panose="02040503050406030204" pitchFamily="18" charset="0"/>
                      </a:rPr>
                      <m:t>=12</m:t>
                    </m:r>
                  </m:oMath>
                </a14:m>
                <a:r>
                  <a:rPr lang="en-US" sz="2000" b="0" i="0" u="none" strike="noStrike" baseline="0" dirty="0">
                    <a:solidFill>
                      <a:schemeClr val="tx1"/>
                    </a:solidFill>
                    <a:latin typeface="Aptos" panose="020B0004020202020204" pitchFamily="34" charset="0"/>
                  </a:rPr>
                  <a:t> treatment patients while minimizing the total absolute difference.</a:t>
                </a:r>
              </a:p>
              <a:p>
                <a:r>
                  <a:rPr lang="en-US" sz="2000" b="0" i="0" u="none" strike="noStrike" baseline="0" dirty="0">
                    <a:solidFill>
                      <a:schemeClr val="tx1"/>
                    </a:solidFill>
                    <a:latin typeface="Aptos" panose="020B0004020202020204" pitchFamily="34" charset="0"/>
                  </a:rPr>
                  <a:t>Optimization:</a:t>
                </a:r>
              </a:p>
              <a:p>
                <a:pPr marL="461963" indent="0" algn="l">
                  <a:spcAft>
                    <a:spcPts val="1800"/>
                  </a:spcAft>
                  <a:buNone/>
                </a:pPr>
                <a:r>
                  <a:rPr lang="en-US" sz="2000" b="0" u="none" strike="noStrike" baseline="0" dirty="0">
                    <a:solidFill>
                      <a:schemeClr val="tx1"/>
                    </a:solidFill>
                  </a:rPr>
                  <a:t>minimize	</a:t>
                </a:r>
                <a14:m>
                  <m:oMath xmlns:m="http://schemas.openxmlformats.org/officeDocument/2006/math">
                    <m:nary>
                      <m:naryPr>
                        <m:chr m:val="∑"/>
                        <m:limLoc m:val="subSup"/>
                        <m:ctrlPr>
                          <a:rPr lang="en-US" sz="2000" b="0" i="1" u="none" strike="noStrike" baseline="0" smtClean="0">
                            <a:solidFill>
                              <a:schemeClr val="tx1"/>
                            </a:solidFill>
                            <a:latin typeface="Cambria Math" panose="02040503050406030204" pitchFamily="18" charset="0"/>
                          </a:rPr>
                        </m:ctrlPr>
                      </m:naryPr>
                      <m:sub>
                        <m:r>
                          <m:rPr>
                            <m:brk m:alnAt="25"/>
                          </m:rPr>
                          <a:rPr lang="en-US" sz="2000" b="0" i="1" u="none" strike="noStrike" baseline="0" smtClean="0">
                            <a:solidFill>
                              <a:schemeClr val="tx1"/>
                            </a:solidFill>
                            <a:latin typeface="Cambria Math" panose="02040503050406030204" pitchFamily="18" charset="0"/>
                          </a:rPr>
                          <m:t>𝑖</m:t>
                        </m:r>
                        <m:r>
                          <a:rPr lang="en-US" sz="2000" b="0" i="1" u="none" strike="noStrike" baseline="0" smtClean="0">
                            <a:solidFill>
                              <a:schemeClr val="tx1"/>
                            </a:solidFill>
                            <a:latin typeface="Cambria Math" panose="02040503050406030204" pitchFamily="18" charset="0"/>
                          </a:rPr>
                          <m:t>=1</m:t>
                        </m:r>
                      </m:sub>
                      <m:sup>
                        <m:r>
                          <a:rPr lang="en-US" sz="2000" b="0" i="1" u="none" strike="noStrike" baseline="0" smtClean="0">
                            <a:solidFill>
                              <a:schemeClr val="tx1"/>
                            </a:solidFill>
                            <a:latin typeface="Cambria Math" panose="02040503050406030204" pitchFamily="18" charset="0"/>
                          </a:rPr>
                          <m:t>𝑁</m:t>
                        </m:r>
                      </m:sup>
                      <m:e>
                        <m:nary>
                          <m:naryPr>
                            <m:chr m:val="∑"/>
                            <m:limLoc m:val="subSup"/>
                            <m:ctrlPr>
                              <a:rPr lang="en-US" sz="2000" b="0" i="1" u="none" strike="noStrike" baseline="0" smtClean="0">
                                <a:solidFill>
                                  <a:schemeClr val="tx1"/>
                                </a:solidFill>
                                <a:latin typeface="Cambria Math" panose="02040503050406030204" pitchFamily="18" charset="0"/>
                              </a:rPr>
                            </m:ctrlPr>
                          </m:naryPr>
                          <m:sub>
                            <m:r>
                              <m:rPr>
                                <m:brk m:alnAt="25"/>
                              </m:rPr>
                              <a:rPr lang="en-US" sz="2000" b="0" i="1" u="none" strike="noStrike" baseline="0" smtClean="0">
                                <a:solidFill>
                                  <a:schemeClr val="tx1"/>
                                </a:solidFill>
                                <a:latin typeface="Cambria Math" panose="02040503050406030204" pitchFamily="18" charset="0"/>
                              </a:rPr>
                              <m:t>𝑗</m:t>
                            </m:r>
                            <m:r>
                              <a:rPr lang="en-US" sz="2000" b="0" i="1" u="none" strike="noStrike" baseline="0" smtClean="0">
                                <a:solidFill>
                                  <a:schemeClr val="tx1"/>
                                </a:solidFill>
                                <a:latin typeface="Cambria Math" panose="02040503050406030204" pitchFamily="18" charset="0"/>
                              </a:rPr>
                              <m:t>=1</m:t>
                            </m:r>
                          </m:sub>
                          <m:sup>
                            <m:r>
                              <a:rPr lang="en-US" sz="2000" b="0" i="1" u="none" strike="noStrike" baseline="0" smtClean="0">
                                <a:solidFill>
                                  <a:schemeClr val="tx1"/>
                                </a:solidFill>
                                <a:latin typeface="Cambria Math" panose="02040503050406030204" pitchFamily="18" charset="0"/>
                              </a:rPr>
                              <m:t>𝑚</m:t>
                            </m:r>
                          </m:sup>
                          <m:e>
                            <m:r>
                              <a:rPr lang="en-US" sz="2000" b="0" i="1" u="none" strike="noStrike" baseline="0" smtClean="0">
                                <a:solidFill>
                                  <a:schemeClr val="tx1"/>
                                </a:solidFill>
                                <a:latin typeface="Cambria Math" panose="02040503050406030204" pitchFamily="18" charset="0"/>
                              </a:rPr>
                              <m:t>(</m:t>
                            </m:r>
                            <m:sSub>
                              <m:sSubPr>
                                <m:ctrlPr>
                                  <a:rPr lang="en-US" sz="2000" b="0" i="1" u="none" strike="noStrike" baseline="0" smtClean="0">
                                    <a:solidFill>
                                      <a:schemeClr val="tx1"/>
                                    </a:solidFill>
                                    <a:latin typeface="Cambria Math" panose="02040503050406030204" pitchFamily="18" charset="0"/>
                                  </a:rPr>
                                </m:ctrlPr>
                              </m:sSubPr>
                              <m:e>
                                <m:r>
                                  <a:rPr lang="en-US" sz="2000" b="0" i="1" u="none" strike="noStrike" baseline="0" smtClean="0">
                                    <a:solidFill>
                                      <a:schemeClr val="tx1"/>
                                    </a:solidFill>
                                    <a:latin typeface="Cambria Math" panose="02040503050406030204" pitchFamily="18" charset="0"/>
                                  </a:rPr>
                                  <m:t>𝑥</m:t>
                                </m:r>
                              </m:e>
                              <m:sub>
                                <m:r>
                                  <a:rPr lang="en-US" sz="2000" b="0" i="1" u="none" strike="noStrike" baseline="0" smtClean="0">
                                    <a:solidFill>
                                      <a:schemeClr val="tx1"/>
                                    </a:solidFill>
                                    <a:latin typeface="Cambria Math" panose="02040503050406030204" pitchFamily="18" charset="0"/>
                                  </a:rPr>
                                  <m:t>𝑖𝑗</m:t>
                                </m:r>
                              </m:sub>
                            </m:sSub>
                            <m:sSub>
                              <m:sSubPr>
                                <m:ctrlPr>
                                  <a:rPr lang="en-US" sz="2000" b="0" i="1" u="none" strike="noStrike" baseline="0" smtClean="0">
                                    <a:solidFill>
                                      <a:schemeClr val="tx1"/>
                                    </a:solidFill>
                                    <a:latin typeface="Cambria Math" panose="02040503050406030204" pitchFamily="18" charset="0"/>
                                  </a:rPr>
                                </m:ctrlPr>
                              </m:sSubPr>
                              <m:e>
                                <m:r>
                                  <a:rPr lang="en-US" sz="2000" b="0" i="1" u="none" strike="noStrike" baseline="0" smtClean="0">
                                    <a:solidFill>
                                      <a:schemeClr val="tx1"/>
                                    </a:solidFill>
                                    <a:latin typeface="Cambria Math" panose="02040503050406030204" pitchFamily="18" charset="0"/>
                                  </a:rPr>
                                  <m:t>𝐶</m:t>
                                </m:r>
                              </m:e>
                              <m:sub>
                                <m:r>
                                  <a:rPr lang="en-US" sz="2000" b="0" i="1" u="none" strike="noStrike" baseline="0" smtClean="0">
                                    <a:solidFill>
                                      <a:schemeClr val="tx1"/>
                                    </a:solidFill>
                                    <a:latin typeface="Cambria Math" panose="02040503050406030204" pitchFamily="18" charset="0"/>
                                  </a:rPr>
                                  <m:t>𝑖𝑗</m:t>
                                </m:r>
                              </m:sub>
                            </m:sSub>
                            <m:r>
                              <a:rPr lang="en-US" sz="2000" b="0" i="1" u="none" strike="noStrike" baseline="0" smtClean="0">
                                <a:solidFill>
                                  <a:schemeClr val="tx1"/>
                                </a:solidFill>
                                <a:latin typeface="Cambria Math" panose="02040503050406030204" pitchFamily="18" charset="0"/>
                              </a:rPr>
                              <m:t>)</m:t>
                            </m:r>
                          </m:e>
                        </m:nary>
                      </m:e>
                    </m:nary>
                  </m:oMath>
                </a14:m>
                <a:endParaRPr lang="en-US" sz="2000" b="0" i="0" u="none" strike="noStrike" baseline="0" dirty="0">
                  <a:solidFill>
                    <a:schemeClr val="tx1"/>
                  </a:solidFill>
                  <a:latin typeface="Aptos" panose="020B0004020202020204" pitchFamily="34" charset="0"/>
                </a:endParaRPr>
              </a:p>
              <a:p>
                <a:pPr marL="461963" indent="0" algn="l">
                  <a:spcAft>
                    <a:spcPts val="600"/>
                  </a:spcAft>
                  <a:buNone/>
                </a:pPr>
                <a:r>
                  <a:rPr lang="en-US" sz="2000" b="0" i="0" u="none" strike="noStrike" baseline="0" dirty="0">
                    <a:solidFill>
                      <a:schemeClr val="tx1"/>
                    </a:solidFill>
                    <a:latin typeface="Aptos" panose="020B0004020202020204" pitchFamily="34" charset="0"/>
                  </a:rPr>
                  <a:t>subject to	</a:t>
                </a:r>
                <a14:m>
                  <m:oMath xmlns:m="http://schemas.openxmlformats.org/officeDocument/2006/math">
                    <m:nary>
                      <m:naryPr>
                        <m:chr m:val="∑"/>
                        <m:limLoc m:val="subSup"/>
                        <m:ctrlPr>
                          <a:rPr lang="en-US" sz="2000" b="0" i="1" u="none" strike="noStrike" baseline="0" smtClean="0">
                            <a:solidFill>
                              <a:schemeClr val="tx1"/>
                            </a:solidFill>
                            <a:latin typeface="Cambria Math" panose="02040503050406030204" pitchFamily="18" charset="0"/>
                          </a:rPr>
                        </m:ctrlPr>
                      </m:naryPr>
                      <m:sub>
                        <m:r>
                          <m:rPr>
                            <m:brk m:alnAt="25"/>
                          </m:rPr>
                          <a:rPr lang="en-US" sz="2000" b="0" i="1" u="none" strike="noStrike" baseline="0" smtClean="0">
                            <a:solidFill>
                              <a:schemeClr val="tx1"/>
                            </a:solidFill>
                            <a:latin typeface="Cambria Math" panose="02040503050406030204" pitchFamily="18" charset="0"/>
                          </a:rPr>
                          <m:t>𝑗</m:t>
                        </m:r>
                        <m:r>
                          <a:rPr lang="en-US" sz="2000" b="0" i="1" u="none" strike="noStrike" baseline="0" smtClean="0">
                            <a:solidFill>
                              <a:schemeClr val="tx1"/>
                            </a:solidFill>
                            <a:latin typeface="Cambria Math" panose="02040503050406030204" pitchFamily="18" charset="0"/>
                          </a:rPr>
                          <m:t>=1</m:t>
                        </m:r>
                      </m:sub>
                      <m:sup>
                        <m:r>
                          <a:rPr lang="en-US" sz="2000" b="0" i="1" u="none" strike="noStrike" baseline="0" smtClean="0">
                            <a:solidFill>
                              <a:schemeClr val="tx1"/>
                            </a:solidFill>
                            <a:latin typeface="Cambria Math" panose="02040503050406030204" pitchFamily="18" charset="0"/>
                          </a:rPr>
                          <m:t>𝑚</m:t>
                        </m:r>
                      </m:sup>
                      <m:e>
                        <m:sSub>
                          <m:sSubPr>
                            <m:ctrlPr>
                              <a:rPr lang="en-US" sz="2000" b="0" i="1" u="none" strike="noStrike" baseline="0" smtClean="0">
                                <a:solidFill>
                                  <a:schemeClr val="tx1"/>
                                </a:solidFill>
                                <a:latin typeface="Cambria Math" panose="02040503050406030204" pitchFamily="18" charset="0"/>
                              </a:rPr>
                            </m:ctrlPr>
                          </m:sSubPr>
                          <m:e>
                            <m:r>
                              <a:rPr lang="en-US" sz="2000" b="0" i="1" u="none" strike="noStrike" baseline="0" smtClean="0">
                                <a:solidFill>
                                  <a:schemeClr val="tx1"/>
                                </a:solidFill>
                                <a:latin typeface="Cambria Math" panose="02040503050406030204" pitchFamily="18" charset="0"/>
                              </a:rPr>
                              <m:t>𝑥</m:t>
                            </m:r>
                          </m:e>
                          <m:sub>
                            <m:r>
                              <a:rPr lang="en-US" sz="2000" b="0" i="1" u="none" strike="noStrike" baseline="0" smtClean="0">
                                <a:solidFill>
                                  <a:schemeClr val="tx1"/>
                                </a:solidFill>
                                <a:latin typeface="Cambria Math" panose="02040503050406030204" pitchFamily="18" charset="0"/>
                              </a:rPr>
                              <m:t>𝑖𝑗</m:t>
                            </m:r>
                          </m:sub>
                        </m:sSub>
                      </m:e>
                    </m:nary>
                    <m:r>
                      <a:rPr lang="en-US" sz="2000" b="0" i="1" u="none" strike="noStrike" baseline="0" smtClean="0">
                        <a:solidFill>
                          <a:schemeClr val="tx1"/>
                        </a:solidFill>
                        <a:latin typeface="Cambria Math" panose="02040503050406030204" pitchFamily="18" charset="0"/>
                      </a:rPr>
                      <m:t>∈</m:t>
                    </m:r>
                    <m:d>
                      <m:dPr>
                        <m:begChr m:val="{"/>
                        <m:endChr m:val="}"/>
                        <m:ctrlPr>
                          <a:rPr lang="en-US" sz="2000" b="0" i="1" u="none" strike="noStrike" baseline="0" smtClean="0">
                            <a:solidFill>
                              <a:schemeClr val="tx1"/>
                            </a:solidFill>
                            <a:latin typeface="Cambria Math" panose="02040503050406030204" pitchFamily="18" charset="0"/>
                          </a:rPr>
                        </m:ctrlPr>
                      </m:dPr>
                      <m:e>
                        <m:r>
                          <a:rPr lang="en-US" sz="2000" b="0" i="1" u="none" strike="noStrike" baseline="0" smtClean="0">
                            <a:solidFill>
                              <a:schemeClr val="tx1"/>
                            </a:solidFill>
                            <a:latin typeface="Cambria Math" panose="02040503050406030204" pitchFamily="18" charset="0"/>
                          </a:rPr>
                          <m:t>0,</m:t>
                        </m:r>
                        <m:r>
                          <a:rPr lang="en-US" sz="2000" b="0" i="1" u="none" strike="noStrike" baseline="0" smtClean="0">
                            <a:solidFill>
                              <a:schemeClr val="tx1"/>
                            </a:solidFill>
                            <a:latin typeface="Cambria Math" panose="02040503050406030204" pitchFamily="18" charset="0"/>
                          </a:rPr>
                          <m:t>𝑘</m:t>
                        </m:r>
                      </m:e>
                    </m:d>
                    <m:r>
                      <a:rPr lang="en-US" sz="2000" b="0" i="1" u="none" strike="noStrike" baseline="0" smtClean="0">
                        <a:solidFill>
                          <a:schemeClr val="tx1"/>
                        </a:solidFill>
                        <a:latin typeface="Cambria Math" panose="02040503050406030204" pitchFamily="18" charset="0"/>
                      </a:rPr>
                      <m:t>,  ∀</m:t>
                    </m:r>
                    <m:r>
                      <a:rPr lang="en-US" sz="2000" b="0" i="1" u="none" strike="noStrike" baseline="0" smtClean="0">
                        <a:solidFill>
                          <a:schemeClr val="tx1"/>
                        </a:solidFill>
                        <a:latin typeface="Cambria Math" panose="02040503050406030204" pitchFamily="18" charset="0"/>
                      </a:rPr>
                      <m:t>𝑖</m:t>
                    </m:r>
                    <m:r>
                      <a:rPr lang="en-US" sz="2000" b="0" i="1" u="none" strike="noStrike" baseline="0" smtClean="0">
                        <a:solidFill>
                          <a:schemeClr val="tx1"/>
                        </a:solidFill>
                        <a:latin typeface="Cambria Math" panose="02040503050406030204" pitchFamily="18" charset="0"/>
                      </a:rPr>
                      <m:t>;</m:t>
                    </m:r>
                  </m:oMath>
                </a14:m>
                <a:endParaRPr lang="en-US" sz="2000" b="0" i="0" u="none" strike="noStrike" baseline="0" dirty="0">
                  <a:solidFill>
                    <a:schemeClr val="tx1"/>
                  </a:solidFill>
                  <a:latin typeface="Aptos" panose="020B0004020202020204" pitchFamily="34" charset="0"/>
                </a:endParaRPr>
              </a:p>
              <a:p>
                <a:pPr marL="1773238" indent="0" algn="l">
                  <a:buNone/>
                </a:pPr>
                <a:r>
                  <a:rPr lang="en-US" sz="2000" b="0" i="0" u="none" strike="noStrike" baseline="0" dirty="0">
                    <a:solidFill>
                      <a:schemeClr val="tx1"/>
                    </a:solidFill>
                    <a:latin typeface="Aptos" panose="020B0004020202020204" pitchFamily="34" charset="0"/>
                  </a:rPr>
                  <a:t> </a:t>
                </a:r>
                <a14:m>
                  <m:oMath xmlns:m="http://schemas.openxmlformats.org/officeDocument/2006/math">
                    <m:nary>
                      <m:naryPr>
                        <m:chr m:val="∑"/>
                        <m:limLoc m:val="subSup"/>
                        <m:ctrlPr>
                          <a:rPr lang="en-US" sz="2000" b="0" i="1" u="none" strike="noStrike" baseline="0" smtClean="0">
                            <a:solidFill>
                              <a:schemeClr val="tx1"/>
                            </a:solidFill>
                            <a:latin typeface="Cambria Math" panose="02040503050406030204" pitchFamily="18" charset="0"/>
                          </a:rPr>
                        </m:ctrlPr>
                      </m:naryPr>
                      <m:sub>
                        <m:r>
                          <a:rPr lang="en-US" sz="2000" b="0" i="1" u="none" strike="noStrike" baseline="0" smtClean="0">
                            <a:solidFill>
                              <a:schemeClr val="tx1"/>
                            </a:solidFill>
                            <a:latin typeface="Cambria Math" panose="02040503050406030204" pitchFamily="18" charset="0"/>
                          </a:rPr>
                          <m:t>𝑖</m:t>
                        </m:r>
                        <m:r>
                          <a:rPr lang="en-US" sz="2000" b="0" i="1" u="none" strike="noStrike" baseline="0" smtClean="0">
                            <a:solidFill>
                              <a:schemeClr val="tx1"/>
                            </a:solidFill>
                            <a:latin typeface="Cambria Math" panose="02040503050406030204" pitchFamily="18" charset="0"/>
                          </a:rPr>
                          <m:t>=1</m:t>
                        </m:r>
                      </m:sub>
                      <m:sup>
                        <m:r>
                          <a:rPr lang="en-US" sz="2000" b="0" i="1" u="none" strike="noStrike" baseline="0" smtClean="0">
                            <a:solidFill>
                              <a:schemeClr val="tx1"/>
                            </a:solidFill>
                            <a:latin typeface="Cambria Math" panose="02040503050406030204" pitchFamily="18" charset="0"/>
                          </a:rPr>
                          <m:t>𝑁</m:t>
                        </m:r>
                      </m:sup>
                      <m:e>
                        <m:sSub>
                          <m:sSubPr>
                            <m:ctrlPr>
                              <a:rPr lang="en-US" sz="2000" b="0" i="1" u="none" strike="noStrike" baseline="0" smtClean="0">
                                <a:solidFill>
                                  <a:schemeClr val="tx1"/>
                                </a:solidFill>
                                <a:latin typeface="Cambria Math" panose="02040503050406030204" pitchFamily="18" charset="0"/>
                              </a:rPr>
                            </m:ctrlPr>
                          </m:sSubPr>
                          <m:e>
                            <m:r>
                              <a:rPr lang="en-US" sz="2000" b="0" i="1" u="none" strike="noStrike" baseline="0" smtClean="0">
                                <a:solidFill>
                                  <a:schemeClr val="tx1"/>
                                </a:solidFill>
                                <a:latin typeface="Cambria Math" panose="02040503050406030204" pitchFamily="18" charset="0"/>
                              </a:rPr>
                              <m:t>𝑥</m:t>
                            </m:r>
                          </m:e>
                          <m:sub>
                            <m:r>
                              <a:rPr lang="en-US" sz="2000" b="0" i="1" u="none" strike="noStrike" baseline="0" smtClean="0">
                                <a:solidFill>
                                  <a:schemeClr val="tx1"/>
                                </a:solidFill>
                                <a:latin typeface="Cambria Math" panose="02040503050406030204" pitchFamily="18" charset="0"/>
                              </a:rPr>
                              <m:t>𝑖𝑗</m:t>
                            </m:r>
                          </m:sub>
                        </m:sSub>
                      </m:e>
                    </m:nary>
                    <m:r>
                      <a:rPr lang="en-US" sz="2000" b="0" i="1" u="none" strike="noStrike" baseline="0" smtClean="0">
                        <a:solidFill>
                          <a:schemeClr val="tx1"/>
                        </a:solidFill>
                        <a:latin typeface="Cambria Math" panose="02040503050406030204" pitchFamily="18" charset="0"/>
                      </a:rPr>
                      <m:t>=1,  ∀</m:t>
                    </m:r>
                    <m:r>
                      <a:rPr lang="en-US" sz="2000" b="0" i="1" u="none" strike="noStrike" baseline="0" smtClean="0">
                        <a:solidFill>
                          <a:schemeClr val="tx1"/>
                        </a:solidFill>
                        <a:latin typeface="Cambria Math" panose="02040503050406030204" pitchFamily="18" charset="0"/>
                      </a:rPr>
                      <m:t>𝑗</m:t>
                    </m:r>
                  </m:oMath>
                </a14:m>
                <a:endParaRPr lang="en-US" sz="2000" b="0" i="0" u="none" strike="noStrike" baseline="0" dirty="0">
                  <a:solidFill>
                    <a:schemeClr val="tx1"/>
                  </a:solidFill>
                  <a:latin typeface="Aptos" panose="020B0004020202020204" pitchFamily="34" charset="0"/>
                </a:endParaRPr>
              </a:p>
            </p:txBody>
          </p:sp>
        </mc:Choice>
        <mc:Fallback xmlns="">
          <p:sp>
            <p:nvSpPr>
              <p:cNvPr id="4" name="Content Placeholder 3">
                <a:extLst>
                  <a:ext uri="{FF2B5EF4-FFF2-40B4-BE49-F238E27FC236}">
                    <a16:creationId xmlns:a16="http://schemas.microsoft.com/office/drawing/2014/main" id="{AA23BE79-6BA0-D0B4-2CE6-A3EF6DA0B0E3}"/>
                  </a:ext>
                </a:extLst>
              </p:cNvPr>
              <p:cNvSpPr txBox="1">
                <a:spLocks noRot="1" noChangeAspect="1" noMove="1" noResize="1" noEditPoints="1" noAdjustHandles="1" noChangeArrowheads="1" noChangeShapeType="1" noTextEdit="1"/>
              </p:cNvSpPr>
              <p:nvPr/>
            </p:nvSpPr>
            <p:spPr>
              <a:xfrm>
                <a:off x="358775" y="1190454"/>
                <a:ext cx="10995025" cy="5218972"/>
              </a:xfrm>
              <a:prstGeom prst="rect">
                <a:avLst/>
              </a:prstGeom>
              <a:blipFill>
                <a:blip r:embed="rId3"/>
                <a:stretch>
                  <a:fillRect l="-721" t="-1519" b="-6192"/>
                </a:stretch>
              </a:blipFill>
            </p:spPr>
            <p:txBody>
              <a:bodyPr/>
              <a:lstStyle/>
              <a:p>
                <a:r>
                  <a:rPr lang="en-US">
                    <a:noFill/>
                  </a:rPr>
                  <a:t> </a:t>
                </a:r>
              </a:p>
            </p:txBody>
          </p:sp>
        </mc:Fallback>
      </mc:AlternateContent>
      <p:sp>
        <p:nvSpPr>
          <p:cNvPr id="2" name="Title 1">
            <a:extLst>
              <a:ext uri="{FF2B5EF4-FFF2-40B4-BE49-F238E27FC236}">
                <a16:creationId xmlns:a16="http://schemas.microsoft.com/office/drawing/2014/main" id="{44AA1019-B3D9-4021-BC86-9712E9157073}"/>
              </a:ext>
            </a:extLst>
          </p:cNvPr>
          <p:cNvSpPr>
            <a:spLocks noGrp="1"/>
          </p:cNvSpPr>
          <p:nvPr>
            <p:ph type="title"/>
          </p:nvPr>
        </p:nvSpPr>
        <p:spPr/>
        <p:txBody>
          <a:bodyPr/>
          <a:lstStyle/>
          <a:p>
            <a:r>
              <a:rPr lang="en-US" b="1" dirty="0">
                <a:solidFill>
                  <a:srgbClr val="002060"/>
                </a:solidFill>
              </a:rPr>
              <a:t>Method 3: Assignment algorithm</a:t>
            </a:r>
          </a:p>
        </p:txBody>
      </p:sp>
      <p:sp>
        <p:nvSpPr>
          <p:cNvPr id="3" name="Slide Number Placeholder 2">
            <a:extLst>
              <a:ext uri="{FF2B5EF4-FFF2-40B4-BE49-F238E27FC236}">
                <a16:creationId xmlns:a16="http://schemas.microsoft.com/office/drawing/2014/main" id="{38A65C66-DA1E-40B3-AA76-FEBBD26AAFBC}"/>
              </a:ext>
            </a:extLst>
          </p:cNvPr>
          <p:cNvSpPr>
            <a:spLocks noGrp="1"/>
          </p:cNvSpPr>
          <p:nvPr>
            <p:ph type="sldNum" sz="quarter" idx="12"/>
          </p:nvPr>
        </p:nvSpPr>
        <p:spPr/>
        <p:txBody>
          <a:bodyPr/>
          <a:lstStyle/>
          <a:p>
            <a:fld id="{69AE0398-C5D1-4C23-8BB8-6DF786637BD0}" type="slidenum">
              <a:rPr lang="en-US" smtClean="0"/>
              <a:t>7</a:t>
            </a:fld>
            <a:endParaRPr lang="en-US"/>
          </a:p>
        </p:txBody>
      </p:sp>
      <p:graphicFrame>
        <p:nvGraphicFramePr>
          <p:cNvPr id="5" name="Content Placeholder 4">
            <a:extLst>
              <a:ext uri="{FF2B5EF4-FFF2-40B4-BE49-F238E27FC236}">
                <a16:creationId xmlns:a16="http://schemas.microsoft.com/office/drawing/2014/main" id="{044A1330-29BF-D0D1-9121-5EE2EB15A594}"/>
              </a:ext>
            </a:extLst>
          </p:cNvPr>
          <p:cNvGraphicFramePr>
            <a:graphicFrameLocks noGrp="1"/>
          </p:cNvGraphicFramePr>
          <p:nvPr>
            <p:ph idx="1"/>
            <p:extLst>
              <p:ext uri="{D42A27DB-BD31-4B8C-83A1-F6EECF244321}">
                <p14:modId xmlns:p14="http://schemas.microsoft.com/office/powerpoint/2010/main" val="2539924813"/>
              </p:ext>
            </p:extLst>
          </p:nvPr>
        </p:nvGraphicFramePr>
        <p:xfrm>
          <a:off x="616663" y="1788260"/>
          <a:ext cx="10479246" cy="1341120"/>
        </p:xfrm>
        <a:graphic>
          <a:graphicData uri="http://schemas.openxmlformats.org/drawingml/2006/table">
            <a:tbl>
              <a:tblPr firstRow="1" bandRow="1">
                <a:tableStyleId>{5940675A-B579-460E-94D1-54222C63F5DA}</a:tableStyleId>
              </a:tblPr>
              <a:tblGrid>
                <a:gridCol w="1751419">
                  <a:extLst>
                    <a:ext uri="{9D8B030D-6E8A-4147-A177-3AD203B41FA5}">
                      <a16:colId xmlns:a16="http://schemas.microsoft.com/office/drawing/2014/main" val="4149312205"/>
                    </a:ext>
                  </a:extLst>
                </a:gridCol>
                <a:gridCol w="2011680">
                  <a:extLst>
                    <a:ext uri="{9D8B030D-6E8A-4147-A177-3AD203B41FA5}">
                      <a16:colId xmlns:a16="http://schemas.microsoft.com/office/drawing/2014/main" val="842118091"/>
                    </a:ext>
                  </a:extLst>
                </a:gridCol>
                <a:gridCol w="2011680">
                  <a:extLst>
                    <a:ext uri="{9D8B030D-6E8A-4147-A177-3AD203B41FA5}">
                      <a16:colId xmlns:a16="http://schemas.microsoft.com/office/drawing/2014/main" val="1697714115"/>
                    </a:ext>
                  </a:extLst>
                </a:gridCol>
                <a:gridCol w="681107">
                  <a:extLst>
                    <a:ext uri="{9D8B030D-6E8A-4147-A177-3AD203B41FA5}">
                      <a16:colId xmlns:a16="http://schemas.microsoft.com/office/drawing/2014/main" val="4076698358"/>
                    </a:ext>
                  </a:extLst>
                </a:gridCol>
                <a:gridCol w="2011680">
                  <a:extLst>
                    <a:ext uri="{9D8B030D-6E8A-4147-A177-3AD203B41FA5}">
                      <a16:colId xmlns:a16="http://schemas.microsoft.com/office/drawing/2014/main" val="2240094886"/>
                    </a:ext>
                  </a:extLst>
                </a:gridCol>
                <a:gridCol w="2011680">
                  <a:extLst>
                    <a:ext uri="{9D8B030D-6E8A-4147-A177-3AD203B41FA5}">
                      <a16:colId xmlns:a16="http://schemas.microsoft.com/office/drawing/2014/main" val="1952510871"/>
                    </a:ext>
                  </a:extLst>
                </a:gridCol>
              </a:tblGrid>
              <a:tr h="312641">
                <a:tc>
                  <a:txBody>
                    <a:bodyPr/>
                    <a:lstStyle/>
                    <a:p>
                      <a:pPr algn="ctr"/>
                      <a:endParaRPr lang="en-US" sz="1600" dirty="0">
                        <a:latin typeface="Aptos" panose="020B0004020202020204" pitchFamily="34" charset="0"/>
                      </a:endParaRPr>
                    </a:p>
                  </a:txBody>
                  <a:tcPr anchor="ctr"/>
                </a:tc>
                <a:tc>
                  <a:txBody>
                    <a:bodyPr/>
                    <a:lstStyle/>
                    <a:p>
                      <a:pPr algn="ctr"/>
                      <a:r>
                        <a:rPr lang="en-US" sz="1600" dirty="0">
                          <a:latin typeface="Aptos" panose="020B0004020202020204" pitchFamily="34" charset="0"/>
                        </a:rPr>
                        <a:t>External control #1</a:t>
                      </a:r>
                    </a:p>
                  </a:txBody>
                  <a:tcPr anchor="ctr"/>
                </a:tc>
                <a:tc>
                  <a:txBody>
                    <a:bodyPr/>
                    <a:lstStyle/>
                    <a:p>
                      <a:pPr algn="ctr"/>
                      <a:r>
                        <a:rPr lang="en-US" sz="1600" dirty="0">
                          <a:latin typeface="Aptos" panose="020B0004020202020204" pitchFamily="34" charset="0"/>
                        </a:rPr>
                        <a:t>External control #2</a:t>
                      </a:r>
                    </a:p>
                  </a:txBody>
                  <a:tcPr anchor="ctr"/>
                </a:tc>
                <a:tc>
                  <a:txBody>
                    <a:bodyPr/>
                    <a:lstStyle/>
                    <a:p>
                      <a:pPr algn="ctr"/>
                      <a:r>
                        <a:rPr lang="en-US" sz="1600" dirty="0">
                          <a:latin typeface="Aptos" panose="020B0004020202020204" pitchFamily="34" charset="0"/>
                        </a:rPr>
                        <a:t>...</a:t>
                      </a:r>
                    </a:p>
                  </a:txBody>
                  <a:tcPr anchor="ctr"/>
                </a:tc>
                <a:tc>
                  <a:txBody>
                    <a:bodyPr/>
                    <a:lstStyle/>
                    <a:p>
                      <a:pPr algn="ctr"/>
                      <a:r>
                        <a:rPr lang="en-US" sz="1600" dirty="0">
                          <a:latin typeface="Aptos" panose="020B0004020202020204" pitchFamily="34" charset="0"/>
                        </a:rPr>
                        <a:t>External control #11</a:t>
                      </a:r>
                    </a:p>
                  </a:txBody>
                  <a:tcPr anchor="ctr"/>
                </a:tc>
                <a:tc>
                  <a:txBody>
                    <a:bodyPr/>
                    <a:lstStyle/>
                    <a:p>
                      <a:pPr algn="ctr"/>
                      <a:r>
                        <a:rPr lang="en-US" sz="1600" dirty="0">
                          <a:latin typeface="Aptos" panose="020B0004020202020204" pitchFamily="34" charset="0"/>
                        </a:rPr>
                        <a:t>External control #12</a:t>
                      </a:r>
                    </a:p>
                  </a:txBody>
                  <a:tcPr anchor="ctr"/>
                </a:tc>
                <a:extLst>
                  <a:ext uri="{0D108BD9-81ED-4DB2-BD59-A6C34878D82A}">
                    <a16:rowId xmlns:a16="http://schemas.microsoft.com/office/drawing/2014/main" val="3542570132"/>
                  </a:ext>
                </a:extLst>
              </a:tr>
              <a:tr h="312641">
                <a:tc>
                  <a:txBody>
                    <a:bodyPr/>
                    <a:lstStyle/>
                    <a:p>
                      <a:pPr algn="ctr"/>
                      <a:r>
                        <a:rPr lang="en-US" sz="1600" dirty="0">
                          <a:latin typeface="Aptos" panose="020B0004020202020204" pitchFamily="34" charset="0"/>
                        </a:rPr>
                        <a:t>Treatment #1</a:t>
                      </a:r>
                    </a:p>
                  </a:txBody>
                  <a:tcPr anchor="ctr"/>
                </a:tc>
                <a:tc>
                  <a:txBody>
                    <a:bodyPr/>
                    <a:lstStyle/>
                    <a:p>
                      <a:pPr algn="ctr"/>
                      <a:r>
                        <a:rPr lang="en-US" sz="1600" dirty="0">
                          <a:latin typeface="Aptos" panose="020B0004020202020204" pitchFamily="34" charset="0"/>
                        </a:rPr>
                        <a:t>X.XXX</a:t>
                      </a:r>
                    </a:p>
                  </a:txBody>
                  <a:tcPr anchor="ctr"/>
                </a:tc>
                <a:tc>
                  <a:txBody>
                    <a:bodyPr/>
                    <a:lstStyle/>
                    <a:p>
                      <a:pPr algn="ctr"/>
                      <a:r>
                        <a:rPr lang="en-US" sz="1600" dirty="0">
                          <a:latin typeface="Aptos" panose="020B0004020202020204" pitchFamily="34" charset="0"/>
                        </a:rPr>
                        <a:t>X.XXX</a:t>
                      </a:r>
                    </a:p>
                  </a:txBody>
                  <a:tcPr anchor="ctr"/>
                </a:tc>
                <a:tc>
                  <a:txBody>
                    <a:bodyPr/>
                    <a:lstStyle/>
                    <a:p>
                      <a:pPr algn="ctr"/>
                      <a:r>
                        <a:rPr lang="en-US" sz="1600" dirty="0">
                          <a:latin typeface="Aptos" panose="020B0004020202020204" pitchFamily="34" charset="0"/>
                        </a:rPr>
                        <a:t>...</a:t>
                      </a:r>
                    </a:p>
                  </a:txBody>
                  <a:tcPr anchor="ctr"/>
                </a:tc>
                <a:tc>
                  <a:txBody>
                    <a:bodyPr/>
                    <a:lstStyle/>
                    <a:p>
                      <a:pPr algn="ctr"/>
                      <a:r>
                        <a:rPr lang="en-US" sz="1600" dirty="0">
                          <a:latin typeface="Aptos" panose="020B0004020202020204" pitchFamily="34" charset="0"/>
                        </a:rPr>
                        <a:t>X.XXX</a:t>
                      </a:r>
                    </a:p>
                  </a:txBody>
                  <a:tcPr anchor="ctr"/>
                </a:tc>
                <a:tc>
                  <a:txBody>
                    <a:bodyPr/>
                    <a:lstStyle/>
                    <a:p>
                      <a:pPr algn="ctr"/>
                      <a:r>
                        <a:rPr lang="en-US" sz="1600" dirty="0">
                          <a:latin typeface="Aptos" panose="020B0004020202020204" pitchFamily="34" charset="0"/>
                        </a:rPr>
                        <a:t>X.XXX</a:t>
                      </a:r>
                    </a:p>
                  </a:txBody>
                  <a:tcPr anchor="ctr"/>
                </a:tc>
                <a:extLst>
                  <a:ext uri="{0D108BD9-81ED-4DB2-BD59-A6C34878D82A}">
                    <a16:rowId xmlns:a16="http://schemas.microsoft.com/office/drawing/2014/main" val="257567024"/>
                  </a:ext>
                </a:extLst>
              </a:tr>
              <a:tr h="312641">
                <a:tc>
                  <a:txBody>
                    <a:bodyPr/>
                    <a:lstStyle/>
                    <a:p>
                      <a:pPr algn="ctr"/>
                      <a:r>
                        <a:rPr lang="en-US" sz="1600" dirty="0">
                          <a:latin typeface="Aptos" panose="020B0004020202020204" pitchFamily="34" charset="0"/>
                        </a:rPr>
                        <a:t>...</a:t>
                      </a:r>
                    </a:p>
                  </a:txBody>
                  <a:tcPr anchor="ctr"/>
                </a:tc>
                <a:tc>
                  <a:txBody>
                    <a:bodyPr/>
                    <a:lstStyle/>
                    <a:p>
                      <a:pPr algn="ctr"/>
                      <a:r>
                        <a:rPr lang="en-US" sz="1600" dirty="0">
                          <a:latin typeface="Aptos" panose="020B0004020202020204" pitchFamily="34" charset="0"/>
                        </a:rPr>
                        <a:t>...</a:t>
                      </a:r>
                    </a:p>
                  </a:txBody>
                  <a:tcPr anchor="ctr"/>
                </a:tc>
                <a:tc>
                  <a:txBody>
                    <a:bodyPr/>
                    <a:lstStyle/>
                    <a:p>
                      <a:pPr algn="ctr"/>
                      <a:r>
                        <a:rPr lang="en-US" sz="1600" dirty="0">
                          <a:latin typeface="Aptos" panose="020B0004020202020204" pitchFamily="34" charset="0"/>
                        </a:rPr>
                        <a:t>...</a:t>
                      </a:r>
                    </a:p>
                  </a:txBody>
                  <a:tcPr anchor="ctr"/>
                </a:tc>
                <a:tc>
                  <a:txBody>
                    <a:bodyPr/>
                    <a:lstStyle/>
                    <a:p>
                      <a:pPr algn="ctr"/>
                      <a:r>
                        <a:rPr lang="en-US" sz="1600" dirty="0">
                          <a:latin typeface="Aptos" panose="020B0004020202020204" pitchFamily="34" charset="0"/>
                        </a:rPr>
                        <a:t>...</a:t>
                      </a:r>
                    </a:p>
                  </a:txBody>
                  <a:tcPr anchor="ctr"/>
                </a:tc>
                <a:tc>
                  <a:txBody>
                    <a:bodyPr/>
                    <a:lstStyle/>
                    <a:p>
                      <a:pPr algn="ctr"/>
                      <a:r>
                        <a:rPr lang="en-US" sz="1600" dirty="0">
                          <a:latin typeface="Aptos" panose="020B0004020202020204" pitchFamily="34" charset="0"/>
                        </a:rPr>
                        <a:t>...</a:t>
                      </a:r>
                    </a:p>
                  </a:txBody>
                  <a:tcPr anchor="ctr"/>
                </a:tc>
                <a:tc>
                  <a:txBody>
                    <a:bodyPr/>
                    <a:lstStyle/>
                    <a:p>
                      <a:pPr algn="ctr"/>
                      <a:r>
                        <a:rPr lang="en-US" sz="1600" dirty="0">
                          <a:latin typeface="Aptos" panose="020B0004020202020204" pitchFamily="34" charset="0"/>
                        </a:rPr>
                        <a:t>...</a:t>
                      </a:r>
                    </a:p>
                  </a:txBody>
                  <a:tcPr anchor="ctr"/>
                </a:tc>
                <a:extLst>
                  <a:ext uri="{0D108BD9-81ED-4DB2-BD59-A6C34878D82A}">
                    <a16:rowId xmlns:a16="http://schemas.microsoft.com/office/drawing/2014/main" val="2322972257"/>
                  </a:ext>
                </a:extLst>
              </a:tr>
              <a:tr h="312641">
                <a:tc>
                  <a:txBody>
                    <a:bodyPr/>
                    <a:lstStyle/>
                    <a:p>
                      <a:pPr algn="ctr"/>
                      <a:r>
                        <a:rPr lang="en-US" sz="1600" dirty="0">
                          <a:latin typeface="Aptos" panose="020B0004020202020204" pitchFamily="34" charset="0"/>
                        </a:rPr>
                        <a:t>Treatment #12</a:t>
                      </a:r>
                    </a:p>
                  </a:txBody>
                  <a:tcPr anchor="ctr"/>
                </a:tc>
                <a:tc>
                  <a:txBody>
                    <a:bodyPr/>
                    <a:lstStyle/>
                    <a:p>
                      <a:pPr algn="ctr"/>
                      <a:r>
                        <a:rPr lang="en-US" sz="1600" dirty="0">
                          <a:latin typeface="Aptos" panose="020B0004020202020204" pitchFamily="34" charset="0"/>
                        </a:rPr>
                        <a:t>X.XXX</a:t>
                      </a:r>
                    </a:p>
                  </a:txBody>
                  <a:tcPr anchor="ctr"/>
                </a:tc>
                <a:tc>
                  <a:txBody>
                    <a:bodyPr/>
                    <a:lstStyle/>
                    <a:p>
                      <a:pPr algn="ctr"/>
                      <a:r>
                        <a:rPr lang="en-US" sz="1600" dirty="0">
                          <a:latin typeface="Aptos" panose="020B0004020202020204" pitchFamily="34" charset="0"/>
                        </a:rPr>
                        <a:t>X.XXX</a:t>
                      </a:r>
                    </a:p>
                  </a:txBody>
                  <a:tcPr anchor="ctr"/>
                </a:tc>
                <a:tc>
                  <a:txBody>
                    <a:bodyPr/>
                    <a:lstStyle/>
                    <a:p>
                      <a:pPr algn="ctr"/>
                      <a:r>
                        <a:rPr lang="en-US" sz="1600" dirty="0">
                          <a:latin typeface="Aptos" panose="020B0004020202020204" pitchFamily="34" charset="0"/>
                        </a:rPr>
                        <a:t>...</a:t>
                      </a:r>
                    </a:p>
                  </a:txBody>
                  <a:tcPr anchor="ctr"/>
                </a:tc>
                <a:tc>
                  <a:txBody>
                    <a:bodyPr/>
                    <a:lstStyle/>
                    <a:p>
                      <a:pPr algn="ctr"/>
                      <a:r>
                        <a:rPr lang="en-US" sz="1600" dirty="0">
                          <a:latin typeface="Aptos" panose="020B0004020202020204" pitchFamily="34" charset="0"/>
                        </a:rPr>
                        <a:t>X.XXX</a:t>
                      </a:r>
                    </a:p>
                  </a:txBody>
                  <a:tcPr anchor="ctr"/>
                </a:tc>
                <a:tc>
                  <a:txBody>
                    <a:bodyPr/>
                    <a:lstStyle/>
                    <a:p>
                      <a:pPr algn="ctr"/>
                      <a:r>
                        <a:rPr lang="en-US" sz="1600" dirty="0">
                          <a:latin typeface="Aptos" panose="020B0004020202020204" pitchFamily="34" charset="0"/>
                        </a:rPr>
                        <a:t>X.XXX</a:t>
                      </a:r>
                    </a:p>
                  </a:txBody>
                  <a:tcPr anchor="ctr"/>
                </a:tc>
                <a:extLst>
                  <a:ext uri="{0D108BD9-81ED-4DB2-BD59-A6C34878D82A}">
                    <a16:rowId xmlns:a16="http://schemas.microsoft.com/office/drawing/2014/main" val="467008395"/>
                  </a:ext>
                </a:extLst>
              </a:tr>
            </a:tbl>
          </a:graphicData>
        </a:graphic>
      </p:graphicFrame>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8BAC7907-6047-43DD-EE31-58BB93BC55EF}"/>
                  </a:ext>
                </a:extLst>
              </p:cNvPr>
              <p:cNvSpPr txBox="1"/>
              <p:nvPr/>
            </p:nvSpPr>
            <p:spPr>
              <a:xfrm>
                <a:off x="5285346" y="4876866"/>
                <a:ext cx="6520171" cy="1244956"/>
              </a:xfrm>
              <a:prstGeom prst="rect">
                <a:avLst/>
              </a:prstGeom>
              <a:noFill/>
            </p:spPr>
            <p:txBody>
              <a:bodyPr wrap="square" rtlCol="0">
                <a:spAutoFit/>
              </a:bodyPr>
              <a:lstStyle/>
              <a:p>
                <a:pPr marL="461963" indent="-461963"/>
                <a14:m>
                  <m:oMath xmlns:m="http://schemas.openxmlformats.org/officeDocument/2006/math">
                    <m:sSub>
                      <m:sSubPr>
                        <m:ctrlPr>
                          <a:rPr lang="en-US" b="0" i="1" u="none" strike="noStrike" baseline="0" smtClean="0">
                            <a:latin typeface="Cambria Math" panose="02040503050406030204" pitchFamily="18" charset="0"/>
                          </a:rPr>
                        </m:ctrlPr>
                      </m:sSubPr>
                      <m:e>
                        <m:r>
                          <a:rPr lang="en-US" b="0" i="1" u="none" strike="noStrike" baseline="0" smtClean="0">
                            <a:latin typeface="Cambria Math" panose="02040503050406030204" pitchFamily="18" charset="0"/>
                          </a:rPr>
                          <m:t>𝑥</m:t>
                        </m:r>
                      </m:e>
                      <m:sub>
                        <m:r>
                          <a:rPr lang="en-US" b="0" i="1" u="none" strike="noStrike" baseline="0" smtClean="0">
                            <a:latin typeface="Cambria Math" panose="02040503050406030204" pitchFamily="18" charset="0"/>
                          </a:rPr>
                          <m:t>𝑖𝑗</m:t>
                        </m:r>
                      </m:sub>
                    </m:sSub>
                  </m:oMath>
                </a14:m>
                <a:r>
                  <a:rPr lang="en-US" dirty="0">
                    <a:latin typeface="Aptos" panose="020B0004020202020204" pitchFamily="34" charset="0"/>
                  </a:rPr>
                  <a:t> :  Indicator of </a:t>
                </a:r>
                <a14:m>
                  <m:oMath xmlns:m="http://schemas.openxmlformats.org/officeDocument/2006/math">
                    <m:r>
                      <a:rPr lang="en-US" i="1">
                        <a:latin typeface="Cambria Math" panose="02040503050406030204" pitchFamily="18" charset="0"/>
                      </a:rPr>
                      <m:t>𝑗</m:t>
                    </m:r>
                  </m:oMath>
                </a14:m>
                <a:r>
                  <a:rPr lang="en-US" dirty="0">
                    <a:latin typeface="Aptos" panose="020B0004020202020204" pitchFamily="34" charset="0"/>
                  </a:rPr>
                  <a:t>th treatment patient matched to </a:t>
                </a:r>
                <a14:m>
                  <m:oMath xmlns:m="http://schemas.openxmlformats.org/officeDocument/2006/math">
                    <m:r>
                      <a:rPr lang="en-US" b="0" i="1" smtClean="0">
                        <a:latin typeface="Cambria Math" panose="02040503050406030204" pitchFamily="18" charset="0"/>
                      </a:rPr>
                      <m:t>𝑖</m:t>
                    </m:r>
                  </m:oMath>
                </a14:m>
                <a:r>
                  <a:rPr lang="en-US" dirty="0">
                    <a:latin typeface="Aptos" panose="020B0004020202020204" pitchFamily="34" charset="0"/>
                  </a:rPr>
                  <a:t>th external control patient</a:t>
                </a:r>
              </a:p>
              <a:p>
                <a:pPr marL="461963" indent="-461963"/>
                <a14:m>
                  <m:oMath xmlns:m="http://schemas.openxmlformats.org/officeDocument/2006/math">
                    <m:sSub>
                      <m:sSubPr>
                        <m:ctrlPr>
                          <a:rPr lang="en-US" b="0" i="1" u="none" strike="noStrike" baseline="0" smtClean="0">
                            <a:latin typeface="Cambria Math" panose="02040503050406030204" pitchFamily="18" charset="0"/>
                          </a:rPr>
                        </m:ctrlPr>
                      </m:sSubPr>
                      <m:e>
                        <m:r>
                          <a:rPr lang="en-US" b="0" i="1" u="none" strike="noStrike" baseline="0" smtClean="0">
                            <a:latin typeface="Cambria Math" panose="02040503050406030204" pitchFamily="18" charset="0"/>
                          </a:rPr>
                          <m:t>𝐶</m:t>
                        </m:r>
                      </m:e>
                      <m:sub>
                        <m:r>
                          <a:rPr lang="en-US" b="0" i="1" u="none" strike="noStrike" baseline="0" smtClean="0">
                            <a:latin typeface="Cambria Math" panose="02040503050406030204" pitchFamily="18" charset="0"/>
                          </a:rPr>
                          <m:t>𝑖𝑗</m:t>
                        </m:r>
                      </m:sub>
                    </m:sSub>
                  </m:oMath>
                </a14:m>
                <a:r>
                  <a:rPr lang="en-US" dirty="0">
                    <a:latin typeface="Aptos" panose="020B0004020202020204" pitchFamily="34" charset="0"/>
                  </a:rPr>
                  <a:t> :  Absolute difference of propensity score between </a:t>
                </a:r>
                <a14:m>
                  <m:oMath xmlns:m="http://schemas.openxmlformats.org/officeDocument/2006/math">
                    <m:r>
                      <a:rPr lang="en-US" i="1">
                        <a:latin typeface="Cambria Math" panose="02040503050406030204" pitchFamily="18" charset="0"/>
                      </a:rPr>
                      <m:t>𝑗</m:t>
                    </m:r>
                  </m:oMath>
                </a14:m>
                <a:r>
                  <a:rPr lang="en-US" dirty="0">
                    <a:latin typeface="Aptos" panose="020B0004020202020204" pitchFamily="34" charset="0"/>
                  </a:rPr>
                  <a:t>th treatment patient matched and </a:t>
                </a:r>
                <a14:m>
                  <m:oMath xmlns:m="http://schemas.openxmlformats.org/officeDocument/2006/math">
                    <m:r>
                      <a:rPr lang="en-US" b="0" i="1" smtClean="0">
                        <a:latin typeface="Cambria Math" panose="02040503050406030204" pitchFamily="18" charset="0"/>
                      </a:rPr>
                      <m:t>𝑖</m:t>
                    </m:r>
                  </m:oMath>
                </a14:m>
                <a:r>
                  <a:rPr lang="en-US" dirty="0" err="1">
                    <a:latin typeface="Aptos" panose="020B0004020202020204" pitchFamily="34" charset="0"/>
                  </a:rPr>
                  <a:t>th</a:t>
                </a:r>
                <a:r>
                  <a:rPr lang="en-US" dirty="0">
                    <a:latin typeface="Aptos" panose="020B0004020202020204" pitchFamily="34" charset="0"/>
                  </a:rPr>
                  <a:t> external control patient</a:t>
                </a:r>
              </a:p>
            </p:txBody>
          </p:sp>
        </mc:Choice>
        <mc:Fallback xmlns="">
          <p:sp>
            <p:nvSpPr>
              <p:cNvPr id="9" name="TextBox 8">
                <a:extLst>
                  <a:ext uri="{FF2B5EF4-FFF2-40B4-BE49-F238E27FC236}">
                    <a16:creationId xmlns:a16="http://schemas.microsoft.com/office/drawing/2014/main" id="{8BAC7907-6047-43DD-EE31-58BB93BC55EF}"/>
                  </a:ext>
                </a:extLst>
              </p:cNvPr>
              <p:cNvSpPr txBox="1">
                <a:spLocks noRot="1" noChangeAspect="1" noMove="1" noResize="1" noEditPoints="1" noAdjustHandles="1" noChangeArrowheads="1" noChangeShapeType="1" noTextEdit="1"/>
              </p:cNvSpPr>
              <p:nvPr/>
            </p:nvSpPr>
            <p:spPr>
              <a:xfrm>
                <a:off x="5285346" y="4876866"/>
                <a:ext cx="6520171" cy="1244956"/>
              </a:xfrm>
              <a:prstGeom prst="rect">
                <a:avLst/>
              </a:prstGeom>
              <a:blipFill>
                <a:blip r:embed="rId4"/>
                <a:stretch>
                  <a:fillRect t="-1471" b="-7353"/>
                </a:stretch>
              </a:blipFill>
            </p:spPr>
            <p:txBody>
              <a:bodyPr/>
              <a:lstStyle/>
              <a:p>
                <a:r>
                  <a:rPr lang="en-US">
                    <a:noFill/>
                  </a:rPr>
                  <a:t> </a:t>
                </a:r>
              </a:p>
            </p:txBody>
          </p:sp>
        </mc:Fallback>
      </mc:AlternateContent>
    </p:spTree>
    <p:extLst>
      <p:ext uri="{BB962C8B-B14F-4D97-AF65-F5344CB8AC3E}">
        <p14:creationId xmlns:p14="http://schemas.microsoft.com/office/powerpoint/2010/main" val="1559322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19B97604-80D0-8CEF-8160-5CC7B96E29D2}"/>
              </a:ext>
            </a:extLst>
          </p:cNvPr>
          <p:cNvSpPr>
            <a:spLocks noGrp="1"/>
          </p:cNvSpPr>
          <p:nvPr>
            <p:ph idx="1"/>
          </p:nvPr>
        </p:nvSpPr>
        <p:spPr/>
        <p:txBody>
          <a:bodyPr/>
          <a:lstStyle/>
          <a:p>
            <a:pPr marL="341313" marR="0" lvl="0" indent="-341313" algn="l" defTabSz="914400" rtl="0" eaLnBrk="1" fontAlgn="auto" latinLnBrk="0" hangingPunct="1">
              <a:lnSpc>
                <a:spcPts val="2400"/>
              </a:lnSpc>
              <a:spcBef>
                <a:spcPts val="0"/>
              </a:spcBef>
              <a:spcAft>
                <a:spcPts val="600"/>
              </a:spcAft>
              <a:buClrTx/>
              <a:buSzTx/>
              <a:buFont typeface="+mj-lt"/>
              <a:buAutoNum type="arabicPeriod"/>
              <a:tabLst/>
              <a:defRPr/>
            </a:pPr>
            <a:r>
              <a:rPr lang="en-US" dirty="0">
                <a:solidFill>
                  <a:schemeClr val="tx1"/>
                </a:solidFill>
                <a:latin typeface="Aptos" panose="020B0004020202020204" pitchFamily="34" charset="0"/>
              </a:rPr>
              <a:t>Calculate a distance measure for treatment (n=12) vs. a set of external control (n=6), where the possible combinations are 6 out of 12, leading to </a:t>
            </a:r>
            <a:r>
              <a:rPr lang="en-US" baseline="-25000" dirty="0">
                <a:solidFill>
                  <a:schemeClr val="tx1"/>
                </a:solidFill>
                <a:latin typeface="Aptos" panose="020B0004020202020204" pitchFamily="34" charset="0"/>
              </a:rPr>
              <a:t>12</a:t>
            </a:r>
            <a:r>
              <a:rPr lang="en-US" dirty="0">
                <a:solidFill>
                  <a:schemeClr val="tx1"/>
                </a:solidFill>
                <a:latin typeface="Aptos" panose="020B0004020202020204" pitchFamily="34" charset="0"/>
              </a:rPr>
              <a:t>C</a:t>
            </a:r>
            <a:r>
              <a:rPr lang="en-US" baseline="-25000" dirty="0">
                <a:solidFill>
                  <a:schemeClr val="tx1"/>
                </a:solidFill>
                <a:latin typeface="Aptos" panose="020B0004020202020204" pitchFamily="34" charset="0"/>
              </a:rPr>
              <a:t>6</a:t>
            </a:r>
            <a:r>
              <a:rPr lang="en-US" dirty="0">
                <a:solidFill>
                  <a:schemeClr val="tx1"/>
                </a:solidFill>
                <a:latin typeface="Aptos" panose="020B0004020202020204" pitchFamily="34" charset="0"/>
              </a:rPr>
              <a:t> = 924 sets of external controls.</a:t>
            </a:r>
          </a:p>
          <a:p>
            <a:pPr marL="341313" marR="0" lvl="0" indent="-341313" algn="l" defTabSz="914400" rtl="0" eaLnBrk="1" fontAlgn="auto" latinLnBrk="0" hangingPunct="1">
              <a:lnSpc>
                <a:spcPts val="2400"/>
              </a:lnSpc>
              <a:spcBef>
                <a:spcPts val="0"/>
              </a:spcBef>
              <a:spcAft>
                <a:spcPts val="600"/>
              </a:spcAft>
              <a:buClrTx/>
              <a:buSzTx/>
              <a:buFont typeface="+mj-lt"/>
              <a:buAutoNum type="arabicPeriod"/>
              <a:tabLst/>
              <a:defRPr/>
            </a:pPr>
            <a:r>
              <a:rPr lang="en-US" dirty="0">
                <a:solidFill>
                  <a:schemeClr val="tx1"/>
                </a:solidFill>
                <a:latin typeface="Aptos" panose="020B0004020202020204" pitchFamily="34" charset="0"/>
              </a:rPr>
              <a:t>Select a set of external control which minimize the distance measure.</a:t>
            </a:r>
          </a:p>
          <a:p>
            <a:pPr>
              <a:spcAft>
                <a:spcPts val="600"/>
              </a:spcAft>
            </a:pPr>
            <a:endParaRPr lang="en-US" dirty="0">
              <a:solidFill>
                <a:schemeClr val="tx1"/>
              </a:solidFill>
              <a:latin typeface="Aptos" panose="020B0004020202020204" pitchFamily="34" charset="0"/>
            </a:endParaRPr>
          </a:p>
          <a:p>
            <a:pPr>
              <a:spcAft>
                <a:spcPts val="600"/>
              </a:spcAft>
            </a:pPr>
            <a:endParaRPr lang="en-US" dirty="0">
              <a:solidFill>
                <a:schemeClr val="tx1"/>
              </a:solidFill>
              <a:latin typeface="Aptos" panose="020B0004020202020204" pitchFamily="34" charset="0"/>
            </a:endParaRPr>
          </a:p>
          <a:p>
            <a:pPr>
              <a:spcAft>
                <a:spcPts val="600"/>
              </a:spcAft>
            </a:pPr>
            <a:endParaRPr lang="en-US" dirty="0">
              <a:solidFill>
                <a:schemeClr val="tx1"/>
              </a:solidFill>
            </a:endParaRPr>
          </a:p>
          <a:p>
            <a:pPr>
              <a:spcAft>
                <a:spcPts val="600"/>
              </a:spcAft>
            </a:pPr>
            <a:endParaRPr lang="en-US" dirty="0">
              <a:solidFill>
                <a:schemeClr val="tx1"/>
              </a:solidFill>
              <a:latin typeface="Aptos" panose="020B0004020202020204" pitchFamily="34" charset="0"/>
            </a:endParaRPr>
          </a:p>
          <a:p>
            <a:pPr>
              <a:spcAft>
                <a:spcPts val="600"/>
              </a:spcAft>
            </a:pPr>
            <a:endParaRPr lang="en-US" dirty="0">
              <a:solidFill>
                <a:schemeClr val="tx1"/>
              </a:solidFill>
            </a:endParaRPr>
          </a:p>
          <a:p>
            <a:pPr>
              <a:spcBef>
                <a:spcPts val="1200"/>
              </a:spcBef>
              <a:spcAft>
                <a:spcPts val="600"/>
              </a:spcAft>
            </a:pPr>
            <a:r>
              <a:rPr lang="en-US" dirty="0">
                <a:solidFill>
                  <a:schemeClr val="tx1"/>
                </a:solidFill>
                <a:latin typeface="Aptos" panose="020B0004020202020204" pitchFamily="34" charset="0"/>
              </a:rPr>
              <a:t>Wasserstein distance may be the best distance measure.</a:t>
            </a:r>
          </a:p>
          <a:p>
            <a:pPr marL="574675" indent="-347663">
              <a:spcAft>
                <a:spcPts val="600"/>
              </a:spcAft>
              <a:buFont typeface="Wingdings" panose="05000000000000000000" pitchFamily="2" charset="2"/>
              <a:buChar char="Ø"/>
            </a:pPr>
            <a:r>
              <a:rPr lang="en-US" dirty="0">
                <a:solidFill>
                  <a:schemeClr val="tx1"/>
                </a:solidFill>
                <a:latin typeface="Aptos" panose="020B0004020202020204" pitchFamily="34" charset="0"/>
              </a:rPr>
              <a:t>Other distance measures ruled out by a preliminary assessment:</a:t>
            </a:r>
          </a:p>
          <a:p>
            <a:pPr marL="914400" indent="-347663">
              <a:spcAft>
                <a:spcPts val="600"/>
              </a:spcAft>
              <a:buFont typeface="Wingdings" panose="05000000000000000000" pitchFamily="2" charset="2"/>
              <a:buChar char="§"/>
            </a:pPr>
            <a:r>
              <a:rPr lang="en-US" dirty="0">
                <a:solidFill>
                  <a:schemeClr val="tx1"/>
                </a:solidFill>
                <a:latin typeface="Aptos" panose="020B0004020202020204" pitchFamily="34" charset="0"/>
              </a:rPr>
              <a:t>Overlapping coefficient</a:t>
            </a:r>
          </a:p>
          <a:p>
            <a:pPr marL="914400" indent="-347663">
              <a:spcAft>
                <a:spcPts val="600"/>
              </a:spcAft>
              <a:buFont typeface="Wingdings" panose="05000000000000000000" pitchFamily="2" charset="2"/>
              <a:buChar char="§"/>
            </a:pPr>
            <a:r>
              <a:rPr lang="en-US" dirty="0">
                <a:solidFill>
                  <a:schemeClr val="tx1"/>
                </a:solidFill>
                <a:latin typeface="Aptos" panose="020B0004020202020204" pitchFamily="34" charset="0"/>
              </a:rPr>
              <a:t>Kolmogorov-Smirnov distance</a:t>
            </a:r>
          </a:p>
          <a:p>
            <a:pPr marL="914400" indent="-347663">
              <a:spcAft>
                <a:spcPts val="600"/>
              </a:spcAft>
              <a:buFont typeface="Wingdings" panose="05000000000000000000" pitchFamily="2" charset="2"/>
              <a:buChar char="§"/>
            </a:pPr>
            <a:r>
              <a:rPr lang="en-US" dirty="0">
                <a:solidFill>
                  <a:schemeClr val="tx1"/>
                </a:solidFill>
                <a:latin typeface="Aptos" panose="020B0004020202020204" pitchFamily="34" charset="0"/>
              </a:rPr>
              <a:t>Lévy metric, etc.</a:t>
            </a:r>
          </a:p>
          <a:p>
            <a:endParaRPr lang="en-US" dirty="0">
              <a:solidFill>
                <a:schemeClr val="tx1"/>
              </a:solidFill>
            </a:endParaRPr>
          </a:p>
        </p:txBody>
      </p:sp>
      <p:pic>
        <p:nvPicPr>
          <p:cNvPr id="19" name="Picture 18" descr="A graph with a line graph&#10;&#10;Description automatically generated with medium confidence">
            <a:extLst>
              <a:ext uri="{FF2B5EF4-FFF2-40B4-BE49-F238E27FC236}">
                <a16:creationId xmlns:a16="http://schemas.microsoft.com/office/drawing/2014/main" id="{A9BEA41D-F10D-4BCD-B611-90835227BF98}"/>
              </a:ext>
            </a:extLst>
          </p:cNvPr>
          <p:cNvPicPr>
            <a:picLocks noChangeAspect="1"/>
          </p:cNvPicPr>
          <p:nvPr/>
        </p:nvPicPr>
        <p:blipFill>
          <a:blip r:embed="rId3"/>
          <a:stretch>
            <a:fillRect/>
          </a:stretch>
        </p:blipFill>
        <p:spPr>
          <a:xfrm>
            <a:off x="8347374" y="3892966"/>
            <a:ext cx="3056429" cy="2516460"/>
          </a:xfrm>
          <a:prstGeom prst="rect">
            <a:avLst/>
          </a:prstGeom>
        </p:spPr>
      </p:pic>
      <p:sp>
        <p:nvSpPr>
          <p:cNvPr id="2" name="Title 1">
            <a:extLst>
              <a:ext uri="{FF2B5EF4-FFF2-40B4-BE49-F238E27FC236}">
                <a16:creationId xmlns:a16="http://schemas.microsoft.com/office/drawing/2014/main" id="{44AA1019-B3D9-4021-BC86-9712E9157073}"/>
              </a:ext>
            </a:extLst>
          </p:cNvPr>
          <p:cNvSpPr>
            <a:spLocks noGrp="1"/>
          </p:cNvSpPr>
          <p:nvPr>
            <p:ph type="title"/>
          </p:nvPr>
        </p:nvSpPr>
        <p:spPr/>
        <p:txBody>
          <a:bodyPr/>
          <a:lstStyle/>
          <a:p>
            <a:r>
              <a:rPr lang="en-US" b="1" dirty="0">
                <a:solidFill>
                  <a:srgbClr val="002060"/>
                </a:solidFill>
              </a:rPr>
              <a:t>Method 4: Searching all possible combinations</a:t>
            </a:r>
          </a:p>
        </p:txBody>
      </p:sp>
      <p:sp>
        <p:nvSpPr>
          <p:cNvPr id="3" name="Slide Number Placeholder 2">
            <a:extLst>
              <a:ext uri="{FF2B5EF4-FFF2-40B4-BE49-F238E27FC236}">
                <a16:creationId xmlns:a16="http://schemas.microsoft.com/office/drawing/2014/main" id="{38A65C66-DA1E-40B3-AA76-FEBBD26AAFBC}"/>
              </a:ext>
            </a:extLst>
          </p:cNvPr>
          <p:cNvSpPr>
            <a:spLocks noGrp="1"/>
          </p:cNvSpPr>
          <p:nvPr>
            <p:ph type="sldNum" sz="quarter" idx="12"/>
          </p:nvPr>
        </p:nvSpPr>
        <p:spPr/>
        <p:txBody>
          <a:bodyPr/>
          <a:lstStyle/>
          <a:p>
            <a:fld id="{69AE0398-C5D1-4C23-8BB8-6DF786637BD0}" type="slidenum">
              <a:rPr lang="en-US" smtClean="0"/>
              <a:t>8</a:t>
            </a:fld>
            <a:endParaRPr lang="en-US"/>
          </a:p>
        </p:txBody>
      </p:sp>
      <p:sp>
        <p:nvSpPr>
          <p:cNvPr id="20" name="TextBox 19">
            <a:extLst>
              <a:ext uri="{FF2B5EF4-FFF2-40B4-BE49-F238E27FC236}">
                <a16:creationId xmlns:a16="http://schemas.microsoft.com/office/drawing/2014/main" id="{E063B1E8-CD86-2C33-3148-C1F479898637}"/>
              </a:ext>
            </a:extLst>
          </p:cNvPr>
          <p:cNvSpPr txBox="1"/>
          <p:nvPr/>
        </p:nvSpPr>
        <p:spPr>
          <a:xfrm>
            <a:off x="10377530" y="5151196"/>
            <a:ext cx="1415007" cy="584775"/>
          </a:xfrm>
          <a:prstGeom prst="rect">
            <a:avLst/>
          </a:prstGeom>
          <a:noFill/>
        </p:spPr>
        <p:txBody>
          <a:bodyPr wrap="square">
            <a:spAutoFit/>
          </a:bodyPr>
          <a:lstStyle/>
          <a:p>
            <a:pPr algn="ctr"/>
            <a:r>
              <a:rPr lang="en-US" sz="1600" dirty="0">
                <a:highlight>
                  <a:srgbClr val="FFFF00"/>
                </a:highlight>
                <a:latin typeface="Aptos" panose="020B0004020202020204" pitchFamily="34" charset="0"/>
                <a:cs typeface="Calibri" panose="020F0502020204030204" pitchFamily="34" charset="0"/>
              </a:rPr>
              <a:t>Wasserstein distance</a:t>
            </a:r>
          </a:p>
        </p:txBody>
      </p:sp>
      <p:pic>
        <p:nvPicPr>
          <p:cNvPr id="5" name="Graphic 4" descr="Man with solid fill">
            <a:extLst>
              <a:ext uri="{FF2B5EF4-FFF2-40B4-BE49-F238E27FC236}">
                <a16:creationId xmlns:a16="http://schemas.microsoft.com/office/drawing/2014/main" id="{2D2570E0-EE4D-D203-D099-962C63BBB9E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689289" y="2550988"/>
            <a:ext cx="501073" cy="501073"/>
          </a:xfrm>
          <a:prstGeom prst="rect">
            <a:avLst/>
          </a:prstGeom>
        </p:spPr>
      </p:pic>
      <p:pic>
        <p:nvPicPr>
          <p:cNvPr id="6" name="Graphic 5" descr="Man with solid fill">
            <a:extLst>
              <a:ext uri="{FF2B5EF4-FFF2-40B4-BE49-F238E27FC236}">
                <a16:creationId xmlns:a16="http://schemas.microsoft.com/office/drawing/2014/main" id="{CCB7CF5B-950D-84A2-C730-73D61310148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983070" y="2550988"/>
            <a:ext cx="501073" cy="501073"/>
          </a:xfrm>
          <a:prstGeom prst="rect">
            <a:avLst/>
          </a:prstGeom>
        </p:spPr>
      </p:pic>
      <p:pic>
        <p:nvPicPr>
          <p:cNvPr id="7" name="Graphic 6" descr="Man with solid fill">
            <a:extLst>
              <a:ext uri="{FF2B5EF4-FFF2-40B4-BE49-F238E27FC236}">
                <a16:creationId xmlns:a16="http://schemas.microsoft.com/office/drawing/2014/main" id="{FD6F3A6F-DCA0-E98E-A5C5-2F1AF8D6EE0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200561" y="2550988"/>
            <a:ext cx="501073" cy="501073"/>
          </a:xfrm>
          <a:prstGeom prst="rect">
            <a:avLst/>
          </a:prstGeom>
        </p:spPr>
      </p:pic>
      <p:pic>
        <p:nvPicPr>
          <p:cNvPr id="8" name="Graphic 7" descr="Man with solid fill">
            <a:extLst>
              <a:ext uri="{FF2B5EF4-FFF2-40B4-BE49-F238E27FC236}">
                <a16:creationId xmlns:a16="http://schemas.microsoft.com/office/drawing/2014/main" id="{6A43E3CF-F38D-304C-E900-C13425AD34F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341323" y="2550988"/>
            <a:ext cx="501073" cy="501073"/>
          </a:xfrm>
          <a:prstGeom prst="rect">
            <a:avLst/>
          </a:prstGeom>
        </p:spPr>
      </p:pic>
      <p:cxnSp>
        <p:nvCxnSpPr>
          <p:cNvPr id="9" name="Straight Connector 8">
            <a:extLst>
              <a:ext uri="{FF2B5EF4-FFF2-40B4-BE49-F238E27FC236}">
                <a16:creationId xmlns:a16="http://schemas.microsoft.com/office/drawing/2014/main" id="{5BCDDD1C-C706-2CD9-1A11-27372DE7002E}"/>
              </a:ext>
            </a:extLst>
          </p:cNvPr>
          <p:cNvCxnSpPr>
            <a:cxnSpLocks/>
            <a:stCxn id="22" idx="0"/>
            <a:endCxn id="6" idx="2"/>
          </p:cNvCxnSpPr>
          <p:nvPr/>
        </p:nvCxnSpPr>
        <p:spPr>
          <a:xfrm flipV="1">
            <a:off x="5230217" y="3052061"/>
            <a:ext cx="3390" cy="46930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pic>
        <p:nvPicPr>
          <p:cNvPr id="10" name="Graphic 9" descr="Man with solid fill">
            <a:extLst>
              <a:ext uri="{FF2B5EF4-FFF2-40B4-BE49-F238E27FC236}">
                <a16:creationId xmlns:a16="http://schemas.microsoft.com/office/drawing/2014/main" id="{9EFE5513-B832-CE2E-9527-2D0AD382E0F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773853" y="2550988"/>
            <a:ext cx="501073" cy="501073"/>
          </a:xfrm>
          <a:prstGeom prst="rect">
            <a:avLst/>
          </a:prstGeom>
        </p:spPr>
      </p:pic>
      <p:pic>
        <p:nvPicPr>
          <p:cNvPr id="11" name="Graphic 10" descr="Man with solid fill">
            <a:extLst>
              <a:ext uri="{FF2B5EF4-FFF2-40B4-BE49-F238E27FC236}">
                <a16:creationId xmlns:a16="http://schemas.microsoft.com/office/drawing/2014/main" id="{28198EA5-A9DB-7F85-B183-01CF0711941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713412" y="2550988"/>
            <a:ext cx="501073" cy="501073"/>
          </a:xfrm>
          <a:prstGeom prst="rect">
            <a:avLst/>
          </a:prstGeom>
        </p:spPr>
      </p:pic>
      <p:pic>
        <p:nvPicPr>
          <p:cNvPr id="12" name="Graphic 11" descr="Man with solid fill">
            <a:extLst>
              <a:ext uri="{FF2B5EF4-FFF2-40B4-BE49-F238E27FC236}">
                <a16:creationId xmlns:a16="http://schemas.microsoft.com/office/drawing/2014/main" id="{CB0C5A36-AF9F-C87C-9650-B91C469B91D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296895" y="2550988"/>
            <a:ext cx="501073" cy="501073"/>
          </a:xfrm>
          <a:prstGeom prst="rect">
            <a:avLst/>
          </a:prstGeom>
        </p:spPr>
      </p:pic>
      <p:pic>
        <p:nvPicPr>
          <p:cNvPr id="13" name="Graphic 12" descr="Man with solid fill">
            <a:extLst>
              <a:ext uri="{FF2B5EF4-FFF2-40B4-BE49-F238E27FC236}">
                <a16:creationId xmlns:a16="http://schemas.microsoft.com/office/drawing/2014/main" id="{4D90BBE4-B573-E363-9E3E-07A0CBD9DD4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66567" y="2550988"/>
            <a:ext cx="501073" cy="501073"/>
          </a:xfrm>
          <a:prstGeom prst="rect">
            <a:avLst/>
          </a:prstGeom>
        </p:spPr>
      </p:pic>
      <p:pic>
        <p:nvPicPr>
          <p:cNvPr id="14" name="Graphic 13" descr="Man with solid fill">
            <a:extLst>
              <a:ext uri="{FF2B5EF4-FFF2-40B4-BE49-F238E27FC236}">
                <a16:creationId xmlns:a16="http://schemas.microsoft.com/office/drawing/2014/main" id="{F5F99745-5C39-85EB-FF9E-4862AA15268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598993" y="2550988"/>
            <a:ext cx="501073" cy="501073"/>
          </a:xfrm>
          <a:prstGeom prst="rect">
            <a:avLst/>
          </a:prstGeom>
        </p:spPr>
      </p:pic>
      <p:pic>
        <p:nvPicPr>
          <p:cNvPr id="15" name="Graphic 14" descr="Man with solid fill">
            <a:extLst>
              <a:ext uri="{FF2B5EF4-FFF2-40B4-BE49-F238E27FC236}">
                <a16:creationId xmlns:a16="http://schemas.microsoft.com/office/drawing/2014/main" id="{49A97086-15EA-F211-93F2-E1E8F013745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572910" y="2550988"/>
            <a:ext cx="501073" cy="501073"/>
          </a:xfrm>
          <a:prstGeom prst="rect">
            <a:avLst/>
          </a:prstGeom>
        </p:spPr>
      </p:pic>
      <p:pic>
        <p:nvPicPr>
          <p:cNvPr id="16" name="Graphic 15" descr="Man with solid fill">
            <a:extLst>
              <a:ext uri="{FF2B5EF4-FFF2-40B4-BE49-F238E27FC236}">
                <a16:creationId xmlns:a16="http://schemas.microsoft.com/office/drawing/2014/main" id="{842E0E3D-2D5D-D575-5BC8-9423CE64B6B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893349" y="2550988"/>
            <a:ext cx="501073" cy="501073"/>
          </a:xfrm>
          <a:prstGeom prst="rect">
            <a:avLst/>
          </a:prstGeom>
        </p:spPr>
      </p:pic>
      <p:pic>
        <p:nvPicPr>
          <p:cNvPr id="17" name="Graphic 16" descr="Man with solid fill">
            <a:extLst>
              <a:ext uri="{FF2B5EF4-FFF2-40B4-BE49-F238E27FC236}">
                <a16:creationId xmlns:a16="http://schemas.microsoft.com/office/drawing/2014/main" id="{188DAE14-57C3-E713-DA95-801CC6A5F10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853530" y="2550988"/>
            <a:ext cx="501073" cy="501073"/>
          </a:xfrm>
          <a:prstGeom prst="rect">
            <a:avLst/>
          </a:prstGeom>
        </p:spPr>
      </p:pic>
      <p:pic>
        <p:nvPicPr>
          <p:cNvPr id="18" name="Graphic 17" descr="Man with solid fill">
            <a:extLst>
              <a:ext uri="{FF2B5EF4-FFF2-40B4-BE49-F238E27FC236}">
                <a16:creationId xmlns:a16="http://schemas.microsoft.com/office/drawing/2014/main" id="{2F2C6409-72BD-1A4C-1229-12EC32497A3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987231" y="3521361"/>
            <a:ext cx="501073" cy="501073"/>
          </a:xfrm>
          <a:prstGeom prst="rect">
            <a:avLst/>
          </a:prstGeom>
        </p:spPr>
      </p:pic>
      <p:pic>
        <p:nvPicPr>
          <p:cNvPr id="21" name="Graphic 20" descr="Man with solid fill">
            <a:extLst>
              <a:ext uri="{FF2B5EF4-FFF2-40B4-BE49-F238E27FC236}">
                <a16:creationId xmlns:a16="http://schemas.microsoft.com/office/drawing/2014/main" id="{A802A023-DF74-FE3F-77AE-0E9EF64141B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159746" y="3521361"/>
            <a:ext cx="501073" cy="501073"/>
          </a:xfrm>
          <a:prstGeom prst="rect">
            <a:avLst/>
          </a:prstGeom>
        </p:spPr>
      </p:pic>
      <p:pic>
        <p:nvPicPr>
          <p:cNvPr id="22" name="Graphic 21" descr="Man with solid fill">
            <a:extLst>
              <a:ext uri="{FF2B5EF4-FFF2-40B4-BE49-F238E27FC236}">
                <a16:creationId xmlns:a16="http://schemas.microsoft.com/office/drawing/2014/main" id="{2E69433E-CD2D-A818-6C57-33BDBC11E3C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979680" y="3521361"/>
            <a:ext cx="501073" cy="501073"/>
          </a:xfrm>
          <a:prstGeom prst="rect">
            <a:avLst/>
          </a:prstGeom>
        </p:spPr>
      </p:pic>
      <p:pic>
        <p:nvPicPr>
          <p:cNvPr id="23" name="Graphic 22" descr="Man with solid fill">
            <a:extLst>
              <a:ext uri="{FF2B5EF4-FFF2-40B4-BE49-F238E27FC236}">
                <a16:creationId xmlns:a16="http://schemas.microsoft.com/office/drawing/2014/main" id="{C3FDDF45-EBC2-B467-8C4B-38E48DBD2B64}"/>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173036" y="3521361"/>
            <a:ext cx="501073" cy="501073"/>
          </a:xfrm>
          <a:prstGeom prst="rect">
            <a:avLst/>
          </a:prstGeom>
        </p:spPr>
      </p:pic>
      <p:pic>
        <p:nvPicPr>
          <p:cNvPr id="24" name="Graphic 23" descr="Man with solid fill">
            <a:extLst>
              <a:ext uri="{FF2B5EF4-FFF2-40B4-BE49-F238E27FC236}">
                <a16:creationId xmlns:a16="http://schemas.microsoft.com/office/drawing/2014/main" id="{ACA459FE-CF76-5F30-A848-F3499AA83C46}"/>
              </a:ext>
            </a:extLst>
          </p:cNvPr>
          <p:cNvPicPr>
            <a:picLocks noChangeAspect="1"/>
          </p:cNvPicPr>
          <p:nvPr/>
        </p:nvPicPr>
        <p:blipFill>
          <a:blip r:embed="rId6">
            <a:extLst>
              <a:ext uri="{96DAC541-7B7A-43D3-8B79-37D633B846F1}">
                <asvg:svgBlip xmlns:asvg="http://schemas.microsoft.com/office/drawing/2016/SVG/main" r:embed="rId10"/>
              </a:ext>
            </a:extLst>
          </a:blip>
          <a:stretch>
            <a:fillRect/>
          </a:stretch>
        </p:blipFill>
        <p:spPr>
          <a:xfrm>
            <a:off x="3925070" y="3521361"/>
            <a:ext cx="501073" cy="501073"/>
          </a:xfrm>
          <a:prstGeom prst="rect">
            <a:avLst/>
          </a:prstGeom>
        </p:spPr>
      </p:pic>
      <p:pic>
        <p:nvPicPr>
          <p:cNvPr id="25" name="Graphic 24" descr="Man with solid fill">
            <a:extLst>
              <a:ext uri="{FF2B5EF4-FFF2-40B4-BE49-F238E27FC236}">
                <a16:creationId xmlns:a16="http://schemas.microsoft.com/office/drawing/2014/main" id="{1BCA406C-B499-35C6-A9A1-F68E809E32C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193327" y="3521361"/>
            <a:ext cx="501073" cy="501073"/>
          </a:xfrm>
          <a:prstGeom prst="rect">
            <a:avLst/>
          </a:prstGeom>
        </p:spPr>
      </p:pic>
      <p:pic>
        <p:nvPicPr>
          <p:cNvPr id="26" name="Graphic 25" descr="Man with solid fill">
            <a:extLst>
              <a:ext uri="{FF2B5EF4-FFF2-40B4-BE49-F238E27FC236}">
                <a16:creationId xmlns:a16="http://schemas.microsoft.com/office/drawing/2014/main" id="{B114DC1C-F61B-F654-A407-A85F56226AB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343271" y="3521361"/>
            <a:ext cx="501073" cy="501073"/>
          </a:xfrm>
          <a:prstGeom prst="rect">
            <a:avLst/>
          </a:prstGeom>
        </p:spPr>
      </p:pic>
      <p:pic>
        <p:nvPicPr>
          <p:cNvPr id="27" name="Graphic 26" descr="Man with solid fill">
            <a:extLst>
              <a:ext uri="{FF2B5EF4-FFF2-40B4-BE49-F238E27FC236}">
                <a16:creationId xmlns:a16="http://schemas.microsoft.com/office/drawing/2014/main" id="{3692C114-4D36-2F4E-175A-FCA0D7853C9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561263" y="3521361"/>
            <a:ext cx="501073" cy="501073"/>
          </a:xfrm>
          <a:prstGeom prst="rect">
            <a:avLst/>
          </a:prstGeom>
        </p:spPr>
      </p:pic>
      <p:pic>
        <p:nvPicPr>
          <p:cNvPr id="28" name="Graphic 27" descr="Man with solid fill">
            <a:extLst>
              <a:ext uri="{FF2B5EF4-FFF2-40B4-BE49-F238E27FC236}">
                <a16:creationId xmlns:a16="http://schemas.microsoft.com/office/drawing/2014/main" id="{23879119-63FC-4639-EABB-7779AD371D9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476146" y="3521361"/>
            <a:ext cx="501073" cy="501073"/>
          </a:xfrm>
          <a:prstGeom prst="rect">
            <a:avLst/>
          </a:prstGeom>
        </p:spPr>
      </p:pic>
      <p:pic>
        <p:nvPicPr>
          <p:cNvPr id="29" name="Graphic 28" descr="Man with solid fill">
            <a:extLst>
              <a:ext uri="{FF2B5EF4-FFF2-40B4-BE49-F238E27FC236}">
                <a16:creationId xmlns:a16="http://schemas.microsoft.com/office/drawing/2014/main" id="{B3B2C7E7-7276-6057-ABA0-010E89CED655}"/>
              </a:ext>
            </a:extLst>
          </p:cNvPr>
          <p:cNvPicPr>
            <a:picLocks noChangeAspect="1"/>
          </p:cNvPicPr>
          <p:nvPr/>
        </p:nvPicPr>
        <p:blipFill>
          <a:blip r:embed="rId6">
            <a:extLst>
              <a:ext uri="{96DAC541-7B7A-43D3-8B79-37D633B846F1}">
                <asvg:svgBlip xmlns:asvg="http://schemas.microsoft.com/office/drawing/2016/SVG/main" r:embed="rId10"/>
              </a:ext>
            </a:extLst>
          </a:blip>
          <a:stretch>
            <a:fillRect/>
          </a:stretch>
        </p:blipFill>
        <p:spPr>
          <a:xfrm>
            <a:off x="6232342" y="3521361"/>
            <a:ext cx="501073" cy="501073"/>
          </a:xfrm>
          <a:prstGeom prst="rect">
            <a:avLst/>
          </a:prstGeom>
        </p:spPr>
      </p:pic>
      <p:pic>
        <p:nvPicPr>
          <p:cNvPr id="30" name="Graphic 29" descr="Man with solid fill">
            <a:extLst>
              <a:ext uri="{FF2B5EF4-FFF2-40B4-BE49-F238E27FC236}">
                <a16:creationId xmlns:a16="http://schemas.microsoft.com/office/drawing/2014/main" id="{BDD78025-BF12-EA79-7FAC-E433A4935F6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337234" y="3521361"/>
            <a:ext cx="501073" cy="501073"/>
          </a:xfrm>
          <a:prstGeom prst="rect">
            <a:avLst/>
          </a:prstGeom>
        </p:spPr>
      </p:pic>
      <p:pic>
        <p:nvPicPr>
          <p:cNvPr id="31" name="Graphic 30" descr="Man with solid fill">
            <a:extLst>
              <a:ext uri="{FF2B5EF4-FFF2-40B4-BE49-F238E27FC236}">
                <a16:creationId xmlns:a16="http://schemas.microsoft.com/office/drawing/2014/main" id="{4F204009-710E-B3AF-CC38-1CCD9DB93044}"/>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546553" y="3521361"/>
            <a:ext cx="501073" cy="501073"/>
          </a:xfrm>
          <a:prstGeom prst="rect">
            <a:avLst/>
          </a:prstGeom>
        </p:spPr>
      </p:pic>
      <p:cxnSp>
        <p:nvCxnSpPr>
          <p:cNvPr id="32" name="Straight Connector 31">
            <a:extLst>
              <a:ext uri="{FF2B5EF4-FFF2-40B4-BE49-F238E27FC236}">
                <a16:creationId xmlns:a16="http://schemas.microsoft.com/office/drawing/2014/main" id="{4120220B-9E25-A061-4468-B16A25C6F01F}"/>
              </a:ext>
            </a:extLst>
          </p:cNvPr>
          <p:cNvCxnSpPr>
            <a:cxnSpLocks/>
            <a:stCxn id="29" idx="0"/>
            <a:endCxn id="7" idx="2"/>
          </p:cNvCxnSpPr>
          <p:nvPr/>
        </p:nvCxnSpPr>
        <p:spPr>
          <a:xfrm flipH="1" flipV="1">
            <a:off x="6451098" y="3052061"/>
            <a:ext cx="31781" cy="46930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C32EC5DA-3EC2-2FF8-74AD-1B5AB6298B6E}"/>
              </a:ext>
            </a:extLst>
          </p:cNvPr>
          <p:cNvCxnSpPr>
            <a:cxnSpLocks/>
            <a:stCxn id="18" idx="0"/>
            <a:endCxn id="13" idx="2"/>
          </p:cNvCxnSpPr>
          <p:nvPr/>
        </p:nvCxnSpPr>
        <p:spPr>
          <a:xfrm flipH="1" flipV="1">
            <a:off x="6217104" y="3052061"/>
            <a:ext cx="20664" cy="46930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E0839663-6842-3577-DD00-40746074FA17}"/>
              </a:ext>
            </a:extLst>
          </p:cNvPr>
          <p:cNvCxnSpPr>
            <a:cxnSpLocks/>
            <a:stCxn id="26" idx="0"/>
            <a:endCxn id="12" idx="2"/>
          </p:cNvCxnSpPr>
          <p:nvPr/>
        </p:nvCxnSpPr>
        <p:spPr>
          <a:xfrm flipH="1" flipV="1">
            <a:off x="5547432" y="3052061"/>
            <a:ext cx="46376" cy="46930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54C6483-EF6D-1118-B894-EDE4EFB74496}"/>
              </a:ext>
            </a:extLst>
          </p:cNvPr>
          <p:cNvCxnSpPr>
            <a:cxnSpLocks/>
            <a:stCxn id="24" idx="0"/>
            <a:endCxn id="16" idx="2"/>
          </p:cNvCxnSpPr>
          <p:nvPr/>
        </p:nvCxnSpPr>
        <p:spPr>
          <a:xfrm flipH="1" flipV="1">
            <a:off x="4143886" y="3052061"/>
            <a:ext cx="31721" cy="46930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1A30FFCA-826E-FADF-468B-B40DE40D1830}"/>
              </a:ext>
            </a:extLst>
          </p:cNvPr>
          <p:cNvCxnSpPr>
            <a:cxnSpLocks/>
            <a:stCxn id="30" idx="0"/>
            <a:endCxn id="8" idx="2"/>
          </p:cNvCxnSpPr>
          <p:nvPr/>
        </p:nvCxnSpPr>
        <p:spPr>
          <a:xfrm flipV="1">
            <a:off x="4587771" y="3052061"/>
            <a:ext cx="4089" cy="46930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6914509E-9161-6E07-92E2-E588C7B01011}"/>
              </a:ext>
            </a:extLst>
          </p:cNvPr>
          <p:cNvSpPr txBox="1"/>
          <p:nvPr/>
        </p:nvSpPr>
        <p:spPr>
          <a:xfrm>
            <a:off x="1098584" y="2668440"/>
            <a:ext cx="1825289" cy="369332"/>
          </a:xfrm>
          <a:prstGeom prst="rect">
            <a:avLst/>
          </a:prstGeom>
          <a:noFill/>
        </p:spPr>
        <p:txBody>
          <a:bodyPr wrap="square" rtlCol="0">
            <a:spAutoFit/>
          </a:bodyPr>
          <a:lstStyle/>
          <a:p>
            <a:pPr algn="ctr"/>
            <a:r>
              <a:rPr lang="en-US" dirty="0">
                <a:latin typeface="Aptos" panose="020B0004020202020204" pitchFamily="34" charset="0"/>
                <a:cs typeface="Calibri" panose="020F0502020204030204" pitchFamily="34" charset="0"/>
              </a:rPr>
              <a:t>Treatment</a:t>
            </a:r>
          </a:p>
        </p:txBody>
      </p:sp>
      <p:sp>
        <p:nvSpPr>
          <p:cNvPr id="38" name="TextBox 37">
            <a:extLst>
              <a:ext uri="{FF2B5EF4-FFF2-40B4-BE49-F238E27FC236}">
                <a16:creationId xmlns:a16="http://schemas.microsoft.com/office/drawing/2014/main" id="{8A693AB2-90EB-0132-0F69-5EFA69146CB8}"/>
              </a:ext>
            </a:extLst>
          </p:cNvPr>
          <p:cNvSpPr txBox="1"/>
          <p:nvPr/>
        </p:nvSpPr>
        <p:spPr>
          <a:xfrm>
            <a:off x="1098584" y="3587231"/>
            <a:ext cx="1825289" cy="369332"/>
          </a:xfrm>
          <a:prstGeom prst="rect">
            <a:avLst/>
          </a:prstGeom>
          <a:noFill/>
        </p:spPr>
        <p:txBody>
          <a:bodyPr wrap="square" rtlCol="0">
            <a:spAutoFit/>
          </a:bodyPr>
          <a:lstStyle/>
          <a:p>
            <a:pPr algn="ctr"/>
            <a:r>
              <a:rPr lang="en-US" dirty="0">
                <a:latin typeface="Aptos" panose="020B0004020202020204" pitchFamily="34" charset="0"/>
                <a:cs typeface="Calibri" panose="020F0502020204030204" pitchFamily="34" charset="0"/>
              </a:rPr>
              <a:t>External control</a:t>
            </a:r>
          </a:p>
        </p:txBody>
      </p:sp>
      <p:sp>
        <p:nvSpPr>
          <p:cNvPr id="46" name="TextBox 45">
            <a:extLst>
              <a:ext uri="{FF2B5EF4-FFF2-40B4-BE49-F238E27FC236}">
                <a16:creationId xmlns:a16="http://schemas.microsoft.com/office/drawing/2014/main" id="{556C6156-BC49-D8B0-90AA-FB9490D309FF}"/>
              </a:ext>
            </a:extLst>
          </p:cNvPr>
          <p:cNvSpPr txBox="1"/>
          <p:nvPr/>
        </p:nvSpPr>
        <p:spPr>
          <a:xfrm>
            <a:off x="7456489" y="2952951"/>
            <a:ext cx="1313862" cy="461665"/>
          </a:xfrm>
          <a:prstGeom prst="rect">
            <a:avLst/>
          </a:prstGeom>
          <a:noFill/>
        </p:spPr>
        <p:txBody>
          <a:bodyPr wrap="square" rtlCol="0">
            <a:spAutoFit/>
          </a:bodyPr>
          <a:lstStyle/>
          <a:p>
            <a:r>
              <a:rPr lang="en-US" sz="2400" dirty="0">
                <a:latin typeface="Aptos" panose="020B0004020202020204" pitchFamily="34" charset="0"/>
              </a:rPr>
              <a:t>x 924</a:t>
            </a:r>
          </a:p>
        </p:txBody>
      </p:sp>
    </p:spTree>
    <p:extLst>
      <p:ext uri="{BB962C8B-B14F-4D97-AF65-F5344CB8AC3E}">
        <p14:creationId xmlns:p14="http://schemas.microsoft.com/office/powerpoint/2010/main" val="35806775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A1019-B3D9-4021-BC86-9712E9157073}"/>
              </a:ext>
            </a:extLst>
          </p:cNvPr>
          <p:cNvSpPr>
            <a:spLocks noGrp="1"/>
          </p:cNvSpPr>
          <p:nvPr>
            <p:ph type="title"/>
          </p:nvPr>
        </p:nvSpPr>
        <p:spPr/>
        <p:txBody>
          <a:bodyPr/>
          <a:lstStyle/>
          <a:p>
            <a:r>
              <a:rPr lang="en-US" b="1" dirty="0">
                <a:solidFill>
                  <a:srgbClr val="002060"/>
                </a:solidFill>
              </a:rPr>
              <a:t>Simulation study</a:t>
            </a:r>
          </a:p>
        </p:txBody>
      </p:sp>
      <p:sp>
        <p:nvSpPr>
          <p:cNvPr id="3" name="Slide Number Placeholder 2">
            <a:extLst>
              <a:ext uri="{FF2B5EF4-FFF2-40B4-BE49-F238E27FC236}">
                <a16:creationId xmlns:a16="http://schemas.microsoft.com/office/drawing/2014/main" id="{38A65C66-DA1E-40B3-AA76-FEBBD26AAFBC}"/>
              </a:ext>
            </a:extLst>
          </p:cNvPr>
          <p:cNvSpPr>
            <a:spLocks noGrp="1"/>
          </p:cNvSpPr>
          <p:nvPr>
            <p:ph type="sldNum" sz="quarter" idx="12"/>
          </p:nvPr>
        </p:nvSpPr>
        <p:spPr/>
        <p:txBody>
          <a:bodyPr/>
          <a:lstStyle/>
          <a:p>
            <a:fld id="{69AE0398-C5D1-4C23-8BB8-6DF786637BD0}" type="slidenum">
              <a:rPr lang="en-US" smtClean="0"/>
              <a:t>9</a:t>
            </a:fld>
            <a:endParaRPr lang="en-US"/>
          </a:p>
        </p:txBody>
      </p:sp>
      <p:sp>
        <p:nvSpPr>
          <p:cNvPr id="19" name="Content Placeholder 18">
            <a:extLst>
              <a:ext uri="{FF2B5EF4-FFF2-40B4-BE49-F238E27FC236}">
                <a16:creationId xmlns:a16="http://schemas.microsoft.com/office/drawing/2014/main" id="{EBF38309-BA03-F949-8EDD-FC4795A948FC}"/>
              </a:ext>
            </a:extLst>
          </p:cNvPr>
          <p:cNvSpPr>
            <a:spLocks noGrp="1"/>
          </p:cNvSpPr>
          <p:nvPr>
            <p:ph idx="1"/>
          </p:nvPr>
        </p:nvSpPr>
        <p:spPr>
          <a:xfrm>
            <a:off x="358775" y="2380276"/>
            <a:ext cx="10995025" cy="4029149"/>
          </a:xfrm>
        </p:spPr>
        <p:txBody>
          <a:bodyPr/>
          <a:lstStyle/>
          <a:p>
            <a:r>
              <a:rPr lang="en-US" dirty="0">
                <a:solidFill>
                  <a:schemeClr val="tx1"/>
                </a:solidFill>
              </a:rPr>
              <a:t>Continuous endpoint</a:t>
            </a:r>
          </a:p>
          <a:p>
            <a:r>
              <a:rPr lang="en-US" dirty="0">
                <a:solidFill>
                  <a:schemeClr val="tx1"/>
                </a:solidFill>
              </a:rPr>
              <a:t>Comparison: Treatment (n=12) vs Matched External Control (n=6)</a:t>
            </a:r>
          </a:p>
          <a:p>
            <a:r>
              <a:rPr lang="en-US" dirty="0">
                <a:solidFill>
                  <a:schemeClr val="tx1"/>
                </a:solidFill>
              </a:rPr>
              <a:t>Statistical test: </a:t>
            </a:r>
            <a:r>
              <a:rPr lang="en-US" dirty="0">
                <a:solidFill>
                  <a:srgbClr val="FF0000"/>
                </a:solidFill>
              </a:rPr>
              <a:t>Wilcoxon rank sum test</a:t>
            </a:r>
          </a:p>
          <a:p>
            <a:r>
              <a:rPr lang="en-US" dirty="0">
                <a:solidFill>
                  <a:schemeClr val="tx1"/>
                </a:solidFill>
              </a:rPr>
              <a:t>Estimation: </a:t>
            </a:r>
            <a:r>
              <a:rPr lang="en-US" dirty="0">
                <a:solidFill>
                  <a:srgbClr val="FF0000"/>
                </a:solidFill>
              </a:rPr>
              <a:t>Hodges-Lehmann estimate </a:t>
            </a:r>
            <a:r>
              <a:rPr lang="en-US" dirty="0">
                <a:solidFill>
                  <a:schemeClr val="tx1"/>
                </a:solidFill>
              </a:rPr>
              <a:t>based on Wilcoxon rank sum test</a:t>
            </a:r>
          </a:p>
          <a:p>
            <a:pPr>
              <a:spcAft>
                <a:spcPts val="600"/>
              </a:spcAft>
            </a:pPr>
            <a:r>
              <a:rPr lang="en-US" dirty="0">
                <a:solidFill>
                  <a:schemeClr val="tx1"/>
                </a:solidFill>
              </a:rPr>
              <a:t>Propensity score matching methods to be compared:</a:t>
            </a:r>
          </a:p>
          <a:p>
            <a:pPr marL="573088" indent="-341313">
              <a:spcAft>
                <a:spcPts val="600"/>
              </a:spcAft>
              <a:buFont typeface="Wingdings" panose="05000000000000000000" pitchFamily="2" charset="2"/>
              <a:buChar char="Ø"/>
            </a:pPr>
            <a:r>
              <a:rPr lang="en-US" dirty="0">
                <a:solidFill>
                  <a:schemeClr val="tx1"/>
                </a:solidFill>
              </a:rPr>
              <a:t>Caliper adjustment (Reference)</a:t>
            </a:r>
          </a:p>
          <a:p>
            <a:pPr marL="573088" indent="-341313">
              <a:spcAft>
                <a:spcPts val="600"/>
              </a:spcAft>
              <a:buFont typeface="Wingdings" panose="05000000000000000000" pitchFamily="2" charset="2"/>
              <a:buChar char="Ø"/>
            </a:pPr>
            <a:r>
              <a:rPr lang="en-US" dirty="0">
                <a:solidFill>
                  <a:schemeClr val="tx1"/>
                </a:solidFill>
              </a:rPr>
              <a:t>Equally splitting, followed by 1:1 matching</a:t>
            </a:r>
          </a:p>
          <a:p>
            <a:pPr marL="573088" indent="-341313">
              <a:spcAft>
                <a:spcPts val="600"/>
              </a:spcAft>
              <a:buFont typeface="Wingdings" panose="05000000000000000000" pitchFamily="2" charset="2"/>
              <a:buChar char="Ø"/>
            </a:pPr>
            <a:r>
              <a:rPr lang="en-US" dirty="0">
                <a:solidFill>
                  <a:schemeClr val="tx1"/>
                </a:solidFill>
              </a:rPr>
              <a:t>Assignment algorithm</a:t>
            </a:r>
          </a:p>
          <a:p>
            <a:pPr marL="573088" indent="-341313">
              <a:buFont typeface="Wingdings" panose="05000000000000000000" pitchFamily="2" charset="2"/>
              <a:buChar char="Ø"/>
            </a:pPr>
            <a:r>
              <a:rPr lang="en-US" dirty="0">
                <a:solidFill>
                  <a:schemeClr val="tx1"/>
                </a:solidFill>
              </a:rPr>
              <a:t>Searching all possible combinations</a:t>
            </a:r>
          </a:p>
        </p:txBody>
      </p:sp>
      <p:sp>
        <p:nvSpPr>
          <p:cNvPr id="10" name="Rectangle 9">
            <a:extLst>
              <a:ext uri="{FF2B5EF4-FFF2-40B4-BE49-F238E27FC236}">
                <a16:creationId xmlns:a16="http://schemas.microsoft.com/office/drawing/2014/main" id="{88AD42FA-30E5-CA0E-0546-84C614AD7106}"/>
              </a:ext>
            </a:extLst>
          </p:cNvPr>
          <p:cNvSpPr/>
          <p:nvPr/>
        </p:nvSpPr>
        <p:spPr>
          <a:xfrm>
            <a:off x="2367652" y="1420157"/>
            <a:ext cx="1280160" cy="64008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latin typeface="Aptos" panose="020B0004020202020204" pitchFamily="34" charset="0"/>
                <a:cs typeface="Calibri" panose="020F0502020204030204" pitchFamily="34" charset="0"/>
              </a:rPr>
              <a:t>Treatment</a:t>
            </a:r>
          </a:p>
          <a:p>
            <a:pPr algn="ctr"/>
            <a:r>
              <a:rPr lang="en-US" sz="1600" dirty="0">
                <a:latin typeface="Aptos" panose="020B0004020202020204" pitchFamily="34" charset="0"/>
                <a:cs typeface="Calibri" panose="020F0502020204030204" pitchFamily="34" charset="0"/>
              </a:rPr>
              <a:t>(n=12)</a:t>
            </a:r>
          </a:p>
        </p:txBody>
      </p:sp>
      <p:sp>
        <p:nvSpPr>
          <p:cNvPr id="11" name="Rectangle 10">
            <a:extLst>
              <a:ext uri="{FF2B5EF4-FFF2-40B4-BE49-F238E27FC236}">
                <a16:creationId xmlns:a16="http://schemas.microsoft.com/office/drawing/2014/main" id="{ED1A1B35-BBF4-3058-0604-DEA8C8E7B6AD}"/>
              </a:ext>
            </a:extLst>
          </p:cNvPr>
          <p:cNvSpPr/>
          <p:nvPr/>
        </p:nvSpPr>
        <p:spPr>
          <a:xfrm>
            <a:off x="4873535" y="1420157"/>
            <a:ext cx="2103120" cy="64008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latin typeface="Aptos" panose="020B0004020202020204" pitchFamily="34" charset="0"/>
                <a:cs typeface="Calibri" panose="020F0502020204030204" pitchFamily="34" charset="0"/>
              </a:rPr>
              <a:t>External Control Pool</a:t>
            </a:r>
          </a:p>
          <a:p>
            <a:pPr algn="ctr"/>
            <a:r>
              <a:rPr lang="en-US" sz="1600" dirty="0">
                <a:latin typeface="Aptos" panose="020B0004020202020204" pitchFamily="34" charset="0"/>
                <a:cs typeface="Calibri" panose="020F0502020204030204" pitchFamily="34" charset="0"/>
              </a:rPr>
              <a:t>(n=12)</a:t>
            </a:r>
          </a:p>
        </p:txBody>
      </p:sp>
      <p:cxnSp>
        <p:nvCxnSpPr>
          <p:cNvPr id="14" name="Straight Arrow Connector 13">
            <a:extLst>
              <a:ext uri="{FF2B5EF4-FFF2-40B4-BE49-F238E27FC236}">
                <a16:creationId xmlns:a16="http://schemas.microsoft.com/office/drawing/2014/main" id="{2E58B418-1F72-EF7F-A4F2-D1CF78A1728E}"/>
              </a:ext>
            </a:extLst>
          </p:cNvPr>
          <p:cNvCxnSpPr>
            <a:cxnSpLocks/>
            <a:stCxn id="10" idx="3"/>
            <a:endCxn id="11" idx="1"/>
          </p:cNvCxnSpPr>
          <p:nvPr/>
        </p:nvCxnSpPr>
        <p:spPr>
          <a:xfrm>
            <a:off x="3647812" y="1740197"/>
            <a:ext cx="1225723"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16" name="Rectangle 15">
            <a:extLst>
              <a:ext uri="{FF2B5EF4-FFF2-40B4-BE49-F238E27FC236}">
                <a16:creationId xmlns:a16="http://schemas.microsoft.com/office/drawing/2014/main" id="{084816AF-BA1E-34F8-33D7-4A3769E4A182}"/>
              </a:ext>
            </a:extLst>
          </p:cNvPr>
          <p:cNvSpPr/>
          <p:nvPr/>
        </p:nvSpPr>
        <p:spPr>
          <a:xfrm>
            <a:off x="7559587" y="1420157"/>
            <a:ext cx="2103120" cy="64008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latin typeface="Aptos" panose="020B0004020202020204" pitchFamily="34" charset="0"/>
                <a:cs typeface="Calibri" panose="020F0502020204030204" pitchFamily="34" charset="0"/>
              </a:rPr>
              <a:t>External Control</a:t>
            </a:r>
          </a:p>
          <a:p>
            <a:pPr algn="ctr"/>
            <a:r>
              <a:rPr lang="en-US" sz="1600" dirty="0">
                <a:latin typeface="Aptos" panose="020B0004020202020204" pitchFamily="34" charset="0"/>
                <a:cs typeface="Calibri" panose="020F0502020204030204" pitchFamily="34" charset="0"/>
              </a:rPr>
              <a:t>(n=6)</a:t>
            </a:r>
          </a:p>
        </p:txBody>
      </p:sp>
      <p:sp>
        <p:nvSpPr>
          <p:cNvPr id="17" name="TextBox 16">
            <a:extLst>
              <a:ext uri="{FF2B5EF4-FFF2-40B4-BE49-F238E27FC236}">
                <a16:creationId xmlns:a16="http://schemas.microsoft.com/office/drawing/2014/main" id="{5188BCA8-5AE1-EAAE-B4AD-EE6637DF2B54}"/>
              </a:ext>
            </a:extLst>
          </p:cNvPr>
          <p:cNvSpPr txBox="1"/>
          <p:nvPr/>
        </p:nvSpPr>
        <p:spPr>
          <a:xfrm>
            <a:off x="3633105" y="1211990"/>
            <a:ext cx="1280160" cy="523220"/>
          </a:xfrm>
          <a:prstGeom prst="rect">
            <a:avLst/>
          </a:prstGeom>
          <a:noFill/>
        </p:spPr>
        <p:txBody>
          <a:bodyPr wrap="square" rtlCol="0">
            <a:spAutoFit/>
          </a:bodyPr>
          <a:lstStyle/>
          <a:p>
            <a:pPr algn="ctr"/>
            <a:r>
              <a:rPr lang="en-US" sz="1400" b="1" dirty="0">
                <a:latin typeface="Aptos" panose="020B0004020202020204" pitchFamily="34" charset="0"/>
                <a:cs typeface="Calibri" panose="020F0502020204030204" pitchFamily="34" charset="0"/>
              </a:rPr>
              <a:t>Matching</a:t>
            </a:r>
          </a:p>
          <a:p>
            <a:pPr algn="ctr"/>
            <a:r>
              <a:rPr lang="en-US" sz="1400" b="1" dirty="0">
                <a:latin typeface="Aptos" panose="020B0004020202020204" pitchFamily="34" charset="0"/>
                <a:cs typeface="Calibri" panose="020F0502020204030204" pitchFamily="34" charset="0"/>
              </a:rPr>
              <a:t>2:1</a:t>
            </a:r>
          </a:p>
        </p:txBody>
      </p:sp>
      <p:cxnSp>
        <p:nvCxnSpPr>
          <p:cNvPr id="18" name="Straight Arrow Connector 17">
            <a:extLst>
              <a:ext uri="{FF2B5EF4-FFF2-40B4-BE49-F238E27FC236}">
                <a16:creationId xmlns:a16="http://schemas.microsoft.com/office/drawing/2014/main" id="{35A3840F-B7A1-7048-E630-E7400FDE9A58}"/>
              </a:ext>
            </a:extLst>
          </p:cNvPr>
          <p:cNvCxnSpPr>
            <a:cxnSpLocks/>
            <a:stCxn id="11" idx="3"/>
            <a:endCxn id="16" idx="1"/>
          </p:cNvCxnSpPr>
          <p:nvPr/>
        </p:nvCxnSpPr>
        <p:spPr>
          <a:xfrm>
            <a:off x="6976655" y="1740197"/>
            <a:ext cx="582932" cy="0"/>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20" name="TextBox 19">
            <a:extLst>
              <a:ext uri="{FF2B5EF4-FFF2-40B4-BE49-F238E27FC236}">
                <a16:creationId xmlns:a16="http://schemas.microsoft.com/office/drawing/2014/main" id="{CE1AD8C7-A2BD-328A-79F6-F1D947B48FCC}"/>
              </a:ext>
            </a:extLst>
          </p:cNvPr>
          <p:cNvSpPr txBox="1"/>
          <p:nvPr/>
        </p:nvSpPr>
        <p:spPr>
          <a:xfrm>
            <a:off x="7559587" y="4649867"/>
            <a:ext cx="2235492" cy="1169551"/>
          </a:xfrm>
          <a:prstGeom prst="rect">
            <a:avLst/>
          </a:prstGeom>
          <a:noFill/>
        </p:spPr>
        <p:txBody>
          <a:bodyPr wrap="square" rtlCol="0">
            <a:spAutoFit/>
          </a:bodyPr>
          <a:lstStyle/>
          <a:p>
            <a:pPr>
              <a:spcAft>
                <a:spcPts val="600"/>
              </a:spcAft>
            </a:pPr>
            <a:r>
              <a:rPr lang="en-US" sz="2000" b="1" dirty="0">
                <a:latin typeface="Aptos" panose="020B0004020202020204" pitchFamily="34" charset="0"/>
              </a:rPr>
              <a:t>Bias?</a:t>
            </a:r>
          </a:p>
          <a:p>
            <a:pPr>
              <a:spcAft>
                <a:spcPts val="600"/>
              </a:spcAft>
            </a:pPr>
            <a:r>
              <a:rPr lang="en-US" sz="2000" b="1" dirty="0">
                <a:latin typeface="Aptos" panose="020B0004020202020204" pitchFamily="34" charset="0"/>
              </a:rPr>
              <a:t>Power?</a:t>
            </a:r>
          </a:p>
          <a:p>
            <a:pPr>
              <a:spcAft>
                <a:spcPts val="600"/>
              </a:spcAft>
            </a:pPr>
            <a:r>
              <a:rPr lang="en-US" sz="2000" b="1" dirty="0">
                <a:latin typeface="Aptos" panose="020B0004020202020204" pitchFamily="34" charset="0"/>
              </a:rPr>
              <a:t>Type I error rate?</a:t>
            </a:r>
          </a:p>
        </p:txBody>
      </p:sp>
    </p:spTree>
    <p:extLst>
      <p:ext uri="{BB962C8B-B14F-4D97-AF65-F5344CB8AC3E}">
        <p14:creationId xmlns:p14="http://schemas.microsoft.com/office/powerpoint/2010/main" val="1204511298"/>
      </p:ext>
    </p:extLst>
  </p:cSld>
  <p:clrMapOvr>
    <a:masterClrMapping/>
  </p:clrMapOvr>
</p:sld>
</file>

<file path=ppt/theme/theme1.xml><?xml version="1.0" encoding="utf-8"?>
<a:theme xmlns:a="http://schemas.openxmlformats.org/drawingml/2006/main" name="Astellas">
  <a:themeElements>
    <a:clrScheme name="Astellas">
      <a:dk1>
        <a:srgbClr val="4D4D4F"/>
      </a:dk1>
      <a:lt1>
        <a:sysClr val="window" lastClr="FFFFFF"/>
      </a:lt1>
      <a:dk2>
        <a:srgbClr val="4D4D4F"/>
      </a:dk2>
      <a:lt2>
        <a:srgbClr val="D91E49"/>
      </a:lt2>
      <a:accent1>
        <a:srgbClr val="D91E49"/>
      </a:accent1>
      <a:accent2>
        <a:srgbClr val="A62B4E"/>
      </a:accent2>
      <a:accent3>
        <a:srgbClr val="939597"/>
      </a:accent3>
      <a:accent4>
        <a:srgbClr val="A7A9AC"/>
      </a:accent4>
      <a:accent5>
        <a:srgbClr val="A20067"/>
      </a:accent5>
      <a:accent6>
        <a:srgbClr val="4D4D4F"/>
      </a:accent6>
      <a:hlink>
        <a:srgbClr val="4D4D4F"/>
      </a:hlink>
      <a:folHlink>
        <a:srgbClr val="4D4D4F"/>
      </a:folHlink>
    </a:clrScheme>
    <a:fontScheme name="Astellas">
      <a:majorFont>
        <a:latin typeface="Arial"/>
        <a:ea typeface="MS PGothic"/>
        <a:cs typeface=""/>
      </a:majorFont>
      <a:minorFont>
        <a:latin typeface="Arial"/>
        <a:ea typeface="MS PGothic"/>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BCF3A49B5BB020468CEA3C9524C916F3" ma:contentTypeVersion="9" ma:contentTypeDescription="新しいドキュメントを作成します。" ma:contentTypeScope="" ma:versionID="65c198639eb5e8fce3f96f3f6fc4659a">
  <xsd:schema xmlns:xsd="http://www.w3.org/2001/XMLSchema" xmlns:xs="http://www.w3.org/2001/XMLSchema" xmlns:p="http://schemas.microsoft.com/office/2006/metadata/properties" xmlns:ns3="93fbb1e6-51f5-4e1e-be0c-8f24abb81c89" targetNamespace="http://schemas.microsoft.com/office/2006/metadata/properties" ma:root="true" ma:fieldsID="9ec5ef8f7e40aeae88d1cd372e485d4a" ns3:_="">
    <xsd:import namespace="93fbb1e6-51f5-4e1e-be0c-8f24abb81c89"/>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3fbb1e6-51f5-4e1e-be0c-8f24abb81c8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37581F4-FCDA-4BBF-AE67-2DC0C65575FF}">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93fbb1e6-51f5-4e1e-be0c-8f24abb81c89"/>
    <ds:schemaRef ds:uri="http://www.w3.org/XML/1998/namespace"/>
    <ds:schemaRef ds:uri="http://purl.org/dc/dcmitype/"/>
  </ds:schemaRefs>
</ds:datastoreItem>
</file>

<file path=customXml/itemProps2.xml><?xml version="1.0" encoding="utf-8"?>
<ds:datastoreItem xmlns:ds="http://schemas.openxmlformats.org/officeDocument/2006/customXml" ds:itemID="{95333D26-36BF-4E42-BDF0-5A86FBDB6740}">
  <ds:schemaRefs>
    <ds:schemaRef ds:uri="http://schemas.microsoft.com/sharepoint/v3/contenttype/forms"/>
  </ds:schemaRefs>
</ds:datastoreItem>
</file>

<file path=customXml/itemProps3.xml><?xml version="1.0" encoding="utf-8"?>
<ds:datastoreItem xmlns:ds="http://schemas.openxmlformats.org/officeDocument/2006/customXml" ds:itemID="{9B49F626-331C-4872-923B-615AEBAD98B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3fbb1e6-51f5-4e1e-be0c-8f24abb81c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48706</TotalTime>
  <Words>1299</Words>
  <Application>Microsoft Office PowerPoint</Application>
  <PresentationFormat>Widescreen</PresentationFormat>
  <Paragraphs>320</Paragraphs>
  <Slides>15</Slides>
  <Notes>15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Meiryo UI</vt:lpstr>
      <vt:lpstr>Aptos</vt:lpstr>
      <vt:lpstr>Arial</vt:lpstr>
      <vt:lpstr>Calibri</vt:lpstr>
      <vt:lpstr>Cambria Math</vt:lpstr>
      <vt:lpstr>Helvetica</vt:lpstr>
      <vt:lpstr>Times New Roman</vt:lpstr>
      <vt:lpstr>Wingdings</vt:lpstr>
      <vt:lpstr>Astellas</vt:lpstr>
      <vt:lpstr>Propensity score-based unequal matching for rare disease clinical trials with external controls</vt:lpstr>
      <vt:lpstr>Disclaimer</vt:lpstr>
      <vt:lpstr>Introduction: Externally controlled designs in rare disease trials</vt:lpstr>
      <vt:lpstr>Key challenge: Unequal matching</vt:lpstr>
      <vt:lpstr>Method 1: Caliper adjustment</vt:lpstr>
      <vt:lpstr>Method 2: Equally splitting, followed by 1:1 matching</vt:lpstr>
      <vt:lpstr>Method 3: Assignment algorithm</vt:lpstr>
      <vt:lpstr>Method 4: Searching all possible combinations</vt:lpstr>
      <vt:lpstr>Simulation study</vt:lpstr>
      <vt:lpstr>Data generation</vt:lpstr>
      <vt:lpstr>Outcome distribution</vt:lpstr>
      <vt:lpstr>Results - null hypothesis</vt:lpstr>
      <vt:lpstr>Results - alternative hypothesis</vt:lpstr>
      <vt:lpstr>Bias reduction with the larger external control pool (n=18)</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on Rare Disease</dc:title>
  <dc:creator>Cai, Na</dc:creator>
  <cp:lastModifiedBy>Yusuke Yamaguchi</cp:lastModifiedBy>
  <cp:revision>318</cp:revision>
  <dcterms:created xsi:type="dcterms:W3CDTF">2020-12-04T17:21:56Z</dcterms:created>
  <dcterms:modified xsi:type="dcterms:W3CDTF">2025-10-09T03:50:48Z</dcterms:modified>
</cp:coreProperties>
</file>