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147476633" r:id="rId2"/>
    <p:sldId id="2147476665" r:id="rId3"/>
    <p:sldId id="343" r:id="rId4"/>
    <p:sldId id="2147476668" r:id="rId5"/>
    <p:sldId id="2147476669" r:id="rId6"/>
    <p:sldId id="2147476670" r:id="rId7"/>
    <p:sldId id="2147476671" r:id="rId8"/>
    <p:sldId id="2147476672" r:id="rId9"/>
    <p:sldId id="2147476673" r:id="rId10"/>
    <p:sldId id="2147476674" r:id="rId11"/>
    <p:sldId id="2147476675" r:id="rId12"/>
    <p:sldId id="2147476677" r:id="rId13"/>
    <p:sldId id="2147476678" r:id="rId14"/>
    <p:sldId id="2147476679" r:id="rId15"/>
    <p:sldId id="2147476676" r:id="rId16"/>
    <p:sldId id="2147476659" r:id="rId17"/>
    <p:sldId id="2147476660" r:id="rId18"/>
    <p:sldId id="2147476661" r:id="rId19"/>
    <p:sldId id="435" r:id="rId20"/>
    <p:sldId id="2147476680" r:id="rId21"/>
    <p:sldId id="2147476664" r:id="rId22"/>
    <p:sldId id="495" r:id="rId23"/>
    <p:sldId id="496" r:id="rId24"/>
    <p:sldId id="2147476666" r:id="rId25"/>
    <p:sldId id="2147476667" r:id="rId26"/>
    <p:sldId id="2147476645" r:id="rId27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>
          <p15:clr>
            <a:srgbClr val="A4A3A4"/>
          </p15:clr>
        </p15:guide>
        <p15:guide id="2" orient="horz" pos="2835" userDrawn="1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pos="5472">
          <p15:clr>
            <a:srgbClr val="A4A3A4"/>
          </p15:clr>
        </p15:guide>
        <p15:guide id="5" pos="2937">
          <p15:clr>
            <a:srgbClr val="A4A3A4"/>
          </p15:clr>
        </p15:guide>
        <p15:guide id="6" pos="288">
          <p15:clr>
            <a:srgbClr val="A4A3A4"/>
          </p15:clr>
        </p15:guide>
        <p15:guide id="7" pos="2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0000"/>
    <a:srgbClr val="023761"/>
    <a:srgbClr val="9900FF"/>
    <a:srgbClr val="EADBF9"/>
    <a:srgbClr val="DCF8F1"/>
    <a:srgbClr val="9ABFDC"/>
    <a:srgbClr val="5291DD"/>
    <a:srgbClr val="02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5780E6-A8F4-46B0-B82D-9E7F56C639EF}">
  <a:tblStyle styleId="{1C5780E6-A8F4-46B0-B82D-9E7F56C639EF}" styleName="Novartis Table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646464"/>
              </a:solidFill>
            </a:ln>
          </a:top>
          <a:bottom>
            <a:ln w="6350">
              <a:solidFill>
                <a:srgbClr val="646464"/>
              </a:solidFill>
            </a:ln>
          </a:bottom>
          <a:insideH>
            <a:ln w="6350">
              <a:solidFill>
                <a:srgbClr val="64646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 b="on">
        <a:fontRef idx="minor"/>
        <a:srgbClr val="000000"/>
      </a:tcTxStyle>
      <a:tcStyle>
        <a:tcBdr/>
      </a:tcStyle>
    </a:lastCol>
    <a:firstCol>
      <a:tcTxStyle b="on">
        <a:fontRef idx="minor"/>
        <a:srgbClr val="000000"/>
      </a:tcTxStyle>
      <a:tcStyle>
        <a:tcBdr/>
      </a:tcStyle>
    </a:firstCol>
    <a:lastRow>
      <a:tcTxStyle b="on">
        <a:fontRef idx="minor"/>
        <a:srgbClr val="000000"/>
      </a:tcTxStyle>
      <a:tcStyle>
        <a:tcBdr>
          <a:top>
            <a:ln w="19050">
              <a:solidFill>
                <a:srgbClr val="000000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460A9"/>
      </a:tcTxStyle>
      <a:tcStyle>
        <a:tcBdr>
          <a:top>
            <a:ln>
              <a:noFill/>
            </a:ln>
          </a:top>
          <a:bottom>
            <a:ln w="19050">
              <a:solidFill>
                <a:srgbClr val="0460A9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7" autoAdjust="0"/>
    <p:restoredTop sz="89916" autoAdjust="0"/>
  </p:normalViewPr>
  <p:slideViewPr>
    <p:cSldViewPr showGuides="1">
      <p:cViewPr varScale="1">
        <p:scale>
          <a:sx n="66" d="100"/>
          <a:sy n="66" d="100"/>
        </p:scale>
        <p:origin x="1360" y="272"/>
      </p:cViewPr>
      <p:guideLst>
        <p:guide orient="horz" pos="214"/>
        <p:guide orient="horz" pos="2835"/>
        <p:guide orient="horz" pos="864"/>
        <p:guide pos="5472"/>
        <p:guide pos="2937"/>
        <p:guide pos="288"/>
        <p:guide pos="2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5" d="100"/>
          <a:sy n="165" d="100"/>
        </p:scale>
        <p:origin x="4104" y="19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rdlov, Alex" userId="315581e5-9a9a-4359-a7f3-6be4d6704c3f" providerId="ADAL" clId="{A8F90D13-BD04-47F1-A8D2-F5353F1A2A07}"/>
    <pc:docChg chg="undo custSel addSld modSld">
      <pc:chgData name="Sverdlov, Alex" userId="315581e5-9a9a-4359-a7f3-6be4d6704c3f" providerId="ADAL" clId="{A8F90D13-BD04-47F1-A8D2-F5353F1A2A07}" dt="2023-07-25T13:48:45.736" v="306" actId="20577"/>
      <pc:docMkLst>
        <pc:docMk/>
      </pc:docMkLst>
      <pc:sldChg chg="modSp mod">
        <pc:chgData name="Sverdlov, Alex" userId="315581e5-9a9a-4359-a7f3-6be4d6704c3f" providerId="ADAL" clId="{A8F90D13-BD04-47F1-A8D2-F5353F1A2A07}" dt="2023-07-25T13:33:58.362" v="297" actId="11"/>
        <pc:sldMkLst>
          <pc:docMk/>
          <pc:sldMk cId="1070311551" sldId="507"/>
        </pc:sldMkLst>
        <pc:spChg chg="mod">
          <ac:chgData name="Sverdlov, Alex" userId="315581e5-9a9a-4359-a7f3-6be4d6704c3f" providerId="ADAL" clId="{A8F90D13-BD04-47F1-A8D2-F5353F1A2A07}" dt="2023-07-25T13:33:07.503" v="289" actId="20577"/>
          <ac:spMkLst>
            <pc:docMk/>
            <pc:sldMk cId="1070311551" sldId="507"/>
            <ac:spMk id="2" creationId="{D5735934-A361-48B2-A885-E16D8008C2E9}"/>
          </ac:spMkLst>
        </pc:spChg>
        <pc:spChg chg="mod">
          <ac:chgData name="Sverdlov, Alex" userId="315581e5-9a9a-4359-a7f3-6be4d6704c3f" providerId="ADAL" clId="{A8F90D13-BD04-47F1-A8D2-F5353F1A2A07}" dt="2023-07-25T13:33:58.362" v="297" actId="11"/>
          <ac:spMkLst>
            <pc:docMk/>
            <pc:sldMk cId="1070311551" sldId="507"/>
            <ac:spMk id="3" creationId="{AC1D1BF9-FB37-458F-9D02-56C55AD71A47}"/>
          </ac:spMkLst>
        </pc:spChg>
      </pc:sldChg>
      <pc:sldChg chg="modSp mod">
        <pc:chgData name="Sverdlov, Alex" userId="315581e5-9a9a-4359-a7f3-6be4d6704c3f" providerId="ADAL" clId="{A8F90D13-BD04-47F1-A8D2-F5353F1A2A07}" dt="2023-07-25T13:38:35.656" v="305" actId="11"/>
        <pc:sldMkLst>
          <pc:docMk/>
          <pc:sldMk cId="2350263916" sldId="508"/>
        </pc:sldMkLst>
        <pc:spChg chg="mod">
          <ac:chgData name="Sverdlov, Alex" userId="315581e5-9a9a-4359-a7f3-6be4d6704c3f" providerId="ADAL" clId="{A8F90D13-BD04-47F1-A8D2-F5353F1A2A07}" dt="2023-07-25T13:34:11.293" v="303" actId="20577"/>
          <ac:spMkLst>
            <pc:docMk/>
            <pc:sldMk cId="2350263916" sldId="508"/>
            <ac:spMk id="2" creationId="{D5735934-A361-48B2-A885-E16D8008C2E9}"/>
          </ac:spMkLst>
        </pc:spChg>
        <pc:spChg chg="mod">
          <ac:chgData name="Sverdlov, Alex" userId="315581e5-9a9a-4359-a7f3-6be4d6704c3f" providerId="ADAL" clId="{A8F90D13-BD04-47F1-A8D2-F5353F1A2A07}" dt="2023-07-25T13:38:35.656" v="305" actId="11"/>
          <ac:spMkLst>
            <pc:docMk/>
            <pc:sldMk cId="2350263916" sldId="508"/>
            <ac:spMk id="3" creationId="{AC1D1BF9-FB37-458F-9D02-56C55AD71A47}"/>
          </ac:spMkLst>
        </pc:spChg>
      </pc:sldChg>
      <pc:sldChg chg="addSp delSp modSp mod">
        <pc:chgData name="Sverdlov, Alex" userId="315581e5-9a9a-4359-a7f3-6be4d6704c3f" providerId="ADAL" clId="{A8F90D13-BD04-47F1-A8D2-F5353F1A2A07}" dt="2023-07-25T13:31:33.006" v="272" actId="20577"/>
        <pc:sldMkLst>
          <pc:docMk/>
          <pc:sldMk cId="572608211" sldId="512"/>
        </pc:sldMkLst>
        <pc:spChg chg="mod">
          <ac:chgData name="Sverdlov, Alex" userId="315581e5-9a9a-4359-a7f3-6be4d6704c3f" providerId="ADAL" clId="{A8F90D13-BD04-47F1-A8D2-F5353F1A2A07}" dt="2023-07-25T13:31:33.006" v="272" actId="20577"/>
          <ac:spMkLst>
            <pc:docMk/>
            <pc:sldMk cId="572608211" sldId="512"/>
            <ac:spMk id="2" creationId="{D5735934-A361-48B2-A885-E16D8008C2E9}"/>
          </ac:spMkLst>
        </pc:spChg>
        <pc:spChg chg="mod">
          <ac:chgData name="Sverdlov, Alex" userId="315581e5-9a9a-4359-a7f3-6be4d6704c3f" providerId="ADAL" clId="{A8F90D13-BD04-47F1-A8D2-F5353F1A2A07}" dt="2023-07-25T13:28:35.255" v="244" actId="27636"/>
          <ac:spMkLst>
            <pc:docMk/>
            <pc:sldMk cId="572608211" sldId="512"/>
            <ac:spMk id="3" creationId="{AC1D1BF9-FB37-458F-9D02-56C55AD71A47}"/>
          </ac:spMkLst>
        </pc:spChg>
        <pc:spChg chg="add del mod">
          <ac:chgData name="Sverdlov, Alex" userId="315581e5-9a9a-4359-a7f3-6be4d6704c3f" providerId="ADAL" clId="{A8F90D13-BD04-47F1-A8D2-F5353F1A2A07}" dt="2023-07-25T13:09:10.460" v="34" actId="478"/>
          <ac:spMkLst>
            <pc:docMk/>
            <pc:sldMk cId="572608211" sldId="512"/>
            <ac:spMk id="8" creationId="{1481CB90-D680-B321-3A6E-6FB27C0424F8}"/>
          </ac:spMkLst>
        </pc:spChg>
        <pc:spChg chg="add del mod">
          <ac:chgData name="Sverdlov, Alex" userId="315581e5-9a9a-4359-a7f3-6be4d6704c3f" providerId="ADAL" clId="{A8F90D13-BD04-47F1-A8D2-F5353F1A2A07}" dt="2023-07-25T13:17:33.522" v="73" actId="478"/>
          <ac:spMkLst>
            <pc:docMk/>
            <pc:sldMk cId="572608211" sldId="512"/>
            <ac:spMk id="10" creationId="{0E650A70-5D69-1173-ECC8-6CDC48C9E637}"/>
          </ac:spMkLst>
        </pc:spChg>
        <pc:spChg chg="add del mod">
          <ac:chgData name="Sverdlov, Alex" userId="315581e5-9a9a-4359-a7f3-6be4d6704c3f" providerId="ADAL" clId="{A8F90D13-BD04-47F1-A8D2-F5353F1A2A07}" dt="2023-07-25T13:19:27.233" v="98" actId="478"/>
          <ac:spMkLst>
            <pc:docMk/>
            <pc:sldMk cId="572608211" sldId="512"/>
            <ac:spMk id="12" creationId="{83D108A7-774F-3784-8D6C-A2054D831A63}"/>
          </ac:spMkLst>
        </pc:spChg>
      </pc:sldChg>
      <pc:sldChg chg="addSp delSp modSp mod">
        <pc:chgData name="Sverdlov, Alex" userId="315581e5-9a9a-4359-a7f3-6be4d6704c3f" providerId="ADAL" clId="{A8F90D13-BD04-47F1-A8D2-F5353F1A2A07}" dt="2023-07-25T13:32:43.153" v="285" actId="11"/>
        <pc:sldMkLst>
          <pc:docMk/>
          <pc:sldMk cId="3722896923" sldId="513"/>
        </pc:sldMkLst>
        <pc:spChg chg="mod">
          <ac:chgData name="Sverdlov, Alex" userId="315581e5-9a9a-4359-a7f3-6be4d6704c3f" providerId="ADAL" clId="{A8F90D13-BD04-47F1-A8D2-F5353F1A2A07}" dt="2023-07-25T13:31:53.261" v="278" actId="20577"/>
          <ac:spMkLst>
            <pc:docMk/>
            <pc:sldMk cId="3722896923" sldId="513"/>
            <ac:spMk id="2" creationId="{D5735934-A361-48B2-A885-E16D8008C2E9}"/>
          </ac:spMkLst>
        </pc:spChg>
        <pc:spChg chg="mod">
          <ac:chgData name="Sverdlov, Alex" userId="315581e5-9a9a-4359-a7f3-6be4d6704c3f" providerId="ADAL" clId="{A8F90D13-BD04-47F1-A8D2-F5353F1A2A07}" dt="2023-07-25T13:32:43.153" v="285" actId="11"/>
          <ac:spMkLst>
            <pc:docMk/>
            <pc:sldMk cId="3722896923" sldId="513"/>
            <ac:spMk id="3" creationId="{AC1D1BF9-FB37-458F-9D02-56C55AD71A47}"/>
          </ac:spMkLst>
        </pc:spChg>
        <pc:spChg chg="add del mod">
          <ac:chgData name="Sverdlov, Alex" userId="315581e5-9a9a-4359-a7f3-6be4d6704c3f" providerId="ADAL" clId="{A8F90D13-BD04-47F1-A8D2-F5353F1A2A07}" dt="2023-07-25T13:21:58.415" v="141" actId="478"/>
          <ac:spMkLst>
            <pc:docMk/>
            <pc:sldMk cId="3722896923" sldId="513"/>
            <ac:spMk id="8" creationId="{BCF09F73-C244-D578-C169-24E5B9C1F31D}"/>
          </ac:spMkLst>
        </pc:spChg>
        <pc:spChg chg="add del mod">
          <ac:chgData name="Sverdlov, Alex" userId="315581e5-9a9a-4359-a7f3-6be4d6704c3f" providerId="ADAL" clId="{A8F90D13-BD04-47F1-A8D2-F5353F1A2A07}" dt="2023-07-25T13:23:33.226" v="172" actId="478"/>
          <ac:spMkLst>
            <pc:docMk/>
            <pc:sldMk cId="3722896923" sldId="513"/>
            <ac:spMk id="10" creationId="{537AADEA-5D36-102E-3664-B5A5374B5DD8}"/>
          </ac:spMkLst>
        </pc:spChg>
      </pc:sldChg>
      <pc:sldChg chg="modSp mod">
        <pc:chgData name="Sverdlov, Alex" userId="315581e5-9a9a-4359-a7f3-6be4d6704c3f" providerId="ADAL" clId="{A8F90D13-BD04-47F1-A8D2-F5353F1A2A07}" dt="2023-07-25T13:48:45.736" v="306" actId="20577"/>
        <pc:sldMkLst>
          <pc:docMk/>
          <pc:sldMk cId="21536767" sldId="518"/>
        </pc:sldMkLst>
        <pc:spChg chg="mod">
          <ac:chgData name="Sverdlov, Alex" userId="315581e5-9a9a-4359-a7f3-6be4d6704c3f" providerId="ADAL" clId="{A8F90D13-BD04-47F1-A8D2-F5353F1A2A07}" dt="2023-07-25T13:48:45.736" v="306" actId="20577"/>
          <ac:spMkLst>
            <pc:docMk/>
            <pc:sldMk cId="21536767" sldId="518"/>
            <ac:spMk id="14" creationId="{C99E0BED-A478-10C5-9064-769DA95673A6}"/>
          </ac:spMkLst>
        </pc:spChg>
      </pc:sldChg>
      <pc:sldChg chg="delSp modSp add mod">
        <pc:chgData name="Sverdlov, Alex" userId="315581e5-9a9a-4359-a7f3-6be4d6704c3f" providerId="ADAL" clId="{A8F90D13-BD04-47F1-A8D2-F5353F1A2A07}" dt="2023-07-25T13:31:37.968" v="274" actId="20577"/>
        <pc:sldMkLst>
          <pc:docMk/>
          <pc:sldMk cId="36712831" sldId="520"/>
        </pc:sldMkLst>
        <pc:spChg chg="mod">
          <ac:chgData name="Sverdlov, Alex" userId="315581e5-9a9a-4359-a7f3-6be4d6704c3f" providerId="ADAL" clId="{A8F90D13-BD04-47F1-A8D2-F5353F1A2A07}" dt="2023-07-25T13:31:37.968" v="274" actId="20577"/>
          <ac:spMkLst>
            <pc:docMk/>
            <pc:sldMk cId="36712831" sldId="520"/>
            <ac:spMk id="2" creationId="{D5735934-A361-48B2-A885-E16D8008C2E9}"/>
          </ac:spMkLst>
        </pc:spChg>
        <pc:spChg chg="mod">
          <ac:chgData name="Sverdlov, Alex" userId="315581e5-9a9a-4359-a7f3-6be4d6704c3f" providerId="ADAL" clId="{A8F90D13-BD04-47F1-A8D2-F5353F1A2A07}" dt="2023-07-25T13:31:18.146" v="268" actId="11"/>
          <ac:spMkLst>
            <pc:docMk/>
            <pc:sldMk cId="36712831" sldId="520"/>
            <ac:spMk id="3" creationId="{AC1D1BF9-FB37-458F-9D02-56C55AD71A47}"/>
          </ac:spMkLst>
        </pc:spChg>
        <pc:spChg chg="del">
          <ac:chgData name="Sverdlov, Alex" userId="315581e5-9a9a-4359-a7f3-6be4d6704c3f" providerId="ADAL" clId="{A8F90D13-BD04-47F1-A8D2-F5353F1A2A07}" dt="2023-07-25T13:26:12.502" v="177" actId="478"/>
          <ac:spMkLst>
            <pc:docMk/>
            <pc:sldMk cId="36712831" sldId="520"/>
            <ac:spMk id="8" creationId="{1481CB90-D680-B321-3A6E-6FB27C0424F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18ABD-7CC0-464E-A8AD-7F75EC5818C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0DFF50-8E6B-4524-8B51-6E97BB878FA5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050" dirty="0"/>
            <a:t>Gait</a:t>
          </a:r>
          <a:br>
            <a:rPr lang="en-US" sz="1050" dirty="0"/>
          </a:br>
          <a:r>
            <a:rPr lang="en-US" sz="1050" dirty="0"/>
            <a:t>(0-8)</a:t>
          </a:r>
        </a:p>
      </dgm:t>
    </dgm:pt>
    <dgm:pt modelId="{1E01F805-A8ED-451E-9F0F-7748BDFBC231}" type="sibTrans" cxnId="{79A799C8-A556-48FA-A97F-B710EA628ABD}">
      <dgm:prSet/>
      <dgm:spPr/>
      <dgm:t>
        <a:bodyPr/>
        <a:lstStyle/>
        <a:p>
          <a:endParaRPr lang="en-US" sz="1050"/>
        </a:p>
      </dgm:t>
    </dgm:pt>
    <dgm:pt modelId="{C0DB42A3-AD40-4D70-BBA6-C4EBFFC45B47}" type="parTrans" cxnId="{79A799C8-A556-48FA-A97F-B710EA628ABD}">
      <dgm:prSet/>
      <dgm:spPr/>
      <dgm:t>
        <a:bodyPr/>
        <a:lstStyle/>
        <a:p>
          <a:endParaRPr lang="en-US" sz="1050"/>
        </a:p>
      </dgm:t>
    </dgm:pt>
    <dgm:pt modelId="{CEB838E9-348B-461C-B393-E8E93428A654}">
      <dgm:prSet custT="1"/>
      <dgm:spPr/>
      <dgm:t>
        <a:bodyPr/>
        <a:lstStyle/>
        <a:p>
          <a:r>
            <a:rPr lang="en-US" sz="1050" dirty="0"/>
            <a:t>Stance</a:t>
          </a:r>
          <a:br>
            <a:rPr lang="en-US" sz="1050" dirty="0"/>
          </a:br>
          <a:r>
            <a:rPr lang="en-US" sz="1050" dirty="0"/>
            <a:t>(0-6)</a:t>
          </a:r>
        </a:p>
      </dgm:t>
    </dgm:pt>
    <dgm:pt modelId="{57D8CC50-1E84-47CD-B4C1-EBCACEF77DAC}" type="parTrans" cxnId="{B2C11C1A-F2C1-4792-AD70-590BD802D63B}">
      <dgm:prSet/>
      <dgm:spPr/>
      <dgm:t>
        <a:bodyPr/>
        <a:lstStyle/>
        <a:p>
          <a:endParaRPr lang="en-US" sz="1050"/>
        </a:p>
      </dgm:t>
    </dgm:pt>
    <dgm:pt modelId="{F5CCD560-5194-4725-A388-B6A2B82E5A3F}" type="sibTrans" cxnId="{B2C11C1A-F2C1-4792-AD70-590BD802D63B}">
      <dgm:prSet/>
      <dgm:spPr/>
      <dgm:t>
        <a:bodyPr/>
        <a:lstStyle/>
        <a:p>
          <a:endParaRPr lang="en-US" sz="1050"/>
        </a:p>
      </dgm:t>
    </dgm:pt>
    <dgm:pt modelId="{1685A376-89DD-407D-8E54-B7D98132C8E4}">
      <dgm:prSet custT="1"/>
      <dgm:spPr/>
      <dgm:t>
        <a:bodyPr/>
        <a:lstStyle/>
        <a:p>
          <a:r>
            <a:rPr lang="en-US" sz="1050" dirty="0"/>
            <a:t>Sitting</a:t>
          </a:r>
          <a:br>
            <a:rPr lang="en-US" sz="1050" dirty="0"/>
          </a:br>
          <a:r>
            <a:rPr lang="en-US" sz="1050" dirty="0"/>
            <a:t>(0-4)</a:t>
          </a:r>
        </a:p>
      </dgm:t>
    </dgm:pt>
    <dgm:pt modelId="{41953D01-E853-4E23-BCAB-8066E927A51A}" type="parTrans" cxnId="{04570731-D3D2-4E92-93D8-8D882C3500F8}">
      <dgm:prSet/>
      <dgm:spPr/>
      <dgm:t>
        <a:bodyPr/>
        <a:lstStyle/>
        <a:p>
          <a:endParaRPr lang="en-US" sz="1050"/>
        </a:p>
      </dgm:t>
    </dgm:pt>
    <dgm:pt modelId="{11F288B8-494C-45FE-A388-9A240801D5CC}" type="sibTrans" cxnId="{04570731-D3D2-4E92-93D8-8D882C3500F8}">
      <dgm:prSet/>
      <dgm:spPr/>
      <dgm:t>
        <a:bodyPr/>
        <a:lstStyle/>
        <a:p>
          <a:endParaRPr lang="en-US" sz="1050"/>
        </a:p>
      </dgm:t>
    </dgm:pt>
    <dgm:pt modelId="{22D144F3-9D80-43E3-9B44-EE69800DA087}">
      <dgm:prSet custT="1"/>
      <dgm:spPr/>
      <dgm:t>
        <a:bodyPr/>
        <a:lstStyle/>
        <a:p>
          <a:r>
            <a:rPr lang="en-US" sz="1050" dirty="0"/>
            <a:t>Speech disturbance</a:t>
          </a:r>
          <a:br>
            <a:rPr lang="en-US" sz="1050" dirty="0"/>
          </a:br>
          <a:r>
            <a:rPr lang="en-US" sz="1050" dirty="0"/>
            <a:t>(0-6)</a:t>
          </a:r>
        </a:p>
      </dgm:t>
    </dgm:pt>
    <dgm:pt modelId="{883FCC2C-B518-439D-BB0E-131F8F141245}" type="parTrans" cxnId="{FA8ABEF3-75CF-43F0-81CB-C67D6F42D6C1}">
      <dgm:prSet/>
      <dgm:spPr/>
      <dgm:t>
        <a:bodyPr/>
        <a:lstStyle/>
        <a:p>
          <a:endParaRPr lang="en-US" sz="1050"/>
        </a:p>
      </dgm:t>
    </dgm:pt>
    <dgm:pt modelId="{267CEBAB-0423-4815-A97C-C08A721061D8}" type="sibTrans" cxnId="{FA8ABEF3-75CF-43F0-81CB-C67D6F42D6C1}">
      <dgm:prSet/>
      <dgm:spPr/>
      <dgm:t>
        <a:bodyPr/>
        <a:lstStyle/>
        <a:p>
          <a:endParaRPr lang="en-US" sz="1050"/>
        </a:p>
      </dgm:t>
    </dgm:pt>
    <dgm:pt modelId="{9630EAF1-61D5-4266-BC88-D127936FBF45}">
      <dgm:prSet custT="1"/>
      <dgm:spPr/>
      <dgm:t>
        <a:bodyPr/>
        <a:lstStyle/>
        <a:p>
          <a:r>
            <a:rPr lang="en-US" sz="1050" dirty="0"/>
            <a:t>Heel-shin slide</a:t>
          </a:r>
          <a:br>
            <a:rPr lang="en-US" sz="1050" dirty="0"/>
          </a:br>
          <a:r>
            <a:rPr lang="en-US" sz="1050" dirty="0"/>
            <a:t>(0-4)</a:t>
          </a:r>
        </a:p>
      </dgm:t>
    </dgm:pt>
    <dgm:pt modelId="{9DE56736-E40E-4841-887E-D6E87FB84728}" type="parTrans" cxnId="{7DDB5C79-83DC-4D4D-A3AC-6E2AEF8B238D}">
      <dgm:prSet/>
      <dgm:spPr/>
      <dgm:t>
        <a:bodyPr/>
        <a:lstStyle/>
        <a:p>
          <a:endParaRPr lang="en-US" sz="1050"/>
        </a:p>
      </dgm:t>
    </dgm:pt>
    <dgm:pt modelId="{DE00DCB3-F984-475A-8987-144B289EDD48}" type="sibTrans" cxnId="{7DDB5C79-83DC-4D4D-A3AC-6E2AEF8B238D}">
      <dgm:prSet/>
      <dgm:spPr/>
      <dgm:t>
        <a:bodyPr/>
        <a:lstStyle/>
        <a:p>
          <a:endParaRPr lang="en-US" sz="1050"/>
        </a:p>
      </dgm:t>
    </dgm:pt>
    <dgm:pt modelId="{490ED436-6204-4D3D-A635-6276F575C245}">
      <dgm:prSet custT="1"/>
      <dgm:spPr/>
      <dgm:t>
        <a:bodyPr/>
        <a:lstStyle/>
        <a:p>
          <a:r>
            <a:rPr lang="en-US" sz="1050" dirty="0"/>
            <a:t>Finger chase test</a:t>
          </a:r>
          <a:br>
            <a:rPr lang="en-US" sz="1050" dirty="0"/>
          </a:br>
          <a:r>
            <a:rPr lang="en-US" sz="1050" dirty="0"/>
            <a:t>(0-4)</a:t>
          </a:r>
        </a:p>
      </dgm:t>
    </dgm:pt>
    <dgm:pt modelId="{E6E26F76-BF39-4C60-8341-38755BC5E1B4}" type="parTrans" cxnId="{EBCA51D0-95D2-4D60-8D68-031CED1AF0D8}">
      <dgm:prSet/>
      <dgm:spPr/>
      <dgm:t>
        <a:bodyPr/>
        <a:lstStyle/>
        <a:p>
          <a:endParaRPr lang="en-US" sz="1050"/>
        </a:p>
      </dgm:t>
    </dgm:pt>
    <dgm:pt modelId="{8FF98358-EABE-43C3-BFFA-F0CB01A9E8BA}" type="sibTrans" cxnId="{EBCA51D0-95D2-4D60-8D68-031CED1AF0D8}">
      <dgm:prSet/>
      <dgm:spPr/>
      <dgm:t>
        <a:bodyPr/>
        <a:lstStyle/>
        <a:p>
          <a:endParaRPr lang="en-US" sz="1050"/>
        </a:p>
      </dgm:t>
    </dgm:pt>
    <dgm:pt modelId="{FCCFDE69-69E6-43E7-9A6F-9DD70E678636}">
      <dgm:prSet custT="1"/>
      <dgm:spPr/>
      <dgm:t>
        <a:bodyPr/>
        <a:lstStyle/>
        <a:p>
          <a:r>
            <a:rPr lang="en-US" sz="1050" dirty="0"/>
            <a:t>Nose-finger test</a:t>
          </a:r>
          <a:br>
            <a:rPr lang="en-US" sz="1050" dirty="0"/>
          </a:br>
          <a:r>
            <a:rPr lang="en-US" sz="1050" dirty="0"/>
            <a:t>(0-4)</a:t>
          </a:r>
        </a:p>
      </dgm:t>
    </dgm:pt>
    <dgm:pt modelId="{8DDDD9AC-CA9A-4A65-8447-C13A07DB922D}" type="parTrans" cxnId="{4A28CA1C-46B1-449E-8868-ABA8656ABC84}">
      <dgm:prSet/>
      <dgm:spPr/>
      <dgm:t>
        <a:bodyPr/>
        <a:lstStyle/>
        <a:p>
          <a:endParaRPr lang="en-US" sz="1050"/>
        </a:p>
      </dgm:t>
    </dgm:pt>
    <dgm:pt modelId="{3C50CBA3-431E-4406-808F-14B16DBD5A56}" type="sibTrans" cxnId="{4A28CA1C-46B1-449E-8868-ABA8656ABC84}">
      <dgm:prSet/>
      <dgm:spPr/>
      <dgm:t>
        <a:bodyPr/>
        <a:lstStyle/>
        <a:p>
          <a:endParaRPr lang="en-US" sz="1050"/>
        </a:p>
      </dgm:t>
    </dgm:pt>
    <dgm:pt modelId="{BD59284F-E5D8-4F96-9382-BABC05E93D27}">
      <dgm:prSet custT="1"/>
      <dgm:spPr/>
      <dgm:t>
        <a:bodyPr/>
        <a:lstStyle/>
        <a:p>
          <a:r>
            <a:rPr lang="en-US" sz="1050" dirty="0"/>
            <a:t>Fast-alternating hand movements</a:t>
          </a:r>
          <a:br>
            <a:rPr lang="en-US" sz="1050" dirty="0"/>
          </a:br>
          <a:r>
            <a:rPr lang="en-US" sz="1050" dirty="0"/>
            <a:t>(0-4)</a:t>
          </a:r>
        </a:p>
      </dgm:t>
    </dgm:pt>
    <dgm:pt modelId="{39360ACB-D9BE-4EA2-86B6-D58B8E681E4A}" type="parTrans" cxnId="{7D9270A5-7F07-4CE2-9C37-FFDDF9162B7E}">
      <dgm:prSet/>
      <dgm:spPr/>
      <dgm:t>
        <a:bodyPr/>
        <a:lstStyle/>
        <a:p>
          <a:endParaRPr lang="en-US" sz="1050"/>
        </a:p>
      </dgm:t>
    </dgm:pt>
    <dgm:pt modelId="{8BEFE922-6E30-4B8A-B334-C254F0328B53}" type="sibTrans" cxnId="{7D9270A5-7F07-4CE2-9C37-FFDDF9162B7E}">
      <dgm:prSet/>
      <dgm:spPr/>
      <dgm:t>
        <a:bodyPr/>
        <a:lstStyle/>
        <a:p>
          <a:endParaRPr lang="en-US" sz="1050"/>
        </a:p>
      </dgm:t>
    </dgm:pt>
    <dgm:pt modelId="{71C83009-3E6D-40FB-B056-CCBD1C7A6D1E}" type="pres">
      <dgm:prSet presAssocID="{1FB18ABD-7CC0-464E-A8AD-7F75EC5818C0}" presName="diagram" presStyleCnt="0">
        <dgm:presLayoutVars>
          <dgm:dir/>
          <dgm:resizeHandles val="exact"/>
        </dgm:presLayoutVars>
      </dgm:prSet>
      <dgm:spPr/>
    </dgm:pt>
    <dgm:pt modelId="{50376F56-4D11-4320-A9F7-2874EECA65FD}" type="pres">
      <dgm:prSet presAssocID="{DF0DFF50-8E6B-4524-8B51-6E97BB878FA5}" presName="node" presStyleLbl="node1" presStyleIdx="0" presStyleCnt="8" custLinFactNeighborX="1654" custLinFactNeighborY="-167">
        <dgm:presLayoutVars>
          <dgm:bulletEnabled val="1"/>
        </dgm:presLayoutVars>
      </dgm:prSet>
      <dgm:spPr/>
    </dgm:pt>
    <dgm:pt modelId="{D2669A8E-F569-479D-88DA-BE3831DC1A1A}" type="pres">
      <dgm:prSet presAssocID="{1E01F805-A8ED-451E-9F0F-7748BDFBC231}" presName="sibTrans" presStyleCnt="0"/>
      <dgm:spPr/>
    </dgm:pt>
    <dgm:pt modelId="{6EE13DB4-D73C-4B25-8BAF-A7D8A953AB08}" type="pres">
      <dgm:prSet presAssocID="{490ED436-6204-4D3D-A635-6276F575C245}" presName="node" presStyleLbl="node1" presStyleIdx="1" presStyleCnt="8">
        <dgm:presLayoutVars>
          <dgm:bulletEnabled val="1"/>
        </dgm:presLayoutVars>
      </dgm:prSet>
      <dgm:spPr/>
    </dgm:pt>
    <dgm:pt modelId="{BF0E9D68-9B34-4D6F-8431-F920A847B142}" type="pres">
      <dgm:prSet presAssocID="{8FF98358-EABE-43C3-BFFA-F0CB01A9E8BA}" presName="sibTrans" presStyleCnt="0"/>
      <dgm:spPr/>
    </dgm:pt>
    <dgm:pt modelId="{E00399B5-97AB-4A7F-9D16-32256565EF3F}" type="pres">
      <dgm:prSet presAssocID="{CEB838E9-348B-461C-B393-E8E93428A654}" presName="node" presStyleLbl="node1" presStyleIdx="2" presStyleCnt="8">
        <dgm:presLayoutVars>
          <dgm:bulletEnabled val="1"/>
        </dgm:presLayoutVars>
      </dgm:prSet>
      <dgm:spPr/>
    </dgm:pt>
    <dgm:pt modelId="{2CE84A94-778B-4037-939D-2697B52E82B8}" type="pres">
      <dgm:prSet presAssocID="{F5CCD560-5194-4725-A388-B6A2B82E5A3F}" presName="sibTrans" presStyleCnt="0"/>
      <dgm:spPr/>
    </dgm:pt>
    <dgm:pt modelId="{CAADD794-7CB9-410D-BECF-83946D68F1FA}" type="pres">
      <dgm:prSet presAssocID="{FCCFDE69-69E6-43E7-9A6F-9DD70E678636}" presName="node" presStyleLbl="node1" presStyleIdx="3" presStyleCnt="8">
        <dgm:presLayoutVars>
          <dgm:bulletEnabled val="1"/>
        </dgm:presLayoutVars>
      </dgm:prSet>
      <dgm:spPr/>
    </dgm:pt>
    <dgm:pt modelId="{F05C0C10-D411-4D5E-8A3E-E40040906F7A}" type="pres">
      <dgm:prSet presAssocID="{3C50CBA3-431E-4406-808F-14B16DBD5A56}" presName="sibTrans" presStyleCnt="0"/>
      <dgm:spPr/>
    </dgm:pt>
    <dgm:pt modelId="{80B9B562-C66B-42ED-AC7C-E56F8FE9CA45}" type="pres">
      <dgm:prSet presAssocID="{1685A376-89DD-407D-8E54-B7D98132C8E4}" presName="node" presStyleLbl="node1" presStyleIdx="4" presStyleCnt="8">
        <dgm:presLayoutVars>
          <dgm:bulletEnabled val="1"/>
        </dgm:presLayoutVars>
      </dgm:prSet>
      <dgm:spPr/>
    </dgm:pt>
    <dgm:pt modelId="{EC7A3DCE-376A-4EC6-9E8F-4BEAFDFB7140}" type="pres">
      <dgm:prSet presAssocID="{11F288B8-494C-45FE-A388-9A240801D5CC}" presName="sibTrans" presStyleCnt="0"/>
      <dgm:spPr/>
    </dgm:pt>
    <dgm:pt modelId="{D3430461-D3FA-4B15-B4B9-D9C137BA4B2E}" type="pres">
      <dgm:prSet presAssocID="{BD59284F-E5D8-4F96-9382-BABC05E93D27}" presName="node" presStyleLbl="node1" presStyleIdx="5" presStyleCnt="8">
        <dgm:presLayoutVars>
          <dgm:bulletEnabled val="1"/>
        </dgm:presLayoutVars>
      </dgm:prSet>
      <dgm:spPr/>
    </dgm:pt>
    <dgm:pt modelId="{F6B9CA54-0E5E-4353-B444-BC355BD8B80C}" type="pres">
      <dgm:prSet presAssocID="{8BEFE922-6E30-4B8A-B334-C254F0328B53}" presName="sibTrans" presStyleCnt="0"/>
      <dgm:spPr/>
    </dgm:pt>
    <dgm:pt modelId="{649B0A9B-37E8-4D3A-9EC4-55E349488760}" type="pres">
      <dgm:prSet presAssocID="{22D144F3-9D80-43E3-9B44-EE69800DA087}" presName="node" presStyleLbl="node1" presStyleIdx="6" presStyleCnt="8">
        <dgm:presLayoutVars>
          <dgm:bulletEnabled val="1"/>
        </dgm:presLayoutVars>
      </dgm:prSet>
      <dgm:spPr/>
    </dgm:pt>
    <dgm:pt modelId="{388EEA7A-33E1-4FA0-BD18-F051077970EF}" type="pres">
      <dgm:prSet presAssocID="{267CEBAB-0423-4815-A97C-C08A721061D8}" presName="sibTrans" presStyleCnt="0"/>
      <dgm:spPr/>
    </dgm:pt>
    <dgm:pt modelId="{D516AED1-FD36-4D87-B6AC-C933502D3BD9}" type="pres">
      <dgm:prSet presAssocID="{9630EAF1-61D5-4266-BC88-D127936FBF45}" presName="node" presStyleLbl="node1" presStyleIdx="7" presStyleCnt="8">
        <dgm:presLayoutVars>
          <dgm:bulletEnabled val="1"/>
        </dgm:presLayoutVars>
      </dgm:prSet>
      <dgm:spPr/>
    </dgm:pt>
  </dgm:ptLst>
  <dgm:cxnLst>
    <dgm:cxn modelId="{B2C11C1A-F2C1-4792-AD70-590BD802D63B}" srcId="{1FB18ABD-7CC0-464E-A8AD-7F75EC5818C0}" destId="{CEB838E9-348B-461C-B393-E8E93428A654}" srcOrd="2" destOrd="0" parTransId="{57D8CC50-1E84-47CD-B4C1-EBCACEF77DAC}" sibTransId="{F5CCD560-5194-4725-A388-B6A2B82E5A3F}"/>
    <dgm:cxn modelId="{4A28CA1C-46B1-449E-8868-ABA8656ABC84}" srcId="{1FB18ABD-7CC0-464E-A8AD-7F75EC5818C0}" destId="{FCCFDE69-69E6-43E7-9A6F-9DD70E678636}" srcOrd="3" destOrd="0" parTransId="{8DDDD9AC-CA9A-4A65-8447-C13A07DB922D}" sibTransId="{3C50CBA3-431E-4406-808F-14B16DBD5A56}"/>
    <dgm:cxn modelId="{68153C21-47B1-44A0-914D-48D4515C51FF}" type="presOf" srcId="{9630EAF1-61D5-4266-BC88-D127936FBF45}" destId="{D516AED1-FD36-4D87-B6AC-C933502D3BD9}" srcOrd="0" destOrd="0" presId="urn:microsoft.com/office/officeart/2005/8/layout/default"/>
    <dgm:cxn modelId="{40DF4F21-5E4C-465D-BCB8-FC1A989F96A7}" type="presOf" srcId="{BD59284F-E5D8-4F96-9382-BABC05E93D27}" destId="{D3430461-D3FA-4B15-B4B9-D9C137BA4B2E}" srcOrd="0" destOrd="0" presId="urn:microsoft.com/office/officeart/2005/8/layout/default"/>
    <dgm:cxn modelId="{04570731-D3D2-4E92-93D8-8D882C3500F8}" srcId="{1FB18ABD-7CC0-464E-A8AD-7F75EC5818C0}" destId="{1685A376-89DD-407D-8E54-B7D98132C8E4}" srcOrd="4" destOrd="0" parTransId="{41953D01-E853-4E23-BCAB-8066E927A51A}" sibTransId="{11F288B8-494C-45FE-A388-9A240801D5CC}"/>
    <dgm:cxn modelId="{9609523C-68A9-4378-ABB8-DA871E56B44A}" type="presOf" srcId="{DF0DFF50-8E6B-4524-8B51-6E97BB878FA5}" destId="{50376F56-4D11-4320-A9F7-2874EECA65FD}" srcOrd="0" destOrd="0" presId="urn:microsoft.com/office/officeart/2005/8/layout/default"/>
    <dgm:cxn modelId="{1152913F-2456-4940-9EFA-36F1AAC56F89}" type="presOf" srcId="{1685A376-89DD-407D-8E54-B7D98132C8E4}" destId="{80B9B562-C66B-42ED-AC7C-E56F8FE9CA45}" srcOrd="0" destOrd="0" presId="urn:microsoft.com/office/officeart/2005/8/layout/default"/>
    <dgm:cxn modelId="{52EA1A48-DE91-47B8-8D1A-8985580FED3F}" type="presOf" srcId="{CEB838E9-348B-461C-B393-E8E93428A654}" destId="{E00399B5-97AB-4A7F-9D16-32256565EF3F}" srcOrd="0" destOrd="0" presId="urn:microsoft.com/office/officeart/2005/8/layout/default"/>
    <dgm:cxn modelId="{CE3BB66E-AF9B-4D36-9AF2-A614CEFF1EAC}" type="presOf" srcId="{1FB18ABD-7CC0-464E-A8AD-7F75EC5818C0}" destId="{71C83009-3E6D-40FB-B056-CCBD1C7A6D1E}" srcOrd="0" destOrd="0" presId="urn:microsoft.com/office/officeart/2005/8/layout/default"/>
    <dgm:cxn modelId="{7DDB5C79-83DC-4D4D-A3AC-6E2AEF8B238D}" srcId="{1FB18ABD-7CC0-464E-A8AD-7F75EC5818C0}" destId="{9630EAF1-61D5-4266-BC88-D127936FBF45}" srcOrd="7" destOrd="0" parTransId="{9DE56736-E40E-4841-887E-D6E87FB84728}" sibTransId="{DE00DCB3-F984-475A-8987-144B289EDD48}"/>
    <dgm:cxn modelId="{4FE3599B-A969-4C23-9C76-8A1087860AA1}" type="presOf" srcId="{22D144F3-9D80-43E3-9B44-EE69800DA087}" destId="{649B0A9B-37E8-4D3A-9EC4-55E349488760}" srcOrd="0" destOrd="0" presId="urn:microsoft.com/office/officeart/2005/8/layout/default"/>
    <dgm:cxn modelId="{9926B19C-C7B7-402D-BDCA-B2D440B95636}" type="presOf" srcId="{490ED436-6204-4D3D-A635-6276F575C245}" destId="{6EE13DB4-D73C-4B25-8BAF-A7D8A953AB08}" srcOrd="0" destOrd="0" presId="urn:microsoft.com/office/officeart/2005/8/layout/default"/>
    <dgm:cxn modelId="{7D9270A5-7F07-4CE2-9C37-FFDDF9162B7E}" srcId="{1FB18ABD-7CC0-464E-A8AD-7F75EC5818C0}" destId="{BD59284F-E5D8-4F96-9382-BABC05E93D27}" srcOrd="5" destOrd="0" parTransId="{39360ACB-D9BE-4EA2-86B6-D58B8E681E4A}" sibTransId="{8BEFE922-6E30-4B8A-B334-C254F0328B53}"/>
    <dgm:cxn modelId="{79A799C8-A556-48FA-A97F-B710EA628ABD}" srcId="{1FB18ABD-7CC0-464E-A8AD-7F75EC5818C0}" destId="{DF0DFF50-8E6B-4524-8B51-6E97BB878FA5}" srcOrd="0" destOrd="0" parTransId="{C0DB42A3-AD40-4D70-BBA6-C4EBFFC45B47}" sibTransId="{1E01F805-A8ED-451E-9F0F-7748BDFBC231}"/>
    <dgm:cxn modelId="{EBCA51D0-95D2-4D60-8D68-031CED1AF0D8}" srcId="{1FB18ABD-7CC0-464E-A8AD-7F75EC5818C0}" destId="{490ED436-6204-4D3D-A635-6276F575C245}" srcOrd="1" destOrd="0" parTransId="{E6E26F76-BF39-4C60-8341-38755BC5E1B4}" sibTransId="{8FF98358-EABE-43C3-BFFA-F0CB01A9E8BA}"/>
    <dgm:cxn modelId="{964B6AEC-5E4C-4D12-AEB4-3015CBDD5850}" type="presOf" srcId="{FCCFDE69-69E6-43E7-9A6F-9DD70E678636}" destId="{CAADD794-7CB9-410D-BECF-83946D68F1FA}" srcOrd="0" destOrd="0" presId="urn:microsoft.com/office/officeart/2005/8/layout/default"/>
    <dgm:cxn modelId="{FA8ABEF3-75CF-43F0-81CB-C67D6F42D6C1}" srcId="{1FB18ABD-7CC0-464E-A8AD-7F75EC5818C0}" destId="{22D144F3-9D80-43E3-9B44-EE69800DA087}" srcOrd="6" destOrd="0" parTransId="{883FCC2C-B518-439D-BB0E-131F8F141245}" sibTransId="{267CEBAB-0423-4815-A97C-C08A721061D8}"/>
    <dgm:cxn modelId="{2252B275-4FD0-41F1-AFD5-878F9EBBA160}" type="presParOf" srcId="{71C83009-3E6D-40FB-B056-CCBD1C7A6D1E}" destId="{50376F56-4D11-4320-A9F7-2874EECA65FD}" srcOrd="0" destOrd="0" presId="urn:microsoft.com/office/officeart/2005/8/layout/default"/>
    <dgm:cxn modelId="{5CEC0C0E-C2E6-4B40-BAAC-FF1C1D267324}" type="presParOf" srcId="{71C83009-3E6D-40FB-B056-CCBD1C7A6D1E}" destId="{D2669A8E-F569-479D-88DA-BE3831DC1A1A}" srcOrd="1" destOrd="0" presId="urn:microsoft.com/office/officeart/2005/8/layout/default"/>
    <dgm:cxn modelId="{230E95E3-B1B3-4DD8-B67B-0E03B31D1223}" type="presParOf" srcId="{71C83009-3E6D-40FB-B056-CCBD1C7A6D1E}" destId="{6EE13DB4-D73C-4B25-8BAF-A7D8A953AB08}" srcOrd="2" destOrd="0" presId="urn:microsoft.com/office/officeart/2005/8/layout/default"/>
    <dgm:cxn modelId="{FB65DF41-E023-4101-A2C5-ADC20AB54EC5}" type="presParOf" srcId="{71C83009-3E6D-40FB-B056-CCBD1C7A6D1E}" destId="{BF0E9D68-9B34-4D6F-8431-F920A847B142}" srcOrd="3" destOrd="0" presId="urn:microsoft.com/office/officeart/2005/8/layout/default"/>
    <dgm:cxn modelId="{670D2DF9-81DE-430C-A21B-E43A878624E4}" type="presParOf" srcId="{71C83009-3E6D-40FB-B056-CCBD1C7A6D1E}" destId="{E00399B5-97AB-4A7F-9D16-32256565EF3F}" srcOrd="4" destOrd="0" presId="urn:microsoft.com/office/officeart/2005/8/layout/default"/>
    <dgm:cxn modelId="{57DD26F6-7E47-4CF7-A4A0-BC53699FE51E}" type="presParOf" srcId="{71C83009-3E6D-40FB-B056-CCBD1C7A6D1E}" destId="{2CE84A94-778B-4037-939D-2697B52E82B8}" srcOrd="5" destOrd="0" presId="urn:microsoft.com/office/officeart/2005/8/layout/default"/>
    <dgm:cxn modelId="{C62B57BF-D22C-422B-82C4-4D376D192878}" type="presParOf" srcId="{71C83009-3E6D-40FB-B056-CCBD1C7A6D1E}" destId="{CAADD794-7CB9-410D-BECF-83946D68F1FA}" srcOrd="6" destOrd="0" presId="urn:microsoft.com/office/officeart/2005/8/layout/default"/>
    <dgm:cxn modelId="{38C84827-81B8-45F4-88A6-F85498052C5D}" type="presParOf" srcId="{71C83009-3E6D-40FB-B056-CCBD1C7A6D1E}" destId="{F05C0C10-D411-4D5E-8A3E-E40040906F7A}" srcOrd="7" destOrd="0" presId="urn:microsoft.com/office/officeart/2005/8/layout/default"/>
    <dgm:cxn modelId="{7E98CDA5-4996-4A00-AC52-9E9DEFC04D65}" type="presParOf" srcId="{71C83009-3E6D-40FB-B056-CCBD1C7A6D1E}" destId="{80B9B562-C66B-42ED-AC7C-E56F8FE9CA45}" srcOrd="8" destOrd="0" presId="urn:microsoft.com/office/officeart/2005/8/layout/default"/>
    <dgm:cxn modelId="{4119E5A1-59C1-4E4A-AD31-447EB0B3B9BC}" type="presParOf" srcId="{71C83009-3E6D-40FB-B056-CCBD1C7A6D1E}" destId="{EC7A3DCE-376A-4EC6-9E8F-4BEAFDFB7140}" srcOrd="9" destOrd="0" presId="urn:microsoft.com/office/officeart/2005/8/layout/default"/>
    <dgm:cxn modelId="{FBF9AB19-0A38-419D-A972-253C26BA7EA0}" type="presParOf" srcId="{71C83009-3E6D-40FB-B056-CCBD1C7A6D1E}" destId="{D3430461-D3FA-4B15-B4B9-D9C137BA4B2E}" srcOrd="10" destOrd="0" presId="urn:microsoft.com/office/officeart/2005/8/layout/default"/>
    <dgm:cxn modelId="{9C1AC237-AA75-4CAF-9F2D-8A1EF9805146}" type="presParOf" srcId="{71C83009-3E6D-40FB-B056-CCBD1C7A6D1E}" destId="{F6B9CA54-0E5E-4353-B444-BC355BD8B80C}" srcOrd="11" destOrd="0" presId="urn:microsoft.com/office/officeart/2005/8/layout/default"/>
    <dgm:cxn modelId="{B0080F71-701B-4C7E-BAD5-5280F6D2383A}" type="presParOf" srcId="{71C83009-3E6D-40FB-B056-CCBD1C7A6D1E}" destId="{649B0A9B-37E8-4D3A-9EC4-55E349488760}" srcOrd="12" destOrd="0" presId="urn:microsoft.com/office/officeart/2005/8/layout/default"/>
    <dgm:cxn modelId="{7432CF59-8ACD-4AA7-A110-EB768E207D01}" type="presParOf" srcId="{71C83009-3E6D-40FB-B056-CCBD1C7A6D1E}" destId="{388EEA7A-33E1-4FA0-BD18-F051077970EF}" srcOrd="13" destOrd="0" presId="urn:microsoft.com/office/officeart/2005/8/layout/default"/>
    <dgm:cxn modelId="{DBA41862-3826-4F15-B6D6-6C86D6502BC5}" type="presParOf" srcId="{71C83009-3E6D-40FB-B056-CCBD1C7A6D1E}" destId="{D516AED1-FD36-4D87-B6AC-C933502D3BD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EEA42C-A82B-4453-8399-50E3AF6CFEF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0E9865-4FAC-4286-96E1-B99268F19C7D}">
      <dgm:prSet phldrT="[Text]" custT="1"/>
      <dgm:spPr/>
      <dgm:t>
        <a:bodyPr/>
        <a:lstStyle/>
        <a:p>
          <a:r>
            <a:rPr lang="en-US" sz="1100" dirty="0"/>
            <a:t>(1) Disease Model</a:t>
          </a:r>
        </a:p>
      </dgm:t>
    </dgm:pt>
    <dgm:pt modelId="{6AD25B2F-D42A-425B-8253-8C34D8292AA5}" type="parTrans" cxnId="{0E5B0050-9AB0-4420-8875-FD10A4C1FF7B}">
      <dgm:prSet/>
      <dgm:spPr/>
      <dgm:t>
        <a:bodyPr/>
        <a:lstStyle/>
        <a:p>
          <a:endParaRPr lang="en-US" sz="1100"/>
        </a:p>
      </dgm:t>
    </dgm:pt>
    <dgm:pt modelId="{CE17B036-6105-4E18-9BC1-B0A89F0C188E}" type="sibTrans" cxnId="{0E5B0050-9AB0-4420-8875-FD10A4C1FF7B}">
      <dgm:prSet/>
      <dgm:spPr/>
      <dgm:t>
        <a:bodyPr/>
        <a:lstStyle/>
        <a:p>
          <a:endParaRPr lang="en-US" sz="1100"/>
        </a:p>
      </dgm:t>
    </dgm:pt>
    <dgm:pt modelId="{E5D4AB5D-7A27-4474-B41D-302D2EF424EC}">
      <dgm:prSet phldrT="[Text]" custT="1"/>
      <dgm:spPr/>
      <dgm:t>
        <a:bodyPr/>
        <a:lstStyle/>
        <a:p>
          <a:r>
            <a:rPr lang="en-US" sz="1100" dirty="0"/>
            <a:t>(2) Trial Design Options</a:t>
          </a:r>
        </a:p>
      </dgm:t>
    </dgm:pt>
    <dgm:pt modelId="{533E3977-EE2E-4E7F-ABFE-3A99BFDF6BE2}" type="parTrans" cxnId="{D1088325-609E-4B27-9D43-10B3F9C80334}">
      <dgm:prSet/>
      <dgm:spPr/>
      <dgm:t>
        <a:bodyPr/>
        <a:lstStyle/>
        <a:p>
          <a:endParaRPr lang="en-US" sz="1100"/>
        </a:p>
      </dgm:t>
    </dgm:pt>
    <dgm:pt modelId="{5F3EFC54-A638-41A3-AB1B-554562A5E7F0}" type="sibTrans" cxnId="{D1088325-609E-4B27-9D43-10B3F9C80334}">
      <dgm:prSet/>
      <dgm:spPr/>
      <dgm:t>
        <a:bodyPr/>
        <a:lstStyle/>
        <a:p>
          <a:endParaRPr lang="en-US" sz="1100"/>
        </a:p>
      </dgm:t>
    </dgm:pt>
    <dgm:pt modelId="{778F3D70-7C36-4D82-8BCB-6EE37758AF3C}">
      <dgm:prSet phldrT="[Text]" custT="1"/>
      <dgm:spPr/>
      <dgm:t>
        <a:bodyPr/>
        <a:lstStyle/>
        <a:p>
          <a:r>
            <a:rPr lang="en-US" sz="1100" dirty="0"/>
            <a:t>(3) Simulation Engine</a:t>
          </a:r>
        </a:p>
      </dgm:t>
    </dgm:pt>
    <dgm:pt modelId="{290BFED3-461C-4B97-B618-6855F9477A7B}" type="parTrans" cxnId="{79171F12-50F3-4863-91F9-FB3F15E5EBE4}">
      <dgm:prSet/>
      <dgm:spPr/>
      <dgm:t>
        <a:bodyPr/>
        <a:lstStyle/>
        <a:p>
          <a:endParaRPr lang="en-US" sz="1100"/>
        </a:p>
      </dgm:t>
    </dgm:pt>
    <dgm:pt modelId="{7CB03D45-09C5-4D8D-9354-BDF62FDA27DD}" type="sibTrans" cxnId="{79171F12-50F3-4863-91F9-FB3F15E5EBE4}">
      <dgm:prSet/>
      <dgm:spPr/>
      <dgm:t>
        <a:bodyPr/>
        <a:lstStyle/>
        <a:p>
          <a:endParaRPr lang="en-US" sz="1100"/>
        </a:p>
      </dgm:t>
    </dgm:pt>
    <dgm:pt modelId="{DB087762-BE55-41E3-8427-FC407BAB29E8}">
      <dgm:prSet phldrT="[Text]" custT="1"/>
      <dgm:spPr/>
      <dgm:t>
        <a:bodyPr/>
        <a:lstStyle/>
        <a:p>
          <a:r>
            <a:rPr lang="en-US" sz="1100" dirty="0"/>
            <a:t>(4) Performance Metrics</a:t>
          </a:r>
        </a:p>
      </dgm:t>
    </dgm:pt>
    <dgm:pt modelId="{420698D1-DEEF-4DB2-9907-D76C242320F0}" type="parTrans" cxnId="{B3366A9A-811A-482A-9C0C-071695FE6520}">
      <dgm:prSet/>
      <dgm:spPr/>
      <dgm:t>
        <a:bodyPr/>
        <a:lstStyle/>
        <a:p>
          <a:endParaRPr lang="en-US" sz="1100"/>
        </a:p>
      </dgm:t>
    </dgm:pt>
    <dgm:pt modelId="{09E83380-6904-4F2D-A596-49062362339E}" type="sibTrans" cxnId="{B3366A9A-811A-482A-9C0C-071695FE6520}">
      <dgm:prSet/>
      <dgm:spPr/>
      <dgm:t>
        <a:bodyPr/>
        <a:lstStyle/>
        <a:p>
          <a:endParaRPr lang="en-US" sz="1100"/>
        </a:p>
      </dgm:t>
    </dgm:pt>
    <dgm:pt modelId="{F9599371-3F8E-4245-9355-F016AE121191}" type="pres">
      <dgm:prSet presAssocID="{3DEEA42C-A82B-4453-8399-50E3AF6CFEF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392E64D-CEF4-4920-AC77-29329908FDDE}" type="pres">
      <dgm:prSet presAssocID="{F90E9865-4FAC-4286-96E1-B99268F19C7D}" presName="Accent1" presStyleCnt="0"/>
      <dgm:spPr/>
    </dgm:pt>
    <dgm:pt modelId="{CEED4713-0774-4AE2-923F-500CFAD3E004}" type="pres">
      <dgm:prSet presAssocID="{F90E9865-4FAC-4286-96E1-B99268F19C7D}" presName="Accent" presStyleLbl="node1" presStyleIdx="0" presStyleCnt="4"/>
      <dgm:spPr/>
    </dgm:pt>
    <dgm:pt modelId="{06F0EE5D-2DED-466C-B741-E97F8508A6B0}" type="pres">
      <dgm:prSet presAssocID="{F90E9865-4FAC-4286-96E1-B99268F19C7D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9490B858-D112-4BB9-A1C4-3802D0C832BB}" type="pres">
      <dgm:prSet presAssocID="{E5D4AB5D-7A27-4474-B41D-302D2EF424EC}" presName="Accent2" presStyleCnt="0"/>
      <dgm:spPr/>
    </dgm:pt>
    <dgm:pt modelId="{0EE0DA25-B692-4E03-AA2C-706615C8CD05}" type="pres">
      <dgm:prSet presAssocID="{E5D4AB5D-7A27-4474-B41D-302D2EF424EC}" presName="Accent" presStyleLbl="node1" presStyleIdx="1" presStyleCnt="4"/>
      <dgm:spPr/>
    </dgm:pt>
    <dgm:pt modelId="{99E16BD8-EB29-4339-94B3-D1108AE647FA}" type="pres">
      <dgm:prSet presAssocID="{E5D4AB5D-7A27-4474-B41D-302D2EF424EC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1DA3B180-30E8-47D5-9C1D-25E9C2D2006D}" type="pres">
      <dgm:prSet presAssocID="{778F3D70-7C36-4D82-8BCB-6EE37758AF3C}" presName="Accent3" presStyleCnt="0"/>
      <dgm:spPr/>
    </dgm:pt>
    <dgm:pt modelId="{EDEF011B-FA17-4C89-B1D6-3F8041178B46}" type="pres">
      <dgm:prSet presAssocID="{778F3D70-7C36-4D82-8BCB-6EE37758AF3C}" presName="Accent" presStyleLbl="node1" presStyleIdx="2" presStyleCnt="4"/>
      <dgm:spPr/>
    </dgm:pt>
    <dgm:pt modelId="{CB3CA327-70CF-41F1-98F1-E7D8627B912C}" type="pres">
      <dgm:prSet presAssocID="{778F3D70-7C36-4D82-8BCB-6EE37758AF3C}" presName="Parent3" presStyleLbl="revTx" presStyleIdx="2" presStyleCnt="4" custLinFactNeighborY="-23668">
        <dgm:presLayoutVars>
          <dgm:chMax val="1"/>
          <dgm:chPref val="1"/>
          <dgm:bulletEnabled val="1"/>
        </dgm:presLayoutVars>
      </dgm:prSet>
      <dgm:spPr/>
    </dgm:pt>
    <dgm:pt modelId="{7FFEFAE2-6610-40AA-855E-F6450208742E}" type="pres">
      <dgm:prSet presAssocID="{DB087762-BE55-41E3-8427-FC407BAB29E8}" presName="Accent4" presStyleCnt="0"/>
      <dgm:spPr/>
    </dgm:pt>
    <dgm:pt modelId="{D3BC2C86-A333-4A64-82C7-F82B68721CFF}" type="pres">
      <dgm:prSet presAssocID="{DB087762-BE55-41E3-8427-FC407BAB29E8}" presName="Accent" presStyleLbl="node1" presStyleIdx="3" presStyleCnt="4"/>
      <dgm:spPr/>
    </dgm:pt>
    <dgm:pt modelId="{B5E17EEC-F60E-4FAF-B935-55FC8FF5A35B}" type="pres">
      <dgm:prSet presAssocID="{DB087762-BE55-41E3-8427-FC407BAB29E8}" presName="Parent4" presStyleLbl="revTx" presStyleIdx="3" presStyleCnt="4" custScaleX="149767" custScaleY="50443" custLinFactNeighborX="28138" custLinFactNeighborY="-6210">
        <dgm:presLayoutVars>
          <dgm:chMax val="1"/>
          <dgm:chPref val="1"/>
          <dgm:bulletEnabled val="1"/>
        </dgm:presLayoutVars>
      </dgm:prSet>
      <dgm:spPr/>
    </dgm:pt>
  </dgm:ptLst>
  <dgm:cxnLst>
    <dgm:cxn modelId="{79171F12-50F3-4863-91F9-FB3F15E5EBE4}" srcId="{3DEEA42C-A82B-4453-8399-50E3AF6CFEF6}" destId="{778F3D70-7C36-4D82-8BCB-6EE37758AF3C}" srcOrd="2" destOrd="0" parTransId="{290BFED3-461C-4B97-B618-6855F9477A7B}" sibTransId="{7CB03D45-09C5-4D8D-9354-BDF62FDA27DD}"/>
    <dgm:cxn modelId="{D1088325-609E-4B27-9D43-10B3F9C80334}" srcId="{3DEEA42C-A82B-4453-8399-50E3AF6CFEF6}" destId="{E5D4AB5D-7A27-4474-B41D-302D2EF424EC}" srcOrd="1" destOrd="0" parTransId="{533E3977-EE2E-4E7F-ABFE-3A99BFDF6BE2}" sibTransId="{5F3EFC54-A638-41A3-AB1B-554562A5E7F0}"/>
    <dgm:cxn modelId="{07B4A26D-38E4-4ADF-802F-CB91D7A3771D}" type="presOf" srcId="{F90E9865-4FAC-4286-96E1-B99268F19C7D}" destId="{06F0EE5D-2DED-466C-B741-E97F8508A6B0}" srcOrd="0" destOrd="0" presId="urn:microsoft.com/office/officeart/2009/layout/CircleArrowProcess"/>
    <dgm:cxn modelId="{0E5B0050-9AB0-4420-8875-FD10A4C1FF7B}" srcId="{3DEEA42C-A82B-4453-8399-50E3AF6CFEF6}" destId="{F90E9865-4FAC-4286-96E1-B99268F19C7D}" srcOrd="0" destOrd="0" parTransId="{6AD25B2F-D42A-425B-8253-8C34D8292AA5}" sibTransId="{CE17B036-6105-4E18-9BC1-B0A89F0C188E}"/>
    <dgm:cxn modelId="{B3366A9A-811A-482A-9C0C-071695FE6520}" srcId="{3DEEA42C-A82B-4453-8399-50E3AF6CFEF6}" destId="{DB087762-BE55-41E3-8427-FC407BAB29E8}" srcOrd="3" destOrd="0" parTransId="{420698D1-DEEF-4DB2-9907-D76C242320F0}" sibTransId="{09E83380-6904-4F2D-A596-49062362339E}"/>
    <dgm:cxn modelId="{6677D6AC-573E-4E83-BCCC-14CE098AF6DA}" type="presOf" srcId="{E5D4AB5D-7A27-4474-B41D-302D2EF424EC}" destId="{99E16BD8-EB29-4339-94B3-D1108AE647FA}" srcOrd="0" destOrd="0" presId="urn:microsoft.com/office/officeart/2009/layout/CircleArrowProcess"/>
    <dgm:cxn modelId="{201DCEDE-6A0A-4B3D-BA3C-17E3A27ACB59}" type="presOf" srcId="{DB087762-BE55-41E3-8427-FC407BAB29E8}" destId="{B5E17EEC-F60E-4FAF-B935-55FC8FF5A35B}" srcOrd="0" destOrd="0" presId="urn:microsoft.com/office/officeart/2009/layout/CircleArrowProcess"/>
    <dgm:cxn modelId="{DDD183E7-7B49-4DAC-8B98-EBCB5C33335E}" type="presOf" srcId="{3DEEA42C-A82B-4453-8399-50E3AF6CFEF6}" destId="{F9599371-3F8E-4245-9355-F016AE121191}" srcOrd="0" destOrd="0" presId="urn:microsoft.com/office/officeart/2009/layout/CircleArrowProcess"/>
    <dgm:cxn modelId="{DD7BD2EB-7049-4F5E-A9AA-82B7CAAE49D7}" type="presOf" srcId="{778F3D70-7C36-4D82-8BCB-6EE37758AF3C}" destId="{CB3CA327-70CF-41F1-98F1-E7D8627B912C}" srcOrd="0" destOrd="0" presId="urn:microsoft.com/office/officeart/2009/layout/CircleArrowProcess"/>
    <dgm:cxn modelId="{87786DDA-641C-423E-910D-A9EFE4EDC44C}" type="presParOf" srcId="{F9599371-3F8E-4245-9355-F016AE121191}" destId="{9392E64D-CEF4-4920-AC77-29329908FDDE}" srcOrd="0" destOrd="0" presId="urn:microsoft.com/office/officeart/2009/layout/CircleArrowProcess"/>
    <dgm:cxn modelId="{14F09F7C-F26C-464B-AE1E-99B762AEBE70}" type="presParOf" srcId="{9392E64D-CEF4-4920-AC77-29329908FDDE}" destId="{CEED4713-0774-4AE2-923F-500CFAD3E004}" srcOrd="0" destOrd="0" presId="urn:microsoft.com/office/officeart/2009/layout/CircleArrowProcess"/>
    <dgm:cxn modelId="{1D00B7FF-30D5-4BA1-9AA8-C8945AAC05DC}" type="presParOf" srcId="{F9599371-3F8E-4245-9355-F016AE121191}" destId="{06F0EE5D-2DED-466C-B741-E97F8508A6B0}" srcOrd="1" destOrd="0" presId="urn:microsoft.com/office/officeart/2009/layout/CircleArrowProcess"/>
    <dgm:cxn modelId="{5D870E59-60E3-4210-9C96-A7CCCF4012ED}" type="presParOf" srcId="{F9599371-3F8E-4245-9355-F016AE121191}" destId="{9490B858-D112-4BB9-A1C4-3802D0C832BB}" srcOrd="2" destOrd="0" presId="urn:microsoft.com/office/officeart/2009/layout/CircleArrowProcess"/>
    <dgm:cxn modelId="{E7E64E9A-B08F-45C3-AEBC-7E749FEACCB0}" type="presParOf" srcId="{9490B858-D112-4BB9-A1C4-3802D0C832BB}" destId="{0EE0DA25-B692-4E03-AA2C-706615C8CD05}" srcOrd="0" destOrd="0" presId="urn:microsoft.com/office/officeart/2009/layout/CircleArrowProcess"/>
    <dgm:cxn modelId="{28E4035B-E1B0-4DE1-BC0B-B870977272B7}" type="presParOf" srcId="{F9599371-3F8E-4245-9355-F016AE121191}" destId="{99E16BD8-EB29-4339-94B3-D1108AE647FA}" srcOrd="3" destOrd="0" presId="urn:microsoft.com/office/officeart/2009/layout/CircleArrowProcess"/>
    <dgm:cxn modelId="{098B6E96-14D9-4BFC-9050-3E6513F3A101}" type="presParOf" srcId="{F9599371-3F8E-4245-9355-F016AE121191}" destId="{1DA3B180-30E8-47D5-9C1D-25E9C2D2006D}" srcOrd="4" destOrd="0" presId="urn:microsoft.com/office/officeart/2009/layout/CircleArrowProcess"/>
    <dgm:cxn modelId="{E955329D-F970-4446-92C6-C4004F0999DB}" type="presParOf" srcId="{1DA3B180-30E8-47D5-9C1D-25E9C2D2006D}" destId="{EDEF011B-FA17-4C89-B1D6-3F8041178B46}" srcOrd="0" destOrd="0" presId="urn:microsoft.com/office/officeart/2009/layout/CircleArrowProcess"/>
    <dgm:cxn modelId="{50FE35AC-ED1F-48C0-89CB-4DC14D6FB4E4}" type="presParOf" srcId="{F9599371-3F8E-4245-9355-F016AE121191}" destId="{CB3CA327-70CF-41F1-98F1-E7D8627B912C}" srcOrd="5" destOrd="0" presId="urn:microsoft.com/office/officeart/2009/layout/CircleArrowProcess"/>
    <dgm:cxn modelId="{52073D28-5F8E-4D3C-9B89-7BA6497CC22C}" type="presParOf" srcId="{F9599371-3F8E-4245-9355-F016AE121191}" destId="{7FFEFAE2-6610-40AA-855E-F6450208742E}" srcOrd="6" destOrd="0" presId="urn:microsoft.com/office/officeart/2009/layout/CircleArrowProcess"/>
    <dgm:cxn modelId="{00A3BBA4-A5EA-41A1-BC9D-7D6B14003B54}" type="presParOf" srcId="{7FFEFAE2-6610-40AA-855E-F6450208742E}" destId="{D3BC2C86-A333-4A64-82C7-F82B68721CFF}" srcOrd="0" destOrd="0" presId="urn:microsoft.com/office/officeart/2009/layout/CircleArrowProcess"/>
    <dgm:cxn modelId="{45550769-5D54-4966-9CB4-AE9F8852FE92}" type="presParOf" srcId="{F9599371-3F8E-4245-9355-F016AE121191}" destId="{B5E17EEC-F60E-4FAF-B935-55FC8FF5A35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76F56-4D11-4320-A9F7-2874EECA65FD}">
      <dsp:nvSpPr>
        <dsp:cNvPr id="0" name=""/>
        <dsp:cNvSpPr/>
      </dsp:nvSpPr>
      <dsp:spPr>
        <a:xfrm>
          <a:off x="378296" y="0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050" kern="1200" dirty="0"/>
            <a:t>Gait</a:t>
          </a:r>
          <a:br>
            <a:rPr lang="en-US" sz="1050" kern="1200" dirty="0"/>
          </a:br>
          <a:r>
            <a:rPr lang="en-US" sz="1050" kern="1200" dirty="0"/>
            <a:t>(0-8)</a:t>
          </a:r>
        </a:p>
      </dsp:txBody>
      <dsp:txXfrm>
        <a:off x="378296" y="0"/>
        <a:ext cx="1035162" cy="621097"/>
      </dsp:txXfrm>
    </dsp:sp>
    <dsp:sp modelId="{6EE13DB4-D73C-4B25-8BAF-A7D8A953AB08}">
      <dsp:nvSpPr>
        <dsp:cNvPr id="0" name=""/>
        <dsp:cNvSpPr/>
      </dsp:nvSpPr>
      <dsp:spPr>
        <a:xfrm>
          <a:off x="1499853" y="657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Finger chase test</a:t>
          </a:r>
          <a:br>
            <a:rPr lang="en-US" sz="1050" kern="1200" dirty="0"/>
          </a:br>
          <a:r>
            <a:rPr lang="en-US" sz="1050" kern="1200" dirty="0"/>
            <a:t>(0-4)</a:t>
          </a:r>
        </a:p>
      </dsp:txBody>
      <dsp:txXfrm>
        <a:off x="1499853" y="657"/>
        <a:ext cx="1035162" cy="621097"/>
      </dsp:txXfrm>
    </dsp:sp>
    <dsp:sp modelId="{E00399B5-97AB-4A7F-9D16-32256565EF3F}">
      <dsp:nvSpPr>
        <dsp:cNvPr id="0" name=""/>
        <dsp:cNvSpPr/>
      </dsp:nvSpPr>
      <dsp:spPr>
        <a:xfrm>
          <a:off x="361175" y="725270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Stance</a:t>
          </a:r>
          <a:br>
            <a:rPr lang="en-US" sz="1050" kern="1200" dirty="0"/>
          </a:br>
          <a:r>
            <a:rPr lang="en-US" sz="1050" kern="1200" dirty="0"/>
            <a:t>(0-6)</a:t>
          </a:r>
        </a:p>
      </dsp:txBody>
      <dsp:txXfrm>
        <a:off x="361175" y="725270"/>
        <a:ext cx="1035162" cy="621097"/>
      </dsp:txXfrm>
    </dsp:sp>
    <dsp:sp modelId="{CAADD794-7CB9-410D-BECF-83946D68F1FA}">
      <dsp:nvSpPr>
        <dsp:cNvPr id="0" name=""/>
        <dsp:cNvSpPr/>
      </dsp:nvSpPr>
      <dsp:spPr>
        <a:xfrm>
          <a:off x="1499853" y="725270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Nose-finger test</a:t>
          </a:r>
          <a:br>
            <a:rPr lang="en-US" sz="1050" kern="1200" dirty="0"/>
          </a:br>
          <a:r>
            <a:rPr lang="en-US" sz="1050" kern="1200" dirty="0"/>
            <a:t>(0-4)</a:t>
          </a:r>
        </a:p>
      </dsp:txBody>
      <dsp:txXfrm>
        <a:off x="1499853" y="725270"/>
        <a:ext cx="1035162" cy="621097"/>
      </dsp:txXfrm>
    </dsp:sp>
    <dsp:sp modelId="{80B9B562-C66B-42ED-AC7C-E56F8FE9CA45}">
      <dsp:nvSpPr>
        <dsp:cNvPr id="0" name=""/>
        <dsp:cNvSpPr/>
      </dsp:nvSpPr>
      <dsp:spPr>
        <a:xfrm>
          <a:off x="361175" y="1449884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Sitting</a:t>
          </a:r>
          <a:br>
            <a:rPr lang="en-US" sz="1050" kern="1200" dirty="0"/>
          </a:br>
          <a:r>
            <a:rPr lang="en-US" sz="1050" kern="1200" dirty="0"/>
            <a:t>(0-4)</a:t>
          </a:r>
        </a:p>
      </dsp:txBody>
      <dsp:txXfrm>
        <a:off x="361175" y="1449884"/>
        <a:ext cx="1035162" cy="621097"/>
      </dsp:txXfrm>
    </dsp:sp>
    <dsp:sp modelId="{D3430461-D3FA-4B15-B4B9-D9C137BA4B2E}">
      <dsp:nvSpPr>
        <dsp:cNvPr id="0" name=""/>
        <dsp:cNvSpPr/>
      </dsp:nvSpPr>
      <dsp:spPr>
        <a:xfrm>
          <a:off x="1499853" y="1449884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Fast-alternating hand movements</a:t>
          </a:r>
          <a:br>
            <a:rPr lang="en-US" sz="1050" kern="1200" dirty="0"/>
          </a:br>
          <a:r>
            <a:rPr lang="en-US" sz="1050" kern="1200" dirty="0"/>
            <a:t>(0-4)</a:t>
          </a:r>
        </a:p>
      </dsp:txBody>
      <dsp:txXfrm>
        <a:off x="1499853" y="1449884"/>
        <a:ext cx="1035162" cy="621097"/>
      </dsp:txXfrm>
    </dsp:sp>
    <dsp:sp modelId="{649B0A9B-37E8-4D3A-9EC4-55E349488760}">
      <dsp:nvSpPr>
        <dsp:cNvPr id="0" name=""/>
        <dsp:cNvSpPr/>
      </dsp:nvSpPr>
      <dsp:spPr>
        <a:xfrm>
          <a:off x="361175" y="2174497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Speech disturbance</a:t>
          </a:r>
          <a:br>
            <a:rPr lang="en-US" sz="1050" kern="1200" dirty="0"/>
          </a:br>
          <a:r>
            <a:rPr lang="en-US" sz="1050" kern="1200" dirty="0"/>
            <a:t>(0-6)</a:t>
          </a:r>
        </a:p>
      </dsp:txBody>
      <dsp:txXfrm>
        <a:off x="361175" y="2174497"/>
        <a:ext cx="1035162" cy="621097"/>
      </dsp:txXfrm>
    </dsp:sp>
    <dsp:sp modelId="{D516AED1-FD36-4D87-B6AC-C933502D3BD9}">
      <dsp:nvSpPr>
        <dsp:cNvPr id="0" name=""/>
        <dsp:cNvSpPr/>
      </dsp:nvSpPr>
      <dsp:spPr>
        <a:xfrm>
          <a:off x="1499853" y="2174497"/>
          <a:ext cx="1035162" cy="6210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Heel-shin slide</a:t>
          </a:r>
          <a:br>
            <a:rPr lang="en-US" sz="1050" kern="1200" dirty="0"/>
          </a:br>
          <a:r>
            <a:rPr lang="en-US" sz="1050" kern="1200" dirty="0"/>
            <a:t>(0-4)</a:t>
          </a:r>
        </a:p>
      </dsp:txBody>
      <dsp:txXfrm>
        <a:off x="1499853" y="2174497"/>
        <a:ext cx="1035162" cy="621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D4713-0774-4AE2-923F-500CFAD3E004}">
      <dsp:nvSpPr>
        <dsp:cNvPr id="0" name=""/>
        <dsp:cNvSpPr/>
      </dsp:nvSpPr>
      <dsp:spPr>
        <a:xfrm>
          <a:off x="2182981" y="0"/>
          <a:ext cx="1234905" cy="123503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0EE5D-2DED-466C-B741-E97F8508A6B0}">
      <dsp:nvSpPr>
        <dsp:cNvPr id="0" name=""/>
        <dsp:cNvSpPr/>
      </dsp:nvSpPr>
      <dsp:spPr>
        <a:xfrm>
          <a:off x="2455628" y="447047"/>
          <a:ext cx="689147" cy="34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(1) Disease Model</a:t>
          </a:r>
        </a:p>
      </dsp:txBody>
      <dsp:txXfrm>
        <a:off x="2455628" y="447047"/>
        <a:ext cx="689147" cy="344537"/>
      </dsp:txXfrm>
    </dsp:sp>
    <dsp:sp modelId="{0EE0DA25-B692-4E03-AA2C-706615C8CD05}">
      <dsp:nvSpPr>
        <dsp:cNvPr id="0" name=""/>
        <dsp:cNvSpPr/>
      </dsp:nvSpPr>
      <dsp:spPr>
        <a:xfrm>
          <a:off x="1839913" y="709708"/>
          <a:ext cx="1234905" cy="123503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16BD8-EB29-4339-94B3-D1108AE647FA}">
      <dsp:nvSpPr>
        <dsp:cNvPr id="0" name=""/>
        <dsp:cNvSpPr/>
      </dsp:nvSpPr>
      <dsp:spPr>
        <a:xfrm>
          <a:off x="2111170" y="1158066"/>
          <a:ext cx="689147" cy="34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(2) Trial Design Options</a:t>
          </a:r>
        </a:p>
      </dsp:txBody>
      <dsp:txXfrm>
        <a:off x="2111170" y="1158066"/>
        <a:ext cx="689147" cy="344537"/>
      </dsp:txXfrm>
    </dsp:sp>
    <dsp:sp modelId="{EDEF011B-FA17-4C89-B1D6-3F8041178B46}">
      <dsp:nvSpPr>
        <dsp:cNvPr id="0" name=""/>
        <dsp:cNvSpPr/>
      </dsp:nvSpPr>
      <dsp:spPr>
        <a:xfrm>
          <a:off x="2182981" y="1422037"/>
          <a:ext cx="1234905" cy="123503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CA327-70CF-41F1-98F1-E7D8627B912C}">
      <dsp:nvSpPr>
        <dsp:cNvPr id="0" name=""/>
        <dsp:cNvSpPr/>
      </dsp:nvSpPr>
      <dsp:spPr>
        <a:xfrm>
          <a:off x="2455628" y="1787540"/>
          <a:ext cx="689147" cy="344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(3) Simulation Engine</a:t>
          </a:r>
        </a:p>
      </dsp:txBody>
      <dsp:txXfrm>
        <a:off x="2455628" y="1787540"/>
        <a:ext cx="689147" cy="344537"/>
      </dsp:txXfrm>
    </dsp:sp>
    <dsp:sp modelId="{D3BC2C86-A333-4A64-82C7-F82B68721CFF}">
      <dsp:nvSpPr>
        <dsp:cNvPr id="0" name=""/>
        <dsp:cNvSpPr/>
      </dsp:nvSpPr>
      <dsp:spPr>
        <a:xfrm>
          <a:off x="1927938" y="2213623"/>
          <a:ext cx="1060939" cy="106145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17EEC-F60E-4FAF-B935-55FC8FF5A35B}">
      <dsp:nvSpPr>
        <dsp:cNvPr id="0" name=""/>
        <dsp:cNvSpPr/>
      </dsp:nvSpPr>
      <dsp:spPr>
        <a:xfrm>
          <a:off x="2133599" y="2644080"/>
          <a:ext cx="1032115" cy="173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(4) Performance Metrics</a:t>
          </a:r>
        </a:p>
      </dsp:txBody>
      <dsp:txXfrm>
        <a:off x="2133599" y="2644080"/>
        <a:ext cx="1032115" cy="173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1BB60FF-ACF0-5A4A-9C79-4881E6B16567}" type="datetimeFigureOut">
              <a:rPr lang="en-US" smtClean="0">
                <a:latin typeface="Arial" charset="0"/>
              </a:rPr>
              <a:pPr/>
              <a:t>9/20/2025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ABA786-EB35-BA4C-A7F7-24740D3067F1}" type="slidenum">
              <a:rPr lang="en-US" smtClean="0">
                <a:latin typeface="Arial" charset="0"/>
              </a:rPr>
              <a:pPr/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 b="0" i="0">
                <a:latin typeface="Arial" charset="0"/>
              </a:defRPr>
            </a:lvl1pPr>
          </a:lstStyle>
          <a:p>
            <a:fld id="{0C4595FF-6E7F-4C41-B8DF-4AE76FC1F075}" type="datetimeFigureOut">
              <a:rPr lang="en-US" smtClean="0"/>
              <a:pPr/>
              <a:t>9/20/2025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 b="0" i="0">
                <a:latin typeface="Arial" charset="0"/>
              </a:defRPr>
            </a:lvl1pPr>
          </a:lstStyle>
          <a:p>
            <a:fld id="{5A6330BE-D91A-D240-B266-E5D5F99B4C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16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8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4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Rare Disease = </a:t>
            </a:r>
          </a:p>
          <a:p>
            <a:r>
              <a:rPr lang="en-US" dirty="0"/>
              <a:t>Ultra-Rare Disease 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6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DAFA6-EADF-B66E-D69C-E2C08956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29F6C-3C1C-8A3A-97EB-82449F386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AB5A71-701A-03D5-F958-E21F4852B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8153E-FF7B-EBDB-0533-3E59A8BC1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330BE-D91A-D240-B266-E5D5F99B4CC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48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E4775E2-C349-5D46-8B00-EEEC2FC3FD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8" name="Straight Connector 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0200" y="3108959"/>
            <a:ext cx="7086600" cy="914400"/>
          </a:xfrm>
        </p:spPr>
        <p:txBody>
          <a:bodyPr anchor="b" anchorCtr="0">
            <a:noAutofit/>
          </a:bodyPr>
          <a:lstStyle>
            <a:lvl1pPr>
              <a:defRPr sz="32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4114800"/>
            <a:ext cx="5029200" cy="731520"/>
          </a:xfrm>
          <a:noFill/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1116000" anchor="t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 dirty="0"/>
              <a:t>This space is reserved for cropped images only sourced from Novartis Brand Lab at https://</a:t>
            </a:r>
            <a:r>
              <a:rPr lang="en-US" dirty="0" err="1"/>
              <a:t>www.novartisbrandlab.com</a:t>
            </a:r>
            <a:r>
              <a:rPr lang="en-US" dirty="0"/>
              <a:t>/resources/assets/5982</a:t>
            </a:r>
            <a:br>
              <a:rPr lang="en-US" dirty="0"/>
            </a:br>
            <a:r>
              <a:rPr lang="en-US" dirty="0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Illustrations, graphics or icons are not allowed. Photography must follow our </a:t>
            </a:r>
            <a:r>
              <a:rPr lang="en-US" dirty="0" err="1"/>
              <a:t>monocolor</a:t>
            </a:r>
            <a:r>
              <a:rPr lang="en-US" dirty="0"/>
              <a:t> rule.                                                                 That means for this template in Novartis Blue </a:t>
            </a:r>
            <a:r>
              <a:rPr lang="en-US" dirty="0" err="1"/>
              <a:t>monocolor</a:t>
            </a:r>
            <a:r>
              <a:rPr lang="en-US" dirty="0"/>
              <a:t> theme, choose an image with a pop of Novartis Blue color.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640080"/>
            <a:ext cx="2286000" cy="548640"/>
          </a:xfr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 sz="1000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ts val="0"/>
              </a:spcBef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/>
            </a:pPr>
            <a:r>
              <a:rPr lang="en-US" dirty="0">
                <a:solidFill>
                  <a:srgbClr val="FFFFFF"/>
                </a:solidFill>
              </a:rPr>
              <a:t>Business or </a:t>
            </a:r>
            <a:r>
              <a:rPr lang="en-US" dirty="0"/>
              <a:t>Organizational</a:t>
            </a:r>
            <a:r>
              <a:rPr lang="en-US" dirty="0">
                <a:solidFill>
                  <a:srgbClr val="FFFFFF"/>
                </a:solidFill>
              </a:rPr>
              <a:t> Unit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0" dirty="0">
                <a:solidFill>
                  <a:srgbClr val="FFFFFF"/>
                </a:solidFill>
              </a:rPr>
              <a:t>Franchise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80871148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22"/>
          </p:nvPr>
        </p:nvSpPr>
        <p:spPr>
          <a:xfrm>
            <a:off x="45720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3"/>
          </p:nvPr>
        </p:nvSpPr>
        <p:spPr>
          <a:xfrm>
            <a:off x="326898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4"/>
          </p:nvPr>
        </p:nvSpPr>
        <p:spPr>
          <a:xfrm>
            <a:off x="608076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26898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08076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119340729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71600"/>
            <a:ext cx="4023360" cy="31089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371600"/>
            <a:ext cx="402336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2609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ig Statement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46120" y="1371600"/>
            <a:ext cx="5440680" cy="31089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371600"/>
            <a:ext cx="260604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1404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1" name="Straight Connector 10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005839"/>
            <a:ext cx="7086600" cy="310494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230188" indent="-230188">
              <a:spcBef>
                <a:spcPts val="600"/>
              </a:spcBef>
              <a:defRPr b="0" i="0" baseline="0">
                <a:latin typeface="+mn-lt"/>
                <a:ea typeface="Arial" charset="0"/>
                <a:cs typeface="Arial" charset="0"/>
              </a:defRPr>
            </a:lvl2pPr>
            <a:lvl3pPr marL="230188" indent="0">
              <a:spcBef>
                <a:spcPts val="600"/>
              </a:spcBef>
              <a:buNone/>
              <a:defRPr/>
            </a:lvl3pPr>
            <a:lvl4pPr marL="685800" indent="-230188">
              <a:spcBef>
                <a:spcPts val="600"/>
              </a:spcBef>
              <a:defRPr/>
            </a:lvl4pPr>
            <a:lvl5pPr marL="917575" indent="-231775"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“Quote goes here.”</a:t>
            </a:r>
          </a:p>
          <a:p>
            <a:pPr lvl="1"/>
            <a:r>
              <a:rPr lang="en-US" dirty="0"/>
              <a:t>Attribution, if needed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5E4D8C-596E-D644-8AA7-DBFA14928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1557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42" name="Straight Connector 41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918972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-13716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>
            <a:spLocks noGrp="1"/>
          </p:cNvSpPr>
          <p:nvPr>
            <p:ph type="ctrTitle"/>
          </p:nvPr>
        </p:nvSpPr>
        <p:spPr bwMode="auto">
          <a:xfrm>
            <a:off x="1600200" y="3108960"/>
            <a:ext cx="7086600" cy="914400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600200" y="4114800"/>
            <a:ext cx="5029200" cy="7315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</a:t>
            </a:r>
            <a:r>
              <a:rPr lang="en-US" dirty="0" err="1"/>
              <a:t>su</a:t>
            </a:r>
            <a:r>
              <a:rPr lang="en-US" dirty="0"/>
              <a:t>   </a:t>
            </a:r>
            <a:r>
              <a:rPr lang="en-US" dirty="0" err="1"/>
              <a:t>btitle</a:t>
            </a:r>
            <a:r>
              <a:rPr lang="en-US" dirty="0"/>
              <a:t>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 dirty="0"/>
              <a:t>This space is reserved for cropped images only sourced from Novartis Brand Lab at https://</a:t>
            </a:r>
            <a:r>
              <a:rPr lang="en-US" dirty="0" err="1"/>
              <a:t>www.novartisbrandlab.com</a:t>
            </a:r>
            <a:r>
              <a:rPr lang="en-US" dirty="0"/>
              <a:t>/resources/assets/5982</a:t>
            </a:r>
            <a:br>
              <a:rPr lang="en-US" dirty="0"/>
            </a:br>
            <a:r>
              <a:rPr lang="en-US" dirty="0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Illustrations, graphics or icons are not allowed. Photography must follow our </a:t>
            </a:r>
            <a:r>
              <a:rPr lang="en-US" dirty="0" err="1"/>
              <a:t>monocolor</a:t>
            </a:r>
            <a:r>
              <a:rPr lang="en-US" dirty="0"/>
              <a:t> rule.                                                                 That means for this template in Novartis Blue </a:t>
            </a:r>
            <a:r>
              <a:rPr lang="en-US" dirty="0" err="1"/>
              <a:t>monocolor</a:t>
            </a:r>
            <a:r>
              <a:rPr lang="en-US" dirty="0"/>
              <a:t> theme, choose an image with a pop of Novartis Blue color.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E6C8E6-00B0-984D-96B9-60F58388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510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5" name="Straight Connector 14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>
            <a:spLocks noGrp="1"/>
          </p:cNvSpPr>
          <p:nvPr>
            <p:ph type="ctrTitle"/>
          </p:nvPr>
        </p:nvSpPr>
        <p:spPr bwMode="auto">
          <a:xfrm>
            <a:off x="1600200" y="1463040"/>
            <a:ext cx="7086600" cy="2102185"/>
          </a:xfrm>
        </p:spPr>
        <p:txBody>
          <a:bodyPr anchor="b" anchorCtr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3657600"/>
            <a:ext cx="7086600" cy="8229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B6A24D-6BB8-474F-8F69-48CC49652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62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425467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200980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 userDrawn="1"/>
        </p:nvSpPr>
        <p:spPr>
          <a:xfrm>
            <a:off x="1600200" y="3108960"/>
            <a:ext cx="7086600" cy="9149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i="0" spc="-100" dirty="0">
                <a:latin typeface="+mj-lt"/>
                <a:ea typeface="Arial Black" charset="0"/>
                <a:cs typeface="Arial Black" charset="0"/>
              </a:rPr>
              <a:t>Thank</a:t>
            </a:r>
            <a:r>
              <a:rPr lang="en-US" sz="3200" b="1" i="0" spc="-100" baseline="0" dirty="0">
                <a:latin typeface="+mj-lt"/>
                <a:ea typeface="Arial Black" charset="0"/>
                <a:cs typeface="Arial Black" charset="0"/>
              </a:rPr>
              <a:t> you</a:t>
            </a:r>
            <a:endParaRPr lang="en-US" sz="3200" b="1" i="0" spc="-100" dirty="0">
              <a:latin typeface="+mj-lt"/>
              <a:ea typeface="Arial Black" charset="0"/>
              <a:cs typeface="Arial Black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38" name="Straight Connector 3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918972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-13716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 dirty="0"/>
              <a:t>This space is reserved for cropped images only sourced from Novartis Brand Lab at https://</a:t>
            </a:r>
            <a:r>
              <a:rPr lang="en-US" dirty="0" err="1"/>
              <a:t>www.novartisbrandlab.com</a:t>
            </a:r>
            <a:r>
              <a:rPr lang="en-US" dirty="0"/>
              <a:t>/resources/assets/5982</a:t>
            </a:r>
            <a:br>
              <a:rPr lang="en-US" dirty="0"/>
            </a:br>
            <a:r>
              <a:rPr lang="en-US" dirty="0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Illustrations, graphics or icons are not allowed. Photography must follow our </a:t>
            </a:r>
            <a:r>
              <a:rPr lang="en-US" dirty="0" err="1"/>
              <a:t>monocolor</a:t>
            </a:r>
            <a:r>
              <a:rPr lang="en-US" dirty="0"/>
              <a:t> rule.                                                                 That means for this template in Novartis Blue </a:t>
            </a:r>
            <a:r>
              <a:rPr lang="en-US" dirty="0" err="1"/>
              <a:t>monocolor</a:t>
            </a:r>
            <a:r>
              <a:rPr lang="en-US" dirty="0"/>
              <a:t> theme, choose an image with a pop of Novartis Blue color.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33F970-4F3C-A744-9D6D-B0FDBD448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867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4" name="Straight Connector 13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 txBox="1">
            <a:spLocks/>
          </p:cNvSpPr>
          <p:nvPr userDrawn="1"/>
        </p:nvSpPr>
        <p:spPr>
          <a:xfrm>
            <a:off x="1600200" y="1463040"/>
            <a:ext cx="7086600" cy="2103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i="0" spc="-100" dirty="0">
                <a:latin typeface="+mj-lt"/>
                <a:ea typeface="Arial Black" charset="0"/>
                <a:cs typeface="Arial Black" charset="0"/>
              </a:rPr>
              <a:t>Thank</a:t>
            </a:r>
            <a:r>
              <a:rPr lang="en-US" sz="3200" b="1" i="0" spc="-100" baseline="0" dirty="0">
                <a:latin typeface="+mj-lt"/>
                <a:ea typeface="Arial Black" charset="0"/>
                <a:cs typeface="Arial Black" charset="0"/>
              </a:rPr>
              <a:t> you</a:t>
            </a:r>
            <a:endParaRPr lang="en-US" sz="3200" b="1" i="0" spc="-100" dirty="0">
              <a:latin typeface="+mj-lt"/>
              <a:ea typeface="Arial Black" charset="0"/>
              <a:cs typeface="Arial Blac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A1FF81-AC4A-5744-B23B-E24980FE4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28" name="Straight Connector 2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0200" y="1463040"/>
            <a:ext cx="7086600" cy="2102185"/>
          </a:xfrm>
        </p:spPr>
        <p:txBody>
          <a:bodyPr anchor="b" anchorCtr="0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3657600"/>
            <a:ext cx="7086600" cy="8229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640080"/>
            <a:ext cx="2286000" cy="548640"/>
          </a:xfr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 sz="1000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ts val="0"/>
              </a:spcBef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/>
            </a:pPr>
            <a:r>
              <a:rPr lang="en-US" dirty="0">
                <a:solidFill>
                  <a:srgbClr val="FFFFFF"/>
                </a:solidFill>
              </a:rPr>
              <a:t>Business or </a:t>
            </a:r>
            <a:r>
              <a:rPr lang="en-US" dirty="0"/>
              <a:t>Organizational</a:t>
            </a:r>
            <a:r>
              <a:rPr lang="en-US" dirty="0">
                <a:solidFill>
                  <a:srgbClr val="FFFFFF"/>
                </a:solidFill>
              </a:rPr>
              <a:t> Unit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0" dirty="0">
                <a:solidFill>
                  <a:srgbClr val="FFFFFF"/>
                </a:solidFill>
              </a:rPr>
              <a:t>Franchise or Department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5AF66-6AD0-0748-89FA-2E250B707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507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SzPct val="100000"/>
              <a:buFont typeface="+mj-lt"/>
              <a:buAutoNum type="arabicPeriod"/>
              <a:tabLst>
                <a:tab pos="3998913" algn="r"/>
                <a:tab pos="8229600" algn="r"/>
              </a:tabLst>
              <a:defRPr baseline="0"/>
            </a:lvl1pPr>
            <a:lvl2pPr marL="574675" indent="-233363">
              <a:defRPr baseline="0"/>
            </a:lvl2pPr>
            <a:lvl3pPr marL="801688" indent="-227013">
              <a:defRPr baseline="0"/>
            </a:lvl3pPr>
            <a:lvl4pPr marL="1028700" indent="-227013">
              <a:defRPr baseline="0"/>
            </a:lvl4pPr>
            <a:lvl5pPr marL="1257300" indent="-228600"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307594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100000"/>
              <a:buFont typeface="Wingdings" charset="2"/>
              <a:buChar char="§"/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836720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21138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71600"/>
            <a:ext cx="402336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7573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898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5"/>
          </p:nvPr>
        </p:nvSpPr>
        <p:spPr>
          <a:xfrm>
            <a:off x="608076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8149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2336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4663440" y="1371600"/>
            <a:ext cx="402336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6344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738342810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786467"/>
            <a:ext cx="822960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60520"/>
            <a:ext cx="822960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266208770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457200" y="1786467"/>
            <a:ext cx="402336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4663440" y="1786467"/>
            <a:ext cx="402336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6344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362364525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EE3BDE7-CD22-5C47-8AB5-1BB7AA03176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457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457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48056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466344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189720" y="1371375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18972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-137160" y="1371375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9189720" y="3429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137160" y="3429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342900"/>
            <a:ext cx="8229600" cy="960919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375"/>
            <a:ext cx="8229600" cy="3105375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459422" y="478155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900" b="0" i="0" spc="0" baseline="0" smtClean="0">
                <a:solidFill>
                  <a:srgbClr val="7F7F7F"/>
                </a:solidFill>
                <a:latin typeface="+mn-lt"/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688022" y="4781550"/>
            <a:ext cx="3792538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>
              <a:defRPr lang="en-US" sz="900" b="0" i="0" spc="0" baseline="0" dirty="0">
                <a:solidFill>
                  <a:srgbClr val="7F7F7F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2" r:id="rId3"/>
    <p:sldLayoutId id="2147483650" r:id="rId4"/>
    <p:sldLayoutId id="2147483652" r:id="rId5"/>
    <p:sldLayoutId id="2147483676" r:id="rId6"/>
    <p:sldLayoutId id="2147483667" r:id="rId7"/>
    <p:sldLayoutId id="2147483663" r:id="rId8"/>
    <p:sldLayoutId id="2147483664" r:id="rId9"/>
    <p:sldLayoutId id="2147483665" r:id="rId10"/>
    <p:sldLayoutId id="2147483666" r:id="rId11"/>
    <p:sldLayoutId id="2147483680" r:id="rId12"/>
    <p:sldLayoutId id="2147483677" r:id="rId13"/>
    <p:sldLayoutId id="2147483651" r:id="rId14"/>
    <p:sldLayoutId id="2147483673" r:id="rId15"/>
    <p:sldLayoutId id="2147483670" r:id="rId16"/>
    <p:sldLayoutId id="2147483671" r:id="rId17"/>
    <p:sldLayoutId id="2147483669" r:id="rId18"/>
    <p:sldLayoutId id="214748366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1"/>
          </a:solidFill>
          <a:latin typeface="+mj-lt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spcBef>
          <a:spcPts val="900"/>
        </a:spcBef>
        <a:buClrTx/>
        <a:buSzPct val="100000"/>
        <a:buFont typeface="Wingdings" charset="2"/>
        <a:buChar char="§"/>
        <a:tabLst>
          <a:tab pos="3998913" algn="r"/>
          <a:tab pos="8229600" algn="r"/>
        </a:tabLst>
        <a:defRPr sz="18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8689016/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8689016/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psp4.70082" TargetMode="External"/><Relationship Id="rId2" Type="http://schemas.openxmlformats.org/officeDocument/2006/relationships/hyperlink" Target="https://pubmed.ncbi.nlm.nih.gov/38689016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3247044"/>
            <a:ext cx="7537818" cy="868174"/>
          </a:xfrm>
        </p:spPr>
        <p:txBody>
          <a:bodyPr/>
          <a:lstStyle/>
          <a:p>
            <a:r>
              <a:rPr lang="en-US" sz="2400" dirty="0"/>
              <a:t>Integrating Natural History Insights into Clinical Development Planning for Gene Therapy in a Rare Neurological Indication</a:t>
            </a:r>
          </a:p>
        </p:txBody>
      </p:sp>
      <p:sp>
        <p:nvSpPr>
          <p:cNvPr id="8" name="Subtitle 3"/>
          <p:cNvSpPr txBox="1">
            <a:spLocks/>
          </p:cNvSpPr>
          <p:nvPr/>
        </p:nvSpPr>
        <p:spPr bwMode="auto">
          <a:xfrm>
            <a:off x="1175084" y="4248150"/>
            <a:ext cx="3886200" cy="722809"/>
          </a:xfrm>
          <a:prstGeom prst="rect">
            <a:avLst/>
          </a:prstGeom>
          <a:noFill/>
        </p:spPr>
        <p:txBody>
          <a:bodyPr vert="horz" lIns="0" tIns="0" rIns="0" bIns="0" spcCol="18288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Wingdings" charset="2"/>
              <a:buNone/>
              <a:tabLst>
                <a:tab pos="3998913" algn="r"/>
                <a:tab pos="8229600" algn="r"/>
              </a:tabLst>
              <a:defRPr sz="1400" b="1" i="0" kern="1200" spc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None/>
              <a:defRPr sz="1600" b="0" i="0" kern="1200" spc="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None/>
              <a:defRPr sz="1600" b="0" i="0" kern="1200" spc="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None/>
              <a:defRPr sz="1600" b="0" i="0" kern="1200" spc="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None/>
              <a:defRPr sz="1600" b="0" i="0" kern="1200" spc="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Alex Sverdlov, PhD</a:t>
            </a:r>
          </a:p>
          <a:p>
            <a:r>
              <a:rPr lang="en-US" dirty="0"/>
              <a:t>Joint work with EJP RD WP20 Innovation</a:t>
            </a:r>
          </a:p>
          <a:p>
            <a:r>
              <a:rPr lang="en-US" dirty="0"/>
              <a:t>Statistics consortium “EVIDENCE-RND”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BD8CD-752D-DFE6-DF06-A2B498B9B335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2" descr="Herausfordernde Diagnostik: Die Zahl der seltenen Erkrankungen wird zunehmen.">
            <a:extLst>
              <a:ext uri="{FF2B5EF4-FFF2-40B4-BE49-F238E27FC236}">
                <a16:creationId xmlns:a16="http://schemas.microsoft.com/office/drawing/2014/main" id="{F1025445-2ED9-9848-EE96-9A171D3F27E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b="16170"/>
          <a:stretch>
            <a:fillRect/>
          </a:stretch>
        </p:blipFill>
        <p:spPr bwMode="auto">
          <a:xfrm>
            <a:off x="525463" y="315913"/>
            <a:ext cx="8158162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C2C99B-66D7-B3F3-F76F-AC23A5737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NERDS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080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C757E8-B1E2-A854-57F2-7DED6C1DD8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ARSACS – rare neurodegenerative disorder caused by mutations in the </a:t>
            </a:r>
            <a:r>
              <a:rPr lang="en-US" i="1" dirty="0"/>
              <a:t>SACS</a:t>
            </a:r>
            <a:r>
              <a:rPr lang="en-US" dirty="0"/>
              <a:t> gene, leading to spasticity, ataxia, and peripheral neuropathy</a:t>
            </a:r>
          </a:p>
          <a:p>
            <a:r>
              <a:rPr lang="en-US" dirty="0"/>
              <a:t>No approved disease-modifying therapies; progressive disability leads to loss of ambulation and independence</a:t>
            </a:r>
          </a:p>
          <a:p>
            <a:r>
              <a:rPr lang="en-US" dirty="0"/>
              <a:t>Current SoC is symptomatic treatment – physical therapy, occupational therapy, and assistive devices</a:t>
            </a:r>
          </a:p>
          <a:p>
            <a:r>
              <a:rPr lang="en-US" dirty="0"/>
              <a:t>Early-stage research and preclinical studies underway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48F577-60C4-C932-F914-9306F7322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3440" y="2114550"/>
            <a:ext cx="4023360" cy="23660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Dataset: Autosomal Recessive Cerebellar Ataxias (ARCA) Registry</a:t>
            </a:r>
          </a:p>
          <a:p>
            <a:r>
              <a:rPr lang="en-US" dirty="0"/>
              <a:t>990 patients</a:t>
            </a:r>
          </a:p>
          <a:p>
            <a:pPr>
              <a:lnSpc>
                <a:spcPct val="100000"/>
              </a:lnSpc>
            </a:pPr>
            <a:r>
              <a:rPr lang="en-US" dirty="0"/>
              <a:t>1932 visits</a:t>
            </a:r>
          </a:p>
          <a:p>
            <a:pPr>
              <a:lnSpc>
                <a:spcPct val="100000"/>
              </a:lnSpc>
            </a:pPr>
            <a:r>
              <a:rPr lang="en-US" dirty="0"/>
              <a:t>1-9 annual visits</a:t>
            </a:r>
          </a:p>
          <a:p>
            <a:pPr>
              <a:lnSpc>
                <a:spcPct val="100000"/>
              </a:lnSpc>
            </a:pPr>
            <a:r>
              <a:rPr lang="en-US" dirty="0"/>
              <a:t>69% of patients have genetically defined diagnosis</a:t>
            </a:r>
          </a:p>
          <a:p>
            <a:pPr>
              <a:lnSpc>
                <a:spcPct val="100000"/>
              </a:lnSpc>
            </a:pPr>
            <a:r>
              <a:rPr lang="en-US" dirty="0"/>
              <a:t>115 ARCA genetic subpopulations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0F83F-FA54-0C82-FA9D-55E2C584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F65A-B194-85ED-DDA2-DF49787B8F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45EE9-E144-EDBD-834A-5C76AFEE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Case Study: Autosomal-Recessive Spastic Ataxia Charlevoix Saguenay (ARSACS)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B17BD3-FBA1-81DC-2C69-6AAC6B95685C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7539EF-3AD3-42E1-5BB9-D65622E3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86917"/>
            <a:ext cx="2057180" cy="9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E3D33-B702-9F85-7D13-79A78056B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1154" y="1371600"/>
            <a:ext cx="3715645" cy="3108960"/>
          </a:xfrm>
        </p:spPr>
        <p:txBody>
          <a:bodyPr>
            <a:normAutofit/>
          </a:bodyPr>
          <a:lstStyle/>
          <a:p>
            <a:r>
              <a:rPr lang="en-US" sz="1600" dirty="0"/>
              <a:t>The most widely used outcome measure for ataxias</a:t>
            </a:r>
          </a:p>
          <a:p>
            <a:r>
              <a:rPr lang="en-US" sz="1600" dirty="0"/>
              <a:t>Developed in 2004</a:t>
            </a:r>
          </a:p>
          <a:p>
            <a:r>
              <a:rPr lang="en-US" sz="1600" dirty="0"/>
              <a:t>Clinician reported outcome</a:t>
            </a:r>
          </a:p>
          <a:p>
            <a:r>
              <a:rPr lang="en-US" sz="1600" dirty="0"/>
              <a:t>Advantages: Relatively quick to administer, provides a comprehensive overview of ataxia symptoms</a:t>
            </a:r>
          </a:p>
          <a:p>
            <a:r>
              <a:rPr lang="en-US" sz="1600" dirty="0"/>
              <a:t>Limitations: Has some subjectivity and may not always capture subtle changes in early disease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63592-5084-8EAE-E090-C5D3A2780E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DC901-3916-1067-063B-187316CA6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780417-26E3-0931-8C20-74F160D9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How to measure the ataxia severity? </a:t>
            </a:r>
            <a:r>
              <a:rPr lang="en-US" sz="2400" spc="0" dirty="0"/>
              <a:t>Scale for the Assessment and Rating of Ataxia (SARA)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7CC96-B05D-34D5-535D-A6A6BD68661F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5308F2-0B93-964B-9D1B-FD7DE9C4D371}"/>
              </a:ext>
            </a:extLst>
          </p:cNvPr>
          <p:cNvGrpSpPr/>
          <p:nvPr/>
        </p:nvGrpSpPr>
        <p:grpSpPr>
          <a:xfrm>
            <a:off x="1020163" y="1170911"/>
            <a:ext cx="3460397" cy="3892781"/>
            <a:chOff x="1904997" y="361950"/>
            <a:chExt cx="3460397" cy="3892781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2A4BB6F9-8141-D535-399A-F1A2103795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60865134"/>
                </p:ext>
              </p:extLst>
            </p:nvPr>
          </p:nvGraphicFramePr>
          <p:xfrm>
            <a:off x="1905000" y="527209"/>
            <a:ext cx="2896191" cy="27962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6912F0-44FF-EC3A-5B89-A2DBC8A4C07D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>
              <a:off x="4433826" y="1919746"/>
              <a:ext cx="367365" cy="55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6DF3A9-A083-DCBA-7B49-EFB7DF9029D9}"/>
                </a:ext>
              </a:extLst>
            </p:cNvPr>
            <p:cNvGrpSpPr/>
            <p:nvPr/>
          </p:nvGrpSpPr>
          <p:grpSpPr>
            <a:xfrm>
              <a:off x="1905000" y="3807209"/>
              <a:ext cx="2896191" cy="164234"/>
              <a:chOff x="1551547" y="4251015"/>
              <a:chExt cx="3381183" cy="233286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D8DD362-7374-8EE7-C2CE-07DD5E736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547" y="4367659"/>
                <a:ext cx="3381180" cy="0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E35E8ED-50FC-86F5-B219-8D5284509C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2529" y="4251016"/>
                <a:ext cx="0" cy="233285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C5FBFD7-41F7-E59A-9451-8EDC4A617C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2730" y="4251015"/>
                <a:ext cx="0" cy="233285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56F4F7-050E-4E82-2A9D-9D25D3271AA6}"/>
                </a:ext>
              </a:extLst>
            </p:cNvPr>
            <p:cNvSpPr txBox="1"/>
            <p:nvPr/>
          </p:nvSpPr>
          <p:spPr>
            <a:xfrm>
              <a:off x="3733800" y="3654567"/>
              <a:ext cx="113312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/>
                <a:t>40</a:t>
              </a:r>
              <a:br>
                <a:rPr lang="en-US" sz="1100" dirty="0"/>
              </a:br>
              <a:r>
                <a:rPr lang="en-US" sz="1100" dirty="0"/>
                <a:t>most severe ataxia</a:t>
              </a: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A6895A15-5138-2F48-CD90-BEC90DA02EEF}"/>
                </a:ext>
              </a:extLst>
            </p:cNvPr>
            <p:cNvSpPr/>
            <p:nvPr/>
          </p:nvSpPr>
          <p:spPr>
            <a:xfrm>
              <a:off x="2859837" y="3453003"/>
              <a:ext cx="928055" cy="388541"/>
            </a:xfrm>
            <a:prstGeom prst="downArrow">
              <a:avLst/>
            </a:prstGeom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Sum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022513-8F15-226E-5F1F-565B2BC92B1C}"/>
                </a:ext>
              </a:extLst>
            </p:cNvPr>
            <p:cNvSpPr/>
            <p:nvPr/>
          </p:nvSpPr>
          <p:spPr>
            <a:xfrm>
              <a:off x="2169940" y="361950"/>
              <a:ext cx="2337278" cy="3091053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571C807-4A01-A1B8-C185-4A9D7107FD5E}"/>
                </a:ext>
              </a:extLst>
            </p:cNvPr>
            <p:cNvGrpSpPr/>
            <p:nvPr/>
          </p:nvGrpSpPr>
          <p:grpSpPr>
            <a:xfrm>
              <a:off x="4836661" y="1663346"/>
              <a:ext cx="528733" cy="600502"/>
              <a:chOff x="9669743" y="3117668"/>
              <a:chExt cx="963568" cy="119725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9848121-A351-2593-2C8F-76BFF40FC888}"/>
                  </a:ext>
                </a:extLst>
              </p:cNvPr>
              <p:cNvGrpSpPr/>
              <p:nvPr/>
            </p:nvGrpSpPr>
            <p:grpSpPr>
              <a:xfrm>
                <a:off x="9725048" y="3117668"/>
                <a:ext cx="850451" cy="805016"/>
                <a:chOff x="9725054" y="3117665"/>
                <a:chExt cx="1084086" cy="1084085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57C14D93-6CCA-45EE-4672-417488018A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25054" y="3117665"/>
                  <a:ext cx="1084086" cy="1084085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F30E2E9-AF24-584D-2602-E9B72EF2E74D}"/>
                    </a:ext>
                  </a:extLst>
                </p:cNvPr>
                <p:cNvSpPr txBox="1"/>
                <p:nvPr/>
              </p:nvSpPr>
              <p:spPr>
                <a:xfrm>
                  <a:off x="9750615" y="3120731"/>
                  <a:ext cx="417383" cy="494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</a:rPr>
                    <a:t>L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04E58DF-B3A3-8CFF-2000-02D88B10D524}"/>
                    </a:ext>
                  </a:extLst>
                </p:cNvPr>
                <p:cNvSpPr txBox="1"/>
                <p:nvPr/>
              </p:nvSpPr>
              <p:spPr>
                <a:xfrm>
                  <a:off x="10317565" y="3122438"/>
                  <a:ext cx="359250" cy="494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bg1"/>
                      </a:solidFill>
                    </a:rPr>
                    <a:t>R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D9C25DC-70CE-AFA2-91FD-50857DCEA231}"/>
                    </a:ext>
                  </a:extLst>
                </p:cNvPr>
                <p:cNvSpPr txBox="1"/>
                <p:nvPr/>
              </p:nvSpPr>
              <p:spPr>
                <a:xfrm>
                  <a:off x="10001032" y="3277658"/>
                  <a:ext cx="513705" cy="494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+</a:t>
                  </a:r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4BDFCA7-45CA-6060-F413-89FF669CD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69743" y="4015815"/>
                <a:ext cx="963568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EFCCB1-DE72-C6B3-2C19-AD4A7D11AB12}"/>
                  </a:ext>
                </a:extLst>
              </p:cNvPr>
              <p:cNvSpPr txBox="1"/>
              <p:nvPr/>
            </p:nvSpPr>
            <p:spPr>
              <a:xfrm>
                <a:off x="9977448" y="3947723"/>
                <a:ext cx="402994" cy="367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8C07D2-A58D-FB49-36BD-1A0579CCE3D0}"/>
                </a:ext>
              </a:extLst>
            </p:cNvPr>
            <p:cNvSpPr txBox="1"/>
            <p:nvPr/>
          </p:nvSpPr>
          <p:spPr>
            <a:xfrm>
              <a:off x="3352799" y="453068"/>
              <a:ext cx="1063291" cy="2970044"/>
            </a:xfrm>
            <a:prstGeom prst="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3E5A-575D-8007-0CB3-7E4861B67D1D}"/>
                </a:ext>
              </a:extLst>
            </p:cNvPr>
            <p:cNvSpPr txBox="1"/>
            <p:nvPr/>
          </p:nvSpPr>
          <p:spPr>
            <a:xfrm>
              <a:off x="1904997" y="3642924"/>
              <a:ext cx="157971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0</a:t>
              </a:r>
              <a:br>
                <a:rPr lang="en-US" sz="1100" dirty="0"/>
              </a:br>
              <a:r>
                <a:rPr lang="en-US" sz="1100" dirty="0"/>
                <a:t>No ataxia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80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2E691-2600-AE3F-4E3F-49EFB4C4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62D69F-5981-7013-3FE6-B501B9D3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88" y="133350"/>
            <a:ext cx="8229600" cy="960919"/>
          </a:xfrm>
        </p:spPr>
        <p:txBody>
          <a:bodyPr anchor="t">
            <a:normAutofit/>
          </a:bodyPr>
          <a:lstStyle/>
          <a:p>
            <a:r>
              <a:rPr lang="en-US" sz="2400" dirty="0"/>
              <a:t>Longitudinal Progression of Total SARA Score of ARSACS patients from the ARCA Registry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8C6BB-2C75-F710-0A71-36185777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94" y="1504950"/>
            <a:ext cx="5407006" cy="3105375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E395B-8C1B-F96D-B71B-E8E6877F32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9422" y="4781550"/>
            <a:ext cx="228600" cy="2286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7547CF9-5B10-D24F-A8D7-45A9778164F7}" type="slidenum">
              <a:rPr lang="uk-UA" smtClean="0"/>
              <a:pPr>
                <a:spcAft>
                  <a:spcPts val="600"/>
                </a:spcAft>
              </a:pPr>
              <a:t>12</a:t>
            </a:fld>
            <a:endParaRPr lang="uk-UA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C7062A3-7227-7D95-7B98-2CC7B4916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789" y="1697427"/>
            <a:ext cx="2822594" cy="2133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173 patients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349 measurements (Median: 2 timepoints per patient)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Important covariates: BMI, Age of onset (yr), Sex, genotype of mutation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14E67-85C3-B598-03E1-9388EEFB1A8E}"/>
              </a:ext>
            </a:extLst>
          </p:cNvPr>
          <p:cNvSpPr txBox="1"/>
          <p:nvPr/>
        </p:nvSpPr>
        <p:spPr>
          <a:xfrm>
            <a:off x="3930316" y="98173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Total SARA score as a function of TSO (time since onset of symptoms) in the 173 ARSACS patients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847993-ED39-619E-E307-BFD49D8018E7}"/>
              </a:ext>
            </a:extLst>
          </p:cNvPr>
          <p:cNvSpPr txBox="1"/>
          <p:nvPr/>
        </p:nvSpPr>
        <p:spPr>
          <a:xfrm>
            <a:off x="762000" y="4434185"/>
            <a:ext cx="2584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5B616B"/>
                </a:solidFill>
                <a:effectLst/>
              </a:rPr>
              <a:t>Hendrickx et al. AAPSJ 2024     </a:t>
            </a:r>
            <a:r>
              <a:rPr lang="en-US" sz="1200" b="0" i="0" dirty="0" err="1">
                <a:solidFill>
                  <a:srgbClr val="5B616B"/>
                </a:solidFill>
                <a:effectLst/>
              </a:rPr>
              <a:t>doi</a:t>
            </a:r>
            <a:r>
              <a:rPr lang="en-US" sz="1200" b="0" i="0" dirty="0">
                <a:solidFill>
                  <a:srgbClr val="5B616B"/>
                </a:solidFill>
                <a:effectLst/>
              </a:rPr>
              <a:t>: </a:t>
            </a:r>
            <a:r>
              <a:rPr lang="en-US" sz="1200" b="0" i="0" dirty="0">
                <a:solidFill>
                  <a:srgbClr val="5B616B"/>
                </a:solidFill>
                <a:effectLst/>
                <a:hlinkClick r:id="rId3"/>
              </a:rPr>
              <a:t>10.1208/s12248-024-00925-7</a:t>
            </a:r>
            <a:endParaRPr lang="en-US"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A8EC15-B301-21B5-A741-2DD1BAA6C4BA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88F1E-2B45-BB0F-FA15-17858735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5575-FFFB-4328-BF42-6A53F79B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791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/>
              <a:t>Nonlinear Mixed Effects Model (NLMEM) of Total SARA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BC80-59C7-5EAF-736D-6214E0829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9711"/>
            <a:ext cx="3886200" cy="336704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NLMEM was developed to model individual patient disease </a:t>
            </a:r>
            <a:r>
              <a:rPr lang="en-US" sz="1600" dirty="0"/>
              <a:t>trajectories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4-parameter logistic function </a:t>
            </a:r>
            <a:r>
              <a:rPr lang="en-US" dirty="0"/>
              <a:t>(a sigmoid curve that captures the</a:t>
            </a:r>
            <a:r>
              <a:rPr lang="en-US" dirty="0">
                <a:solidFill>
                  <a:srgbClr val="0000FF"/>
                </a:solidFill>
              </a:rPr>
              <a:t> floor, ceiling, and the progression rate of the disease</a:t>
            </a:r>
            <a:r>
              <a:rPr lang="en-US" dirty="0"/>
              <a:t>)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for SARA score as a function of TSO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Covariate effects + population parameter uncertainty was quantified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Model predicts well changes in total SARA score within different covariate categories and at the individual patient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DF699-CE47-A631-8A6C-9E18DB4B9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3121DC-5074-6E2D-7196-90AF1B7FA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892" y="819151"/>
            <a:ext cx="4495078" cy="381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99B3D-0F30-2544-643D-F8955747D89A}"/>
              </a:ext>
            </a:extLst>
          </p:cNvPr>
          <p:cNvSpPr txBox="1"/>
          <p:nvPr/>
        </p:nvSpPr>
        <p:spPr>
          <a:xfrm>
            <a:off x="695241" y="4543527"/>
            <a:ext cx="2584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5B616B"/>
                </a:solidFill>
                <a:effectLst/>
              </a:rPr>
              <a:t>Hendrickx et al. AAPSJ 2024     </a:t>
            </a:r>
            <a:r>
              <a:rPr lang="en-US" sz="1200" b="0" i="0" dirty="0" err="1">
                <a:solidFill>
                  <a:srgbClr val="5B616B"/>
                </a:solidFill>
                <a:effectLst/>
              </a:rPr>
              <a:t>doi</a:t>
            </a:r>
            <a:r>
              <a:rPr lang="en-US" sz="1200" b="0" i="0" dirty="0">
                <a:solidFill>
                  <a:srgbClr val="5B616B"/>
                </a:solidFill>
                <a:effectLst/>
              </a:rPr>
              <a:t>: </a:t>
            </a:r>
            <a:r>
              <a:rPr lang="en-US" sz="1200" b="0" i="0" dirty="0">
                <a:solidFill>
                  <a:srgbClr val="5B616B"/>
                </a:solidFill>
                <a:effectLst/>
                <a:hlinkClick r:id="rId3"/>
              </a:rPr>
              <a:t>10.1208/s12248-024-00925-7</a:t>
            </a:r>
            <a:endParaRPr lang="en-US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5BF08E-9D3A-DF56-3047-F7BD647CC1F8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9835-C3C7-7407-B420-25A502573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19EEF-B96C-9E10-A2BE-A59672C7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461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/>
              <a:t>Hypothesizing a treatment effect on the disease progression slope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A1A558-81B4-38CF-51E0-7EE8311B0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1052"/>
                <a:ext cx="3886200" cy="3352800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In a clinical trial, an efficacious drug should inhibit the disease progression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Natural progression until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𝑇𝑆𝑂</m:t>
                    </m:r>
                  </m:oMath>
                </a14:m>
                <a:r>
                  <a:rPr lang="en-US" dirty="0"/>
                  <a:t> at inclusion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Progression with a drug effect on the</a:t>
                </a:r>
                <a:r>
                  <a:rPr lang="en-US" dirty="0">
                    <a:solidFill>
                      <a:srgbClr val="0000FF"/>
                    </a:solidFill>
                  </a:rPr>
                  <a:t> slope parameter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) </a:t>
                </a:r>
                <a:r>
                  <a:rPr lang="en-US" dirty="0"/>
                  <a:t>after initiation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𝑇𝑆𝑂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Drug effect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A1A558-81B4-38CF-51E0-7EE8311B0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1052"/>
                <a:ext cx="3886200" cy="3352800"/>
              </a:xfrm>
              <a:blipFill>
                <a:blip r:embed="rId2"/>
                <a:stretch>
                  <a:fillRect l="-3292" t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01B0A-29F7-474E-3874-C8768223B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87F28-A98A-E340-61B9-F5A1E2860E9A}"/>
              </a:ext>
            </a:extLst>
          </p:cNvPr>
          <p:cNvSpPr/>
          <p:nvPr/>
        </p:nvSpPr>
        <p:spPr>
          <a:xfrm>
            <a:off x="5536598" y="4516755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F42AEF-F01B-C653-1122-F1D74D616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46" y="4064428"/>
            <a:ext cx="6243954" cy="75917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CF708F-0981-17C3-2643-C6542DA8BA69}"/>
              </a:ext>
            </a:extLst>
          </p:cNvPr>
          <p:cNvGrpSpPr/>
          <p:nvPr/>
        </p:nvGrpSpPr>
        <p:grpSpPr>
          <a:xfrm>
            <a:off x="4343400" y="1135282"/>
            <a:ext cx="4140701" cy="2525330"/>
            <a:chOff x="4447924" y="740985"/>
            <a:chExt cx="4140701" cy="252533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5B70A72-D512-1DA2-17D6-BB2F395C8DA3}"/>
                </a:ext>
              </a:extLst>
            </p:cNvPr>
            <p:cNvGrpSpPr/>
            <p:nvPr/>
          </p:nvGrpSpPr>
          <p:grpSpPr>
            <a:xfrm>
              <a:off x="4447924" y="740985"/>
              <a:ext cx="4140701" cy="2525330"/>
              <a:chOff x="4447924" y="740985"/>
              <a:chExt cx="4140701" cy="2525330"/>
            </a:xfrm>
          </p:grpSpPr>
          <p:pic>
            <p:nvPicPr>
              <p:cNvPr id="7" name="Picture 6" descr="A graph of a person's curve&#10;&#10;AI-generated content may be incorrect.">
                <a:extLst>
                  <a:ext uri="{FF2B5EF4-FFF2-40B4-BE49-F238E27FC236}">
                    <a16:creationId xmlns:a16="http://schemas.microsoft.com/office/drawing/2014/main" id="{17986407-F872-F78F-0F4A-971B83DBB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7924" y="973574"/>
                <a:ext cx="4140701" cy="2292741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40CD27E-3868-4789-ED30-0EB9997703D8}"/>
                  </a:ext>
                </a:extLst>
              </p:cNvPr>
              <p:cNvCxnSpPr/>
              <p:nvPr/>
            </p:nvCxnSpPr>
            <p:spPr>
              <a:xfrm>
                <a:off x="5562600" y="1123950"/>
                <a:ext cx="0" cy="187157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4740DC-A9A8-72C4-6238-439C84845463}"/>
                  </a:ext>
                </a:extLst>
              </p:cNvPr>
              <p:cNvSpPr txBox="1"/>
              <p:nvPr/>
            </p:nvSpPr>
            <p:spPr>
              <a:xfrm>
                <a:off x="4876800" y="740985"/>
                <a:ext cx="20161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Treatment start</a:t>
                </a:r>
              </a:p>
            </p:txBody>
          </p:sp>
          <p:sp>
            <p:nvSpPr>
              <p:cNvPr id="17" name="Arrow: Down 16">
                <a:extLst>
                  <a:ext uri="{FF2B5EF4-FFF2-40B4-BE49-F238E27FC236}">
                    <a16:creationId xmlns:a16="http://schemas.microsoft.com/office/drawing/2014/main" id="{56E9BAE0-13E9-7A26-7342-DFE2341FE1AD}"/>
                  </a:ext>
                </a:extLst>
              </p:cNvPr>
              <p:cNvSpPr/>
              <p:nvPr/>
            </p:nvSpPr>
            <p:spPr>
              <a:xfrm>
                <a:off x="5486401" y="1007829"/>
                <a:ext cx="152397" cy="149551"/>
              </a:xfrm>
              <a:prstGeom prst="down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E2E1FEE4-7534-34F2-26E1-C9D6641C1916}"/>
                </a:ext>
              </a:extLst>
            </p:cNvPr>
            <p:cNvSpPr txBox="1">
              <a:spLocks/>
            </p:cNvSpPr>
            <p:nvPr/>
          </p:nvSpPr>
          <p:spPr>
            <a:xfrm>
              <a:off x="6335722" y="962958"/>
              <a:ext cx="2235700" cy="321983"/>
            </a:xfrm>
            <a:prstGeom prst="rect">
              <a:avLst/>
            </a:prstGeom>
          </p:spPr>
          <p:txBody>
            <a:bodyPr vert="horz" lIns="0" tIns="0" rIns="0" bIns="0" spcCol="182880" rtlCol="0">
              <a:noAutofit/>
            </a:bodyPr>
            <a:lstStyle>
              <a:lvl1pPr marL="341313" indent="-341313" algn="l" defTabSz="914400" rtl="0" eaLnBrk="1" latinLnBrk="0" hangingPunct="1">
                <a:spcBef>
                  <a:spcPts val="900"/>
                </a:spcBef>
                <a:buClrTx/>
                <a:buSzPct val="100000"/>
                <a:buFont typeface="+mj-lt"/>
                <a:buAutoNum type="arabicPeriod"/>
                <a:tabLst>
                  <a:tab pos="3998913" algn="r"/>
                  <a:tab pos="8229600" algn="r"/>
                </a:tabLst>
                <a:defRPr sz="18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74675" indent="-23336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1688" indent="-22701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701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28600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200" dirty="0"/>
                <a:t>DE=0: no effect/placebo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0D9D4EDD-5F8B-3718-2B0B-45E2D05DB430}"/>
                </a:ext>
              </a:extLst>
            </p:cNvPr>
            <p:cNvSpPr txBox="1">
              <a:spLocks/>
            </p:cNvSpPr>
            <p:nvPr/>
          </p:nvSpPr>
          <p:spPr>
            <a:xfrm>
              <a:off x="6482023" y="1568150"/>
              <a:ext cx="1747578" cy="321983"/>
            </a:xfrm>
            <a:prstGeom prst="rect">
              <a:avLst/>
            </a:prstGeom>
          </p:spPr>
          <p:txBody>
            <a:bodyPr vert="horz" lIns="0" tIns="0" rIns="0" bIns="0" spcCol="182880" rtlCol="0">
              <a:noAutofit/>
            </a:bodyPr>
            <a:lstStyle>
              <a:lvl1pPr marL="341313" indent="-341313" algn="l" defTabSz="914400" rtl="0" eaLnBrk="1" latinLnBrk="0" hangingPunct="1">
                <a:spcBef>
                  <a:spcPts val="900"/>
                </a:spcBef>
                <a:buClrTx/>
                <a:buSzPct val="100000"/>
                <a:buFont typeface="+mj-lt"/>
                <a:buAutoNum type="arabicPeriod"/>
                <a:tabLst>
                  <a:tab pos="3998913" algn="r"/>
                  <a:tab pos="8229600" algn="r"/>
                </a:tabLst>
                <a:defRPr sz="18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74675" indent="-23336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1688" indent="-22701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701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28600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0070C0"/>
                  </a:solidFill>
                </a:rPr>
                <a:t>DE=0.5: 50% slowing of progression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D1FA9BC-5E6D-5546-6E0E-9E502C3A5A02}"/>
                </a:ext>
              </a:extLst>
            </p:cNvPr>
            <p:cNvSpPr txBox="1">
              <a:spLocks/>
            </p:cNvSpPr>
            <p:nvPr/>
          </p:nvSpPr>
          <p:spPr>
            <a:xfrm>
              <a:off x="5917600" y="2465930"/>
              <a:ext cx="2416524" cy="529590"/>
            </a:xfrm>
            <a:prstGeom prst="rect">
              <a:avLst/>
            </a:prstGeom>
          </p:spPr>
          <p:txBody>
            <a:bodyPr vert="horz" lIns="0" tIns="0" rIns="0" bIns="0" spcCol="182880" rtlCol="0">
              <a:noAutofit/>
            </a:bodyPr>
            <a:lstStyle>
              <a:lvl1pPr marL="341313" indent="-341313" algn="l" defTabSz="914400" rtl="0" eaLnBrk="1" latinLnBrk="0" hangingPunct="1">
                <a:spcBef>
                  <a:spcPts val="900"/>
                </a:spcBef>
                <a:buClrTx/>
                <a:buSzPct val="100000"/>
                <a:buFont typeface="+mj-lt"/>
                <a:buAutoNum type="arabicPeriod"/>
                <a:tabLst>
                  <a:tab pos="3998913" algn="r"/>
                  <a:tab pos="8229600" algn="r"/>
                </a:tabLst>
                <a:defRPr sz="18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74675" indent="-23336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1688" indent="-22701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7013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57300" indent="-228600" algn="l" defTabSz="914400" rtl="0" eaLnBrk="1" latinLnBrk="0" hangingPunct="1">
                <a:spcBef>
                  <a:spcPts val="300"/>
                </a:spcBef>
                <a:buClrTx/>
                <a:buSzPct val="100000"/>
                <a:buFont typeface="Arial" pitchFamily="34" charset="0"/>
                <a:buChar char="–"/>
                <a:defRPr sz="1600" b="0" i="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FFC000"/>
                  </a:solidFill>
                </a:rPr>
                <a:t>DE=1: 100% slowing / arrested progression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603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EEBF9-527E-A398-4866-DE9CFBB6E2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>
                <a:solidFill>
                  <a:srgbClr val="0000FF"/>
                </a:solidFill>
              </a:rPr>
              <a:t>Which design options</a:t>
            </a:r>
            <a:r>
              <a:rPr lang="en-US" sz="1600" i="1" dirty="0"/>
              <a:t> (combinations of randomization design, primary endpoint, and data analysis method) </a:t>
            </a:r>
            <a:r>
              <a:rPr lang="en-US" sz="1600" i="1" dirty="0">
                <a:solidFill>
                  <a:srgbClr val="0000FF"/>
                </a:solidFill>
              </a:rPr>
              <a:t>would provide valid, efficient, and robust strategies </a:t>
            </a:r>
            <a:r>
              <a:rPr lang="en-US" sz="1600" i="1" dirty="0"/>
              <a:t>for a clinical research study to evaluate </a:t>
            </a:r>
            <a:r>
              <a:rPr lang="en-US" sz="1600" i="1" dirty="0">
                <a:solidFill>
                  <a:srgbClr val="0000FF"/>
                </a:solidFill>
              </a:rPr>
              <a:t>disease-modifying treatment effect </a:t>
            </a:r>
            <a:r>
              <a:rPr lang="en-US" sz="1600" i="1" dirty="0"/>
              <a:t>in a limited patient population with a given RND?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F0544-4D5B-2FEA-41A0-2835058A9D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E138C-D1A9-2EEF-6A5F-EB89776763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15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3BD743-11F3-92BD-76E6-C5C9AD3F1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596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Pharmacometrics-informed Clinical Scenario Evaluation framework (CSE-</a:t>
            </a:r>
            <a:r>
              <a:rPr lang="en-US" sz="2400" dirty="0" err="1"/>
              <a:t>PMx</a:t>
            </a:r>
            <a:r>
              <a:rPr lang="en-US" sz="2400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68E01B-1905-9916-F80F-4178F9E73B47}"/>
              </a:ext>
            </a:extLst>
          </p:cNvPr>
          <p:cNvSpPr/>
          <p:nvPr/>
        </p:nvSpPr>
        <p:spPr>
          <a:xfrm>
            <a:off x="5536598" y="4516755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6A7E6-8F91-6398-D5E8-4240D7E8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289319"/>
            <a:ext cx="4633355" cy="14510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8AF9FA-E599-7275-3482-B674CF447291}"/>
              </a:ext>
            </a:extLst>
          </p:cNvPr>
          <p:cNvSpPr/>
          <p:nvPr/>
        </p:nvSpPr>
        <p:spPr>
          <a:xfrm>
            <a:off x="4572000" y="886979"/>
            <a:ext cx="2739374" cy="407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Strategic Question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1D957B-183B-033D-3339-61BF8CAF114C}"/>
              </a:ext>
            </a:extLst>
          </p:cNvPr>
          <p:cNvGrpSpPr/>
          <p:nvPr/>
        </p:nvGrpSpPr>
        <p:grpSpPr>
          <a:xfrm>
            <a:off x="-1255776" y="938044"/>
            <a:ext cx="5736336" cy="3275076"/>
            <a:chOff x="914400" y="1277874"/>
            <a:chExt cx="5736336" cy="3275076"/>
          </a:xfrm>
        </p:grpSpPr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6D83BE89-6D46-1C98-E33F-42597636A6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8747713"/>
                </p:ext>
              </p:extLst>
            </p:nvPr>
          </p:nvGraphicFramePr>
          <p:xfrm>
            <a:off x="914400" y="1277874"/>
            <a:ext cx="5257800" cy="32750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5B8BEC-8ABD-99B6-D1B3-50711D6E4725}"/>
                </a:ext>
              </a:extLst>
            </p:cNvPr>
            <p:cNvSpPr txBox="1"/>
            <p:nvPr/>
          </p:nvSpPr>
          <p:spPr>
            <a:xfrm>
              <a:off x="4059936" y="3727472"/>
              <a:ext cx="25908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Statistical (power, bias);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Patient burden (visits, duration)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Feasibility (cost, complexity)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623C5B-BD47-3ED8-DF7D-3738E4627EC5}"/>
                </a:ext>
              </a:extLst>
            </p:cNvPr>
            <p:cNvSpPr txBox="1"/>
            <p:nvPr/>
          </p:nvSpPr>
          <p:spPr>
            <a:xfrm>
              <a:off x="3904869" y="2355121"/>
              <a:ext cx="16710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Competing design and analysis methods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EF5643-F919-B8F0-182A-DAD1364E2FB0}"/>
                </a:ext>
              </a:extLst>
            </p:cNvPr>
            <p:cNvSpPr txBox="1"/>
            <p:nvPr/>
          </p:nvSpPr>
          <p:spPr>
            <a:xfrm>
              <a:off x="4191000" y="1610635"/>
              <a:ext cx="17526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(e.g., NLMEM disease progression model)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4FE1FB-E6E6-0B7F-E026-FE1A16E155C9}"/>
                </a:ext>
              </a:extLst>
            </p:cNvPr>
            <p:cNvSpPr txBox="1"/>
            <p:nvPr/>
          </p:nvSpPr>
          <p:spPr>
            <a:xfrm>
              <a:off x="4288917" y="3099607"/>
              <a:ext cx="21328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In-silico assessment/ optimization of trial design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834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129A-C477-6B4C-0A2E-0F81C4F0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22" y="147828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/>
              <a:t>The virtual trial: Simulating a 2-year ARSACS study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C9C42D1-24AD-5C58-2AAD-F256A8BE59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722" y="762000"/>
                <a:ext cx="7998778" cy="4248150"/>
              </a:xfrm>
            </p:spPr>
            <p:txBody>
              <a:bodyPr>
                <a:noAutofit/>
              </a:bodyPr>
              <a:lstStyle/>
              <a:p>
                <a:r>
                  <a:rPr lang="en-US" sz="1500" dirty="0"/>
                  <a:t>1:1 RCT in patients with ARSACS to compare the effects of experimental treatment (E) versus control (C). Total N=100 (50 pts per arm) </a:t>
                </a:r>
              </a:p>
              <a:p>
                <a:r>
                  <a:rPr lang="en-US" sz="1500" dirty="0">
                    <a:solidFill>
                      <a:srgbClr val="0000FF"/>
                    </a:solidFill>
                  </a:rPr>
                  <a:t>Study duration</a:t>
                </a:r>
                <a:r>
                  <a:rPr lang="en-US" sz="1500" dirty="0"/>
                  <a:t>=24 months; one clinical visit every 6 months</a:t>
                </a:r>
              </a:p>
              <a:p>
                <a:r>
                  <a:rPr lang="en-US" sz="1500" dirty="0">
                    <a:solidFill>
                      <a:srgbClr val="0000FF"/>
                    </a:solidFill>
                  </a:rPr>
                  <a:t>Primary outcome: </a:t>
                </a:r>
                <a:r>
                  <a:rPr lang="en-US" sz="1500" dirty="0"/>
                  <a:t>Total SARA score, collected longitudinally at BL, M6, M12, M18, and M24</a:t>
                </a:r>
              </a:p>
              <a:p>
                <a:r>
                  <a:rPr lang="en-US" sz="1500" dirty="0">
                    <a:solidFill>
                      <a:srgbClr val="0000FF"/>
                    </a:solidFill>
                  </a:rPr>
                  <a:t>Study population: </a:t>
                </a:r>
                <a:r>
                  <a:rPr lang="en-US" sz="1500" dirty="0"/>
                  <a:t>Patients with the history of ARSACS for ≤360 months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Disease category: “Early”, if 0&lt;TSO&lt;120; “Moderate”, if 120≤TSO&lt;240; or “Late”, if 240≤TSO≤360</a:t>
                </a:r>
              </a:p>
              <a:p>
                <a:r>
                  <a:rPr lang="en-US" sz="1500" dirty="0"/>
                  <a:t>For the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500" dirty="0" err="1"/>
                  <a:t>th</a:t>
                </a:r>
                <a:r>
                  <a:rPr lang="en-US" sz="1500" dirty="0"/>
                  <a:t> patient (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500" dirty="0"/>
                  <a:t>=1,...,100), simulate “potential outcomes”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bSup>
                    <m:r>
                      <a:rPr lang="en-US" sz="15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5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5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5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500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p>
                    </m:sSubSup>
                    <m:d>
                      <m:dPr>
                        <m:ctrlP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5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5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chemeClr val="accent6">
                        <a:lumMod val="75000"/>
                      </a:schemeClr>
                    </a:solidFill>
                  </a:rPr>
                  <a:t>(natural course of disease) </a:t>
                </a:r>
                <a:r>
                  <a:rPr lang="en-US" sz="1500" dirty="0"/>
                  <a:t>|</a:t>
                </a:r>
                <a:r>
                  <a:rPr lang="en-US" sz="15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sup>
                    </m:sSubSup>
                    <m:d>
                      <m:dPr>
                        <m:ctrlP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500" dirty="0">
                    <a:solidFill>
                      <a:srgbClr val="FF0000"/>
                    </a:solidFill>
                  </a:rPr>
                  <a:t>(treatment-modified trajectory)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Once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sup>
                    </m:sSubSup>
                    <m:d>
                      <m:dPr>
                        <m:ctrlPr>
                          <a:rPr lang="en-US" sz="1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sup>
                    </m:sSubSup>
                    <m:d>
                      <m:d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/>
                  <a:t>were</a:t>
                </a:r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  <a:r>
                  <a:rPr lang="en-US" sz="1600" dirty="0"/>
                  <a:t>simulated, the observed trajectory was generated based on the patient’s randomized group assignment with added realistic measurement error</a:t>
                </a:r>
                <a:endParaRPr lang="en-US" sz="1500" dirty="0">
                  <a:ea typeface="DengXian" panose="02010600030101010101" pitchFamily="2" charset="-122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500" dirty="0">
                    <a:ea typeface="DengXian" panose="02010600030101010101" pitchFamily="2" charset="-122"/>
                  </a:rPr>
                  <a:t>Drug Effect: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5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500" dirty="0">
                    <a:ea typeface="DengXian" panose="02010600030101010101" pitchFamily="2" charset="-122"/>
                  </a:rPr>
                  <a:t> (no effect/placebo);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5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=0.5</m:t>
                    </m:r>
                  </m:oMath>
                </a14:m>
                <a:r>
                  <a:rPr lang="en-US" sz="1500" dirty="0">
                    <a:ea typeface="DengXian" panose="02010600030101010101" pitchFamily="2" charset="-122"/>
                  </a:rPr>
                  <a:t> (50% slowing of progression);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5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1500" dirty="0">
                    <a:ea typeface="DengXian" panose="02010600030101010101" pitchFamily="2" charset="-122"/>
                  </a:rPr>
                  <a:t> (100% slowing/arrest of progression)</a:t>
                </a:r>
                <a:endParaRPr lang="en-US" sz="15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C9C42D1-24AD-5C58-2AAD-F256A8BE59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722" y="762000"/>
                <a:ext cx="7998778" cy="4248150"/>
              </a:xfrm>
              <a:blipFill>
                <a:blip r:embed="rId2"/>
                <a:stretch>
                  <a:fillRect l="-1448" t="-1435" r="-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AFAB2-1C4D-D9FE-EE0C-A8DB08EE07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E4982-DB87-1F81-40F1-D349152846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7A4FCD-10C8-7327-1390-7D14BB1ECA42}"/>
              </a:ext>
            </a:extLst>
          </p:cNvPr>
          <p:cNvSpPr/>
          <p:nvPr/>
        </p:nvSpPr>
        <p:spPr>
          <a:xfrm>
            <a:off x="5536598" y="4516755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3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70DF6-0EE3-05BC-F81A-D61F2EA4D4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97495-8A7D-B601-9C12-3DA3C10F0E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17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3528B6-7349-8C3A-D5B6-53BC03D7B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717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Potential outcomes: An illustration</a:t>
            </a:r>
          </a:p>
        </p:txBody>
      </p:sp>
      <p:pic>
        <p:nvPicPr>
          <p:cNvPr id="7" name="Content Placeholder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040AE453-33C0-CF16-32D5-7F66B1F60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622" y="1220664"/>
            <a:ext cx="5569929" cy="371328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39E57C-E6BF-234D-0D11-CE0F1DF76EFF}"/>
                  </a:ext>
                </a:extLst>
              </p:cNvPr>
              <p:cNvSpPr txBox="1"/>
              <p:nvPr/>
            </p:nvSpPr>
            <p:spPr>
              <a:xfrm>
                <a:off x="6519875" y="1665863"/>
                <a:ext cx="233619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ea typeface="Calibri" panose="020F0502020204030204" pitchFamily="34" charset="0"/>
                  </a:rPr>
                  <a:t>Grey curves</a:t>
                </a:r>
                <a:r>
                  <a:rPr lang="en-US" sz="1200" dirty="0">
                    <a:effectLst/>
                    <a:ea typeface="Calibri" panose="020F0502020204030204" pitchFamily="34" charset="0"/>
                  </a:rPr>
                  <a:t> = natural disease progression of a patient without treatment. </a:t>
                </a:r>
              </a:p>
              <a:p>
                <a:endParaRPr lang="en-US" sz="1200" dirty="0">
                  <a:effectLst/>
                  <a:ea typeface="Calibri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R</a:t>
                </a:r>
                <a:r>
                  <a:rPr lang="en-US" sz="1200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</a:rPr>
                  <a:t>ed curves </a:t>
                </a:r>
                <a:r>
                  <a:rPr lang="en-US" sz="1200" dirty="0">
                    <a:effectLst/>
                    <a:ea typeface="Calibri" panose="020F0502020204030204" pitchFamily="34" charset="0"/>
                  </a:rPr>
                  <a:t>= treatment-induced changes in disease trajectory, depending on the true values of drug effect (</a:t>
                </a:r>
                <a14:m>
                  <m:oMath xmlns:m="http://schemas.openxmlformats.org/officeDocument/2006/math">
                    <m:r>
                      <a:rPr lang="en-US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en-US" sz="1200" dirty="0">
                    <a:effectLst/>
                    <a:ea typeface="Calibri" panose="020F0502020204030204" pitchFamily="34" charset="0"/>
                  </a:rPr>
                  <a:t>) and time since (</a:t>
                </a:r>
                <a14:m>
                  <m:oMath xmlns:m="http://schemas.openxmlformats.org/officeDocument/2006/math">
                    <m:r>
                      <a:rPr lang="en-US" sz="1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𝑇𝑆𝑂</m:t>
                    </m:r>
                  </m:oMath>
                </a14:m>
                <a:r>
                  <a:rPr lang="en-US" sz="1200" dirty="0">
                    <a:effectLst/>
                    <a:ea typeface="Calibri" panose="020F0502020204030204" pitchFamily="34" charset="0"/>
                  </a:rPr>
                  <a:t>)</a:t>
                </a:r>
              </a:p>
              <a:p>
                <a:endParaRPr lang="en-US" sz="1200" dirty="0">
                  <a:effectLst/>
                  <a:ea typeface="Calibri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0000FF"/>
                    </a:solidFill>
                  </a:rPr>
                  <a:t>Blue-colored trajectories </a:t>
                </a:r>
                <a:r>
                  <a:rPr lang="en-US" sz="1200" dirty="0"/>
                  <a:t>= true changes in total SARA score over the 2-year period of patient’s participation in a clinical trial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39E57C-E6BF-234D-0D11-CE0F1DF76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875" y="1665863"/>
                <a:ext cx="2336198" cy="2862322"/>
              </a:xfrm>
              <a:prstGeom prst="rect">
                <a:avLst/>
              </a:prstGeom>
              <a:blipFill>
                <a:blip r:embed="rId3"/>
                <a:stretch>
                  <a:fillRect l="-261" t="-213" b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33E8511-3521-ED0C-6795-B680B197F307}"/>
              </a:ext>
            </a:extLst>
          </p:cNvPr>
          <p:cNvSpPr/>
          <p:nvPr/>
        </p:nvSpPr>
        <p:spPr>
          <a:xfrm>
            <a:off x="5536598" y="4516755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756FCE-6626-5439-D619-89A60FD43FAA}"/>
                  </a:ext>
                </a:extLst>
              </p:cNvPr>
              <p:cNvSpPr txBox="1"/>
              <p:nvPr/>
            </p:nvSpPr>
            <p:spPr>
              <a:xfrm>
                <a:off x="518858" y="538353"/>
                <a:ext cx="8229600" cy="58477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The earlier an efficacious treatment (with </a:t>
                </a:r>
                <a14:m>
                  <m:oMath xmlns:m="http://schemas.openxmlformats.org/officeDocument/2006/math">
                    <m:r>
                      <a:rPr lang="en-US" sz="1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600" dirty="0"/>
                  <a:t>) is given, the better is its potential to modify the course of the disease by maintaining smaller values of SARA score over time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756FCE-6626-5439-D619-89A60FD43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58" y="538353"/>
                <a:ext cx="8229600" cy="584775"/>
              </a:xfrm>
              <a:prstGeom prst="rect">
                <a:avLst/>
              </a:prstGeom>
              <a:blipFill>
                <a:blip r:embed="rId4"/>
                <a:stretch>
                  <a:fillRect l="-296" t="-2041" b="-1122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456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0DE300-9248-3565-3EAD-D60BB5439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978" y="1371601"/>
            <a:ext cx="4021138" cy="340994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0070C0"/>
                </a:solidFill>
              </a:rPr>
              <a:t>Two-sample t-test (2STT)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Change from baseline to M24 in total SARA score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Analysis of covariance (ANCOVA)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Change from baseline to M24 in total SARA score, adjusting for the baseline values of total SARA score and TSO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NLMEM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4-parameter logistic model for total SARA score over time; consistent with data generating mechanism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A29247-A5F9-B0E0-9FAC-93EF1D61A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5662" y="1371600"/>
            <a:ext cx="4023360" cy="340995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Population-based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500" dirty="0">
                <a:latin typeface="Arial "/>
              </a:rPr>
              <a:t>Normal random sampling is assumed</a:t>
            </a:r>
            <a:endParaRPr lang="en-US" sz="1500" b="0" i="0" u="none" strike="noStrike" baseline="0" dirty="0">
              <a:latin typeface="Arial 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latin typeface="Arial "/>
              </a:rPr>
              <a:t>Inference on the treatment effect is conditional on the treatment assignments</a:t>
            </a:r>
            <a:endParaRPr lang="en-US" sz="1500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Randomization-based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500" dirty="0"/>
              <a:t>The strength of evidence against </a:t>
            </a:r>
            <a:r>
              <a:rPr lang="en-US" sz="1500" dirty="0">
                <a:solidFill>
                  <a:srgbClr val="0000FF"/>
                </a:solidFill>
              </a:rPr>
              <a:t>(H0: Treatment effect = 0) </a:t>
            </a:r>
            <a:r>
              <a:rPr lang="en-US" sz="1500" dirty="0"/>
              <a:t>is quantified using tail probabilities of the re-randomization distribution of a linear rank test statistic based on residuals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51B193-771F-A8C0-04D6-CC83ACA9EB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39CD8-8241-2D93-35BA-96729EB2C8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18</a:t>
            </a:fld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92EB1-E255-6A25-FCAF-A7BD8926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99" y="133350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Comparing the strategies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CD66A5-08C0-8B7E-2057-D399BE9B1354}"/>
              </a:ext>
            </a:extLst>
          </p:cNvPr>
          <p:cNvSpPr/>
          <p:nvPr/>
        </p:nvSpPr>
        <p:spPr>
          <a:xfrm>
            <a:off x="438567" y="678172"/>
            <a:ext cx="4021138" cy="5219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Statistical analysis methods: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632A9-6A4E-E46F-FEAE-F142B0341810}"/>
              </a:ext>
            </a:extLst>
          </p:cNvPr>
          <p:cNvSpPr/>
          <p:nvPr/>
        </p:nvSpPr>
        <p:spPr>
          <a:xfrm>
            <a:off x="4670475" y="678172"/>
            <a:ext cx="4021138" cy="5219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Statistical analysis approach: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F82DF1-9F55-84DA-DCEF-75E3352F48CD}"/>
              </a:ext>
            </a:extLst>
          </p:cNvPr>
          <p:cNvSpPr/>
          <p:nvPr/>
        </p:nvSpPr>
        <p:spPr>
          <a:xfrm>
            <a:off x="5525768" y="461391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93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03EA8335-9643-8E65-0EE1-E318B99300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9343305"/>
              </p:ext>
            </p:extLst>
          </p:nvPr>
        </p:nvGraphicFramePr>
        <p:xfrm>
          <a:off x="466343" y="641927"/>
          <a:ext cx="8152291" cy="28535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599091">
                  <a:extLst>
                    <a:ext uri="{9D8B030D-6E8A-4147-A177-3AD203B41FA5}">
                      <a16:colId xmlns:a16="http://schemas.microsoft.com/office/drawing/2014/main" val="484669936"/>
                    </a:ext>
                  </a:extLst>
                </a:gridCol>
                <a:gridCol w="6553200">
                  <a:extLst>
                    <a:ext uri="{9D8B030D-6E8A-4147-A177-3AD203B41FA5}">
                      <a16:colId xmlns:a16="http://schemas.microsoft.com/office/drawing/2014/main" val="3868650696"/>
                    </a:ext>
                  </a:extLst>
                </a:gridCol>
              </a:tblGrid>
              <a:tr h="36432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Clinical scenarios: Assumptions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41" marR="464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</a:rPr>
                        <a:t>4 levels of Drug Effect (DE):</a:t>
                      </a:r>
                      <a:r>
                        <a:rPr lang="en-US" sz="1400" dirty="0">
                          <a:effectLst/>
                        </a:rPr>
                        <a:t> {</a:t>
                      </a:r>
                      <a:r>
                        <a:rPr lang="en-US" sz="1400" b="1" dirty="0">
                          <a:effectLst/>
                        </a:rPr>
                        <a:t>0, 0.5, 0.75, 1}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41" marR="464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7183670"/>
                  </a:ext>
                </a:extLst>
              </a:tr>
              <a:tr h="4061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</a:rPr>
                        <a:t>2 enrollment scenarios: </a:t>
                      </a:r>
                      <a:r>
                        <a:rPr lang="en-US" sz="1400" dirty="0">
                          <a:effectLst/>
                        </a:rPr>
                        <a:t>Time trend determined by TSO at Baseline </a:t>
                      </a:r>
                      <a:r>
                        <a:rPr lang="en-US" sz="1400" b="1" dirty="0">
                          <a:effectLst/>
                        </a:rPr>
                        <a:t>{No, Yes}</a:t>
                      </a:r>
                    </a:p>
                    <a:p>
                      <a:pPr marL="457200" marR="0" lv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“No” </a:t>
                      </a:r>
                      <a:r>
                        <a:rPr lang="en-US" sz="1400" dirty="0">
                          <a:effectLst/>
                        </a:rPr>
                        <a:t>=&gt; </a:t>
                      </a:r>
                      <a:r>
                        <a:rPr lang="en-US" sz="1400" dirty="0">
                          <a:effectLst/>
                          <a:ea typeface="DengXian" panose="02010600030101010101" pitchFamily="2" charset="-122"/>
                        </a:rPr>
                        <a:t>a random sample of patients with TSO in the range 0–360 months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  <a:p>
                      <a:pPr marL="457200" marR="0" lv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“Yes”</a:t>
                      </a:r>
                      <a:r>
                        <a:rPr lang="en-US" sz="1400" dirty="0">
                          <a:effectLst/>
                        </a:rPr>
                        <a:t> =&gt; </a:t>
                      </a:r>
                      <a:r>
                        <a:rPr lang="en-US" sz="1400" dirty="0">
                          <a:effectLst/>
                          <a:ea typeface="DengXian" panose="02010600030101010101" pitchFamily="2" charset="-122"/>
                        </a:rPr>
                        <a:t>patients with larger values of TSO are enrolled earlier in the trial</a:t>
                      </a:r>
                    </a:p>
                  </a:txBody>
                  <a:tcPr marL="46441" marR="464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8297114"/>
                  </a:ext>
                </a:extLst>
              </a:tr>
              <a:tr h="399538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Clinical scenarios: Options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41" marR="4644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</a:rPr>
                        <a:t>2 Randomization designs: </a:t>
                      </a:r>
                      <a:r>
                        <a:rPr lang="en-US" sz="1400" b="1" dirty="0">
                          <a:effectLst/>
                        </a:rPr>
                        <a:t>{Rand, TBD}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Rand = Random Allocation Rule; TBD = Truncated Binomial Design</a:t>
                      </a:r>
                    </a:p>
                  </a:txBody>
                  <a:tcPr marL="46441" marR="464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9354492"/>
                  </a:ext>
                </a:extLst>
              </a:tr>
              <a:tr h="606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</a:rPr>
                        <a:t>3 Statistical analysis methods:</a:t>
                      </a:r>
                      <a:r>
                        <a:rPr lang="en-US" sz="1400" dirty="0">
                          <a:effectLst/>
                        </a:rPr>
                        <a:t>  </a:t>
                      </a:r>
                      <a:r>
                        <a:rPr lang="en-US" sz="1400" b="1" dirty="0">
                          <a:effectLst/>
                        </a:rPr>
                        <a:t>{two-sample t-test, ANCOVA, NLMEM}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41" marR="464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4544040"/>
                  </a:ext>
                </a:extLst>
              </a:tr>
              <a:tr h="469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</a:rPr>
                        <a:t>2 Statistical analysis approaches: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b="1" dirty="0">
                          <a:effectLst/>
                        </a:rPr>
                        <a:t>{Population-based, Randomization-based}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41" marR="464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112452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19</a:t>
            </a:fld>
            <a:endParaRPr lang="uk-U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0701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Simulation setup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398DFB-11B6-51A0-5C6B-F7ED51D1F9B7}"/>
              </a:ext>
            </a:extLst>
          </p:cNvPr>
          <p:cNvSpPr/>
          <p:nvPr/>
        </p:nvSpPr>
        <p:spPr>
          <a:xfrm>
            <a:off x="5638800" y="4562514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464E998-723F-8E48-9EE6-8638EE966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247" y="3676526"/>
            <a:ext cx="8227379" cy="1143000"/>
          </a:xfrm>
        </p:spPr>
        <p:txBody>
          <a:bodyPr>
            <a:normAutofit/>
          </a:bodyPr>
          <a:lstStyle/>
          <a:p>
            <a:r>
              <a:rPr lang="en-US" sz="1400" dirty="0"/>
              <a:t>A total of 96 scenarios (=4×2×2×3×2) were investigated. For each scenario, a 1:1 RCT with N=100 patients was simulated 2,500 times. </a:t>
            </a:r>
          </a:p>
          <a:p>
            <a:r>
              <a:rPr lang="en-US" sz="1400" dirty="0"/>
              <a:t>The operating characteristics included type I error rate (T1ER) when DE=0, and power to reject H0: no treatment effect when the true effect was present (DE=0.5; 0.75; 1).</a:t>
            </a:r>
          </a:p>
        </p:txBody>
      </p:sp>
    </p:spTree>
    <p:extLst>
      <p:ext uri="{BB962C8B-B14F-4D97-AF65-F5344CB8AC3E}">
        <p14:creationId xmlns:p14="http://schemas.microsoft.com/office/powerpoint/2010/main" val="137648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CED71B-E5B3-664C-4FC5-094CED66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81F76-CFF0-ADCC-9B12-33135C39C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i="1" dirty="0">
                <a:solidFill>
                  <a:srgbClr val="424242"/>
                </a:solidFill>
                <a:effectLst/>
              </a:rPr>
              <a:t>The opinions expressed in this presentation are solely those of the author and should not be interpreted as representing the views, positions, or policies of Novartis, the author’s employer.</a:t>
            </a:r>
            <a:endParaRPr lang="en-US" sz="20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EEE01D-6C9B-2AA0-5A4C-D8B7CDB68B87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48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2ADB-7FA4-C44B-504F-0EBFD01EE5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1F0FB-4382-772A-83C4-48404D806D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8522" y="478155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20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A458C7-E88E-73F4-FE49-7F9F76D7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One simulated trial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563C6-2548-B75F-18B3-5C2D8C6C11BD}"/>
              </a:ext>
            </a:extLst>
          </p:cNvPr>
          <p:cNvSpPr txBox="1"/>
          <p:nvPr/>
        </p:nvSpPr>
        <p:spPr>
          <a:xfrm>
            <a:off x="6025356" y="-19050"/>
            <a:ext cx="296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Randomization method = Rand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Time trend = No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CD75E2C-F21E-76EE-DDF5-E32E9F01D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70775"/>
              </p:ext>
            </p:extLst>
          </p:nvPr>
        </p:nvGraphicFramePr>
        <p:xfrm>
          <a:off x="497122" y="1498292"/>
          <a:ext cx="1941649" cy="767080"/>
        </p:xfrm>
        <a:graphic>
          <a:graphicData uri="http://schemas.openxmlformats.org/drawingml/2006/table">
            <a:tbl>
              <a:tblPr firstRow="1" bandRow="1">
                <a:tableStyleId>{1C5780E6-A8F4-46B0-B82D-9E7F56C639EF}</a:tableStyleId>
              </a:tblPr>
              <a:tblGrid>
                <a:gridCol w="541183">
                  <a:extLst>
                    <a:ext uri="{9D8B030D-6E8A-4147-A177-3AD203B41FA5}">
                      <a16:colId xmlns:a16="http://schemas.microsoft.com/office/drawing/2014/main" val="3056103107"/>
                    </a:ext>
                  </a:extLst>
                </a:gridCol>
                <a:gridCol w="733398">
                  <a:extLst>
                    <a:ext uri="{9D8B030D-6E8A-4147-A177-3AD203B41FA5}">
                      <a16:colId xmlns:a16="http://schemas.microsoft.com/office/drawing/2014/main" val="3804550931"/>
                    </a:ext>
                  </a:extLst>
                </a:gridCol>
                <a:gridCol w="667068">
                  <a:extLst>
                    <a:ext uri="{9D8B030D-6E8A-4147-A177-3AD203B41FA5}">
                      <a16:colId xmlns:a16="http://schemas.microsoft.com/office/drawing/2014/main" val="2473597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Mean </a:t>
                      </a:r>
                    </a:p>
                    <a:p>
                      <a:pPr algn="ctr"/>
                      <a:r>
                        <a:rPr lang="en-US" sz="1000" dirty="0"/>
                        <a:t>Diff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t-stat.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35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-0.366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-1.97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0.0514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2169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8D64ACA-A9EC-3C57-9D31-F08A337BE7F0}"/>
              </a:ext>
            </a:extLst>
          </p:cNvPr>
          <p:cNvSpPr txBox="1"/>
          <p:nvPr/>
        </p:nvSpPr>
        <p:spPr>
          <a:xfrm>
            <a:off x="0" y="1121670"/>
            <a:ext cx="906780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Population-based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3F3E41-BDDD-5964-B31B-6A2C17D0611E}"/>
              </a:ext>
            </a:extLst>
          </p:cNvPr>
          <p:cNvSpPr/>
          <p:nvPr/>
        </p:nvSpPr>
        <p:spPr>
          <a:xfrm>
            <a:off x="0" y="601329"/>
            <a:ext cx="3390500" cy="5219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Two-sample t-test: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AFF1E1-B99E-278F-AB8A-3F0FCF356A45}"/>
              </a:ext>
            </a:extLst>
          </p:cNvPr>
          <p:cNvSpPr/>
          <p:nvPr/>
        </p:nvSpPr>
        <p:spPr>
          <a:xfrm>
            <a:off x="5525768" y="461391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97473-791F-8484-23C5-9489D0BC73FF}"/>
              </a:ext>
            </a:extLst>
          </p:cNvPr>
          <p:cNvSpPr/>
          <p:nvPr/>
        </p:nvSpPr>
        <p:spPr>
          <a:xfrm>
            <a:off x="3429000" y="598602"/>
            <a:ext cx="2895600" cy="5219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ANCOVA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F9F32B-6095-E98A-ECFC-175453648A32}"/>
              </a:ext>
            </a:extLst>
          </p:cNvPr>
          <p:cNvSpPr/>
          <p:nvPr/>
        </p:nvSpPr>
        <p:spPr>
          <a:xfrm>
            <a:off x="6355080" y="597840"/>
            <a:ext cx="2712720" cy="5219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NLMEM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F6D37A-C275-7A0A-CA5C-D0C82780884A}"/>
              </a:ext>
            </a:extLst>
          </p:cNvPr>
          <p:cNvGrpSpPr/>
          <p:nvPr/>
        </p:nvGrpSpPr>
        <p:grpSpPr>
          <a:xfrm>
            <a:off x="3276600" y="3273585"/>
            <a:ext cx="3111182" cy="1816952"/>
            <a:chOff x="3444239" y="2982222"/>
            <a:chExt cx="3098287" cy="2065524"/>
          </a:xfrm>
        </p:grpSpPr>
        <p:pic>
          <p:nvPicPr>
            <p:cNvPr id="23" name="Picture 22" descr="A graph of a normal distribution&#10;&#10;AI-generated content may be incorrect.">
              <a:extLst>
                <a:ext uri="{FF2B5EF4-FFF2-40B4-BE49-F238E27FC236}">
                  <a16:creationId xmlns:a16="http://schemas.microsoft.com/office/drawing/2014/main" id="{D43BF202-6C3A-1102-008A-E58E1CE3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4239" y="2982222"/>
              <a:ext cx="3098287" cy="206552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FD52A7-EB15-3151-92A0-2E9518435CC9}"/>
                </a:ext>
              </a:extLst>
            </p:cNvPr>
            <p:cNvSpPr txBox="1"/>
            <p:nvPr/>
          </p:nvSpPr>
          <p:spPr>
            <a:xfrm>
              <a:off x="5211514" y="3105397"/>
              <a:ext cx="1066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i="1" dirty="0">
                  <a:solidFill>
                    <a:srgbClr val="0070C0"/>
                  </a:solidFill>
                </a:rPr>
                <a:t>Rando-based p = 0.0327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3FC97E4-630B-ABDE-3174-1115FC63C1B1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4173147" y="3505507"/>
              <a:ext cx="1571767" cy="1276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655423-317A-323D-624F-1A0483486DF8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5744914" y="3505507"/>
              <a:ext cx="122486" cy="1276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FE0DBA7-7852-0E42-094E-DD31FE46E311}"/>
              </a:ext>
            </a:extLst>
          </p:cNvPr>
          <p:cNvGrpSpPr/>
          <p:nvPr/>
        </p:nvGrpSpPr>
        <p:grpSpPr>
          <a:xfrm>
            <a:off x="135236" y="3218172"/>
            <a:ext cx="2993603" cy="1824744"/>
            <a:chOff x="135236" y="2956806"/>
            <a:chExt cx="3102886" cy="2053344"/>
          </a:xfrm>
        </p:grpSpPr>
        <p:pic>
          <p:nvPicPr>
            <p:cNvPr id="15" name="Picture 14" descr="A graph of a normal distribution&#10;&#10;AI-generated content may be incorrect.">
              <a:extLst>
                <a:ext uri="{FF2B5EF4-FFF2-40B4-BE49-F238E27FC236}">
                  <a16:creationId xmlns:a16="http://schemas.microsoft.com/office/drawing/2014/main" id="{676E018E-8EA2-D8EA-73D1-4A9EBCF1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236" y="2956806"/>
              <a:ext cx="3080015" cy="205334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87833D-2AA2-1F43-1FB7-C64C118659DA}"/>
                </a:ext>
              </a:extLst>
            </p:cNvPr>
            <p:cNvSpPr txBox="1"/>
            <p:nvPr/>
          </p:nvSpPr>
          <p:spPr>
            <a:xfrm>
              <a:off x="2171322" y="2994963"/>
              <a:ext cx="1066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i="1" dirty="0">
                  <a:solidFill>
                    <a:srgbClr val="0070C0"/>
                  </a:solidFill>
                </a:rPr>
                <a:t>Rando-based p = 0.049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C73D7B9-0331-1FD6-A280-13A17FB5A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774" y="3394508"/>
              <a:ext cx="1816172" cy="13494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B57062E-1C42-5D86-E31F-2001382643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0800" y="3404161"/>
              <a:ext cx="124159" cy="1327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CA72F99-FAFB-8CE7-6576-4E444ED47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399731"/>
              </p:ext>
            </p:extLst>
          </p:nvPr>
        </p:nvGraphicFramePr>
        <p:xfrm>
          <a:off x="2686991" y="1458750"/>
          <a:ext cx="3767138" cy="1341600"/>
        </p:xfrm>
        <a:graphic>
          <a:graphicData uri="http://schemas.openxmlformats.org/drawingml/2006/table">
            <a:tbl>
              <a:tblPr firstRow="1" bandRow="1">
                <a:tableStyleId>{1C5780E6-A8F4-46B0-B82D-9E7F56C639EF}</a:tableStyleId>
              </a:tblPr>
              <a:tblGrid>
                <a:gridCol w="794068">
                  <a:extLst>
                    <a:ext uri="{9D8B030D-6E8A-4147-A177-3AD203B41FA5}">
                      <a16:colId xmlns:a16="http://schemas.microsoft.com/office/drawing/2014/main" val="1435471631"/>
                    </a:ext>
                  </a:extLst>
                </a:gridCol>
                <a:gridCol w="744855">
                  <a:extLst>
                    <a:ext uri="{9D8B030D-6E8A-4147-A177-3AD203B41FA5}">
                      <a16:colId xmlns:a16="http://schemas.microsoft.com/office/drawing/2014/main" val="4251665121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370181415"/>
                    </a:ext>
                  </a:extLst>
                </a:gridCol>
                <a:gridCol w="709930">
                  <a:extLst>
                    <a:ext uri="{9D8B030D-6E8A-4147-A177-3AD203B41FA5}">
                      <a16:colId xmlns:a16="http://schemas.microsoft.com/office/drawing/2014/main" val="1855840512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551021531"/>
                    </a:ext>
                  </a:extLst>
                </a:gridCol>
              </a:tblGrid>
              <a:tr h="268320">
                <a:tc>
                  <a:txBody>
                    <a:bodyPr/>
                    <a:lstStyle/>
                    <a:p>
                      <a:r>
                        <a:rPr lang="en-US" sz="1000" dirty="0"/>
                        <a:t>Term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Estimate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Statistic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P-value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741218"/>
                  </a:ext>
                </a:extLst>
              </a:tr>
              <a:tr h="268320">
                <a:tc>
                  <a:txBody>
                    <a:bodyPr/>
                    <a:lstStyle/>
                    <a:p>
                      <a:r>
                        <a:rPr lang="en-US" sz="1000" dirty="0"/>
                        <a:t>(Intercept)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0.791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0.121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6.55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&lt;0.0001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763408"/>
                  </a:ext>
                </a:extLst>
              </a:tr>
              <a:tr h="268320">
                <a:tc>
                  <a:txBody>
                    <a:bodyPr/>
                    <a:lstStyle/>
                    <a:p>
                      <a:r>
                        <a:rPr lang="en-US" sz="1000" dirty="0"/>
                        <a:t>TRT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-0.366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0.171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-2.14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dirty="0"/>
                        <a:t>0.0346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089790"/>
                  </a:ext>
                </a:extLst>
              </a:tr>
              <a:tr h="268320">
                <a:tc>
                  <a:txBody>
                    <a:bodyPr/>
                    <a:lstStyle/>
                    <a:p>
                      <a:r>
                        <a:rPr lang="en-US" sz="1000" dirty="0"/>
                        <a:t>TSO BL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0.000527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0.000920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0.573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0.568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24368"/>
                  </a:ext>
                </a:extLst>
              </a:tr>
              <a:tr h="268320">
                <a:tc>
                  <a:txBody>
                    <a:bodyPr/>
                    <a:lstStyle/>
                    <a:p>
                      <a:r>
                        <a:rPr lang="en-US" sz="1000" dirty="0"/>
                        <a:t>SARA BL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0.0465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0.0123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3.78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0.000273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113224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6BF5981-DEC3-BC36-3165-6E6F134ABFF0}"/>
              </a:ext>
            </a:extLst>
          </p:cNvPr>
          <p:cNvSpPr txBox="1"/>
          <p:nvPr/>
        </p:nvSpPr>
        <p:spPr>
          <a:xfrm>
            <a:off x="0" y="2862639"/>
            <a:ext cx="906780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Randomization-based analysis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B75BA7-6415-E899-179D-2470543091DD}"/>
              </a:ext>
            </a:extLst>
          </p:cNvPr>
          <p:cNvGrpSpPr/>
          <p:nvPr/>
        </p:nvGrpSpPr>
        <p:grpSpPr>
          <a:xfrm>
            <a:off x="6377913" y="3181350"/>
            <a:ext cx="2766087" cy="1919307"/>
            <a:chOff x="1941354" y="2993049"/>
            <a:chExt cx="2961434" cy="1974289"/>
          </a:xfrm>
        </p:grpSpPr>
        <p:pic>
          <p:nvPicPr>
            <p:cNvPr id="57" name="Picture 56" descr="A graph of a number of data&#10;&#10;AI-generated content may be incorrect.">
              <a:extLst>
                <a:ext uri="{FF2B5EF4-FFF2-40B4-BE49-F238E27FC236}">
                  <a16:creationId xmlns:a16="http://schemas.microsoft.com/office/drawing/2014/main" id="{8BB1B114-EBF9-A346-A663-15151E0A1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1354" y="2993049"/>
              <a:ext cx="2961434" cy="197428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DD16145-8D49-C114-0C01-B4C4CF388F47}"/>
                </a:ext>
              </a:extLst>
            </p:cNvPr>
            <p:cNvSpPr txBox="1"/>
            <p:nvPr/>
          </p:nvSpPr>
          <p:spPr>
            <a:xfrm>
              <a:off x="3369173" y="3170768"/>
              <a:ext cx="1066800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i="1" dirty="0">
                  <a:solidFill>
                    <a:srgbClr val="0070C0"/>
                  </a:solidFill>
                </a:rPr>
                <a:t>Rando-based p = 0.0576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51ACE9C-C32B-59EF-79ED-B29265781F2F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>
              <a:off x="3902573" y="3570878"/>
              <a:ext cx="523446" cy="12042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4D58706-4401-0165-031B-6A7A33A035CB}"/>
              </a:ext>
            </a:extLst>
          </p:cNvPr>
          <p:cNvSpPr txBox="1"/>
          <p:nvPr/>
        </p:nvSpPr>
        <p:spPr>
          <a:xfrm>
            <a:off x="6683574" y="2838505"/>
            <a:ext cx="2496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/>
              <a:t>Statistically significant! (p=0.014)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4BF5F89B-9C01-000F-FE64-4DB3500505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566967"/>
                  </p:ext>
                </p:extLst>
              </p:nvPr>
            </p:nvGraphicFramePr>
            <p:xfrm>
              <a:off x="6683574" y="1352550"/>
              <a:ext cx="2384226" cy="153444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90868">
                      <a:extLst>
                        <a:ext uri="{9D8B030D-6E8A-4147-A177-3AD203B41FA5}">
                          <a16:colId xmlns:a16="http://schemas.microsoft.com/office/drawing/2014/main" val="2217262534"/>
                        </a:ext>
                      </a:extLst>
                    </a:gridCol>
                    <a:gridCol w="548440">
                      <a:extLst>
                        <a:ext uri="{9D8B030D-6E8A-4147-A177-3AD203B41FA5}">
                          <a16:colId xmlns:a16="http://schemas.microsoft.com/office/drawing/2014/main" val="2375784845"/>
                        </a:ext>
                      </a:extLst>
                    </a:gridCol>
                    <a:gridCol w="1244918">
                      <a:extLst>
                        <a:ext uri="{9D8B030D-6E8A-4147-A177-3AD203B41FA5}">
                          <a16:colId xmlns:a16="http://schemas.microsoft.com/office/drawing/2014/main" val="117137012"/>
                        </a:ext>
                      </a:extLst>
                    </a:gridCol>
                  </a:tblGrid>
                  <a:tr h="280115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Param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Estimate (95% CI)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1904388"/>
                      </a:ext>
                    </a:extLst>
                  </a:tr>
                  <a:tr h="241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 6.16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6.79 (5.49 -- 8.09)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2605171"/>
                      </a:ext>
                    </a:extLst>
                  </a:tr>
                  <a:tr h="26965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28.75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Fixed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8263279"/>
                      </a:ext>
                    </a:extLst>
                  </a:tr>
                  <a:tr h="24197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 3.94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3.91 (2.94 -- 4.89)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83683683"/>
                      </a:ext>
                    </a:extLst>
                  </a:tr>
                  <a:tr h="25315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 0.11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0.12 (0.09 -- 0.15)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6776493"/>
                      </a:ext>
                    </a:extLst>
                  </a:tr>
                  <a:tr h="2129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/>
                            <a:t>DE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b="1" dirty="0"/>
                            <a:t> 0.50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b="1" dirty="0"/>
                            <a:t>0.32 (0.10 -- 0.55)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9619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4BF5F89B-9C01-000F-FE64-4DB3500505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566967"/>
                  </p:ext>
                </p:extLst>
              </p:nvPr>
            </p:nvGraphicFramePr>
            <p:xfrm>
              <a:off x="6683574" y="1352550"/>
              <a:ext cx="2384226" cy="153444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90868">
                      <a:extLst>
                        <a:ext uri="{9D8B030D-6E8A-4147-A177-3AD203B41FA5}">
                          <a16:colId xmlns:a16="http://schemas.microsoft.com/office/drawing/2014/main" val="2217262534"/>
                        </a:ext>
                      </a:extLst>
                    </a:gridCol>
                    <a:gridCol w="548440">
                      <a:extLst>
                        <a:ext uri="{9D8B030D-6E8A-4147-A177-3AD203B41FA5}">
                          <a16:colId xmlns:a16="http://schemas.microsoft.com/office/drawing/2014/main" val="2375784845"/>
                        </a:ext>
                      </a:extLst>
                    </a:gridCol>
                    <a:gridCol w="1244918">
                      <a:extLst>
                        <a:ext uri="{9D8B030D-6E8A-4147-A177-3AD203B41FA5}">
                          <a16:colId xmlns:a16="http://schemas.microsoft.com/office/drawing/2014/main" val="117137012"/>
                        </a:ext>
                      </a:extLst>
                    </a:gridCol>
                  </a:tblGrid>
                  <a:tr h="280115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Param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Estimate (95% CI)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1904388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31" t="-117500" r="-306186" b="-42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 6.16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6.79 (5.49 -- 8.09)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2605171"/>
                      </a:ext>
                    </a:extLst>
                  </a:tr>
                  <a:tr h="2696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31" t="-193333" r="-306186" b="-2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28.75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Fixed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826327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31" t="-330000" r="-306186" b="-2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 3.94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3.91 (2.94 -- 4.89)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83683683"/>
                      </a:ext>
                    </a:extLst>
                  </a:tr>
                  <a:tr h="2531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31" t="-409524" r="-306186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 0.11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0.12 (0.09 -- 0.15)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677649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b="1" dirty="0"/>
                            <a:t>DE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b="1" dirty="0"/>
                            <a:t> 0.50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b="1" dirty="0"/>
                            <a:t>0.32 (0.10 -- 0.55)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896199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17396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3C4C089-E14A-9D3A-69B4-CED4DA95388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2232671"/>
              </p:ext>
            </p:extLst>
          </p:nvPr>
        </p:nvGraphicFramePr>
        <p:xfrm>
          <a:off x="670556" y="778764"/>
          <a:ext cx="7985443" cy="1112520"/>
        </p:xfrm>
        <a:graphic>
          <a:graphicData uri="http://schemas.openxmlformats.org/drawingml/2006/table">
            <a:tbl>
              <a:tblPr firstRow="1" bandRow="1">
                <a:tableStyleId>{1C5780E6-A8F4-46B0-B82D-9E7F56C639EF}</a:tableStyleId>
              </a:tblPr>
              <a:tblGrid>
                <a:gridCol w="2213293">
                  <a:extLst>
                    <a:ext uri="{9D8B030D-6E8A-4147-A177-3AD203B41FA5}">
                      <a16:colId xmlns:a16="http://schemas.microsoft.com/office/drawing/2014/main" val="1822805615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161324696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415832551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1837799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ANCOVA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NLMEM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350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Population-based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41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Randomization-based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0.0576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282177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853E4B-9766-156C-8FB7-53BF2B474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115" y="2031112"/>
            <a:ext cx="8573769" cy="244221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NLMEM: </a:t>
            </a:r>
            <a:r>
              <a:rPr lang="en-US" sz="1600" dirty="0"/>
              <a:t>Population-based analysis yields most significant p-value; however, randomization-based NLMEM analysis is conservative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ANCOVA </a:t>
            </a:r>
            <a:r>
              <a:rPr lang="en-US" sz="1600" dirty="0"/>
              <a:t>p-values are significant using both population- and randomization-based analyses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2-sample t-test (2STT) </a:t>
            </a:r>
            <a:r>
              <a:rPr lang="en-US" sz="1600" dirty="0"/>
              <a:t>p-values are more conservative than for ANCOVA</a:t>
            </a:r>
          </a:p>
          <a:p>
            <a:r>
              <a:rPr lang="en-US" sz="1600" dirty="0">
                <a:solidFill>
                  <a:srgbClr val="C00000"/>
                </a:solidFill>
              </a:rPr>
              <a:t>Caution: </a:t>
            </a:r>
            <a:r>
              <a:rPr lang="en-US" sz="1600" dirty="0"/>
              <a:t>The presented results are from only one trial example; the test decisions may change from simulation to simulation. To estimate type I error rate / power, Monte Carlo simulations must be run under various experimental scenarios 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2266C84-EE38-D69A-C898-0E25992735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8022" y="4781550"/>
            <a:ext cx="3792538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276E0-A676-6E5E-24B5-73EB5CA0FD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9422" y="4781550"/>
            <a:ext cx="228600" cy="2286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7547CF9-5B10-D24F-A8D7-45A9778164F7}" type="slidenum">
              <a:rPr lang="uk-UA" smtClean="0"/>
              <a:pPr>
                <a:spcAft>
                  <a:spcPts val="600"/>
                </a:spcAft>
              </a:pPr>
              <a:t>21</a:t>
            </a:fld>
            <a:endParaRPr lang="uk-U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43A334-5B13-2BE9-0757-6BC4D326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43" y="110490"/>
            <a:ext cx="8229600" cy="960120"/>
          </a:xfrm>
        </p:spPr>
        <p:txBody>
          <a:bodyPr anchor="t">
            <a:normAutofit/>
          </a:bodyPr>
          <a:lstStyle/>
          <a:p>
            <a:r>
              <a:rPr lang="en-US" sz="2400" dirty="0"/>
              <a:t>A key methodological finding: Inferential framework matters for complex models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F31381-432A-A3A3-799D-E3EB6475384F}"/>
              </a:ext>
            </a:extLst>
          </p:cNvPr>
          <p:cNvSpPr/>
          <p:nvPr/>
        </p:nvSpPr>
        <p:spPr>
          <a:xfrm>
            <a:off x="5525768" y="461391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852DBE-ED78-A3B4-693B-F20EA20BDC0D}"/>
              </a:ext>
            </a:extLst>
          </p:cNvPr>
          <p:cNvSpPr/>
          <p:nvPr/>
        </p:nvSpPr>
        <p:spPr>
          <a:xfrm>
            <a:off x="7086600" y="1047750"/>
            <a:ext cx="1219200" cy="9144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3251A-DC9E-1E1B-7B6B-38C9DE6A5A55}"/>
              </a:ext>
            </a:extLst>
          </p:cNvPr>
          <p:cNvSpPr txBox="1"/>
          <p:nvPr/>
        </p:nvSpPr>
        <p:spPr>
          <a:xfrm>
            <a:off x="625953" y="4271486"/>
            <a:ext cx="8074978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For powerful, complex models like NLMEM, the choice of inferential framework can lead to different trial conclusions. This reveals a critical trade-off between model-based power and the robustness of randomization-based inference.</a:t>
            </a:r>
          </a:p>
        </p:txBody>
      </p:sp>
    </p:spTree>
    <p:extLst>
      <p:ext uri="{BB962C8B-B14F-4D97-AF65-F5344CB8AC3E}">
        <p14:creationId xmlns:p14="http://schemas.microsoft.com/office/powerpoint/2010/main" val="30240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84F6-56CF-23DE-274D-B4F33343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D0A6-E610-F7D1-0EEB-0000CFA3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45353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/>
              <a:t>Type I error rate and Power </a:t>
            </a:r>
            <a:br>
              <a:rPr lang="en-US" sz="2400" dirty="0"/>
            </a:br>
            <a:r>
              <a:rPr lang="en-US" sz="1600" dirty="0"/>
              <a:t>(assuming time trend is present – </a:t>
            </a:r>
            <a:r>
              <a:rPr lang="en-US" sz="1600" dirty="0">
                <a:ea typeface="DengXian" panose="02010600030101010101" pitchFamily="2" charset="-122"/>
              </a:rPr>
              <a:t>patients with larger values of time since onset of the disease are enrolled earlier in the trial</a:t>
            </a:r>
            <a:r>
              <a:rPr lang="en-US" sz="1600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7B69A-C701-2AC5-5E5B-AE15F9F92D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9CDD72-556B-AE95-AFC1-9229F123814C}"/>
              </a:ext>
            </a:extLst>
          </p:cNvPr>
          <p:cNvSpPr/>
          <p:nvPr/>
        </p:nvSpPr>
        <p:spPr>
          <a:xfrm>
            <a:off x="5562600" y="444906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4BB02-8EB7-515E-1E02-F42910E6209E}"/>
              </a:ext>
            </a:extLst>
          </p:cNvPr>
          <p:cNvSpPr txBox="1"/>
          <p:nvPr/>
        </p:nvSpPr>
        <p:spPr>
          <a:xfrm>
            <a:off x="6203491" y="1025776"/>
            <a:ext cx="2711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ea typeface="Calibri" panose="020F0502020204030204" pitchFamily="34" charset="0"/>
              </a:rPr>
              <a:t>Under H0: DE=0, </a:t>
            </a:r>
            <a:r>
              <a:rPr lang="en-US" sz="1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all methods maintained T1ER at the nominal level of 5% except for </a:t>
            </a:r>
            <a:r>
              <a:rPr lang="en-US" sz="1200" dirty="0">
                <a:effectLst/>
                <a:ea typeface="Calibri" panose="020F0502020204030204" pitchFamily="34" charset="0"/>
              </a:rPr>
              <a:t>population-based t-test following TBD</a:t>
            </a:r>
          </a:p>
          <a:p>
            <a:endParaRPr lang="en-US" sz="1200" dirty="0">
              <a:effectLst/>
              <a:ea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ea typeface="Calibri" panose="020F0502020204030204" pitchFamily="34" charset="0"/>
              </a:rPr>
              <a:t>Among the </a:t>
            </a:r>
            <a:r>
              <a:rPr lang="en-US" sz="1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population-based </a:t>
            </a:r>
            <a:r>
              <a:rPr lang="en-US" sz="1200" dirty="0">
                <a:effectLst/>
                <a:ea typeface="Calibri" panose="020F0502020204030204" pitchFamily="34" charset="0"/>
              </a:rPr>
              <a:t>analysis</a:t>
            </a:r>
            <a:r>
              <a:rPr lang="en-US" sz="1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200" dirty="0">
                <a:effectLst/>
                <a:ea typeface="Calibri" panose="020F0502020204030204" pitchFamily="34" charset="0"/>
              </a:rPr>
              <a:t>methods</a:t>
            </a:r>
            <a:r>
              <a:rPr lang="en-US" sz="1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, NLMEM is most powerful</a:t>
            </a:r>
          </a:p>
          <a:p>
            <a:endParaRPr lang="en-US" sz="1200" dirty="0">
              <a:solidFill>
                <a:srgbClr val="0070C0"/>
              </a:solidFill>
              <a:effectLst/>
              <a:ea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  <a:ea typeface="Calibri" panose="020F0502020204030204" pitchFamily="34" charset="0"/>
              </a:rPr>
              <a:t>Randomization-based test with NLMEM is less powerful than randomization-based tests with t-test or ANCOVA</a:t>
            </a:r>
          </a:p>
          <a:p>
            <a:endParaRPr lang="en-US" sz="1200" dirty="0">
              <a:effectLst/>
              <a:ea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ANCOVA is consistently more powerful than 2-sample t-test</a:t>
            </a:r>
            <a:r>
              <a:rPr lang="en-US" sz="1200" dirty="0">
                <a:effectLst/>
                <a:ea typeface="Calibri" panose="020F0502020204030204" pitchFamily="34" charset="0"/>
              </a:rPr>
              <a:t>, regardless of the approach (population- or randomization-based) and irrespective of the randomization design</a:t>
            </a:r>
          </a:p>
        </p:txBody>
      </p:sp>
      <p:pic>
        <p:nvPicPr>
          <p:cNvPr id="12" name="Picture 11" descr="A group of blue and pink bars&#10;&#10;AI-generated content may be incorrect.">
            <a:extLst>
              <a:ext uri="{FF2B5EF4-FFF2-40B4-BE49-F238E27FC236}">
                <a16:creationId xmlns:a16="http://schemas.microsoft.com/office/drawing/2014/main" id="{730BC58F-0185-CD32-AAE2-39DAD4D120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323" b="55357"/>
          <a:stretch>
            <a:fillRect/>
          </a:stretch>
        </p:blipFill>
        <p:spPr>
          <a:xfrm>
            <a:off x="335480" y="938707"/>
            <a:ext cx="5579662" cy="3446972"/>
          </a:xfrm>
          <a:prstGeom prst="rect">
            <a:avLst/>
          </a:prstGeom>
        </p:spPr>
      </p:pic>
      <p:pic>
        <p:nvPicPr>
          <p:cNvPr id="3" name="Picture 2" descr="A group of blue and pink bars&#10;&#10;AI-generated content may be incorrect.">
            <a:extLst>
              <a:ext uri="{FF2B5EF4-FFF2-40B4-BE49-F238E27FC236}">
                <a16:creationId xmlns:a16="http://schemas.microsoft.com/office/drawing/2014/main" id="{C3AF39B5-07F5-C5D1-0DEA-FDB3FBDE32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5" t="94832" r="31131" b="-635"/>
          <a:stretch>
            <a:fillRect/>
          </a:stretch>
        </p:blipFill>
        <p:spPr>
          <a:xfrm>
            <a:off x="1595871" y="4453910"/>
            <a:ext cx="3732127" cy="4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14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161EE-5579-DCBB-E64E-FFBE34FC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17B25-A8DF-5DBF-4E4A-120F84055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1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Natural history data (ARCA registry) </a:t>
            </a:r>
            <a:r>
              <a:rPr lang="en-US" dirty="0"/>
              <a:t>was used to develop ARSACS disease progression model accounting for relevant covariates and uncertainties</a:t>
            </a:r>
          </a:p>
          <a:p>
            <a:r>
              <a:rPr lang="en-US" dirty="0">
                <a:solidFill>
                  <a:srgbClr val="0000FF"/>
                </a:solidFill>
              </a:rPr>
              <a:t>Drug-disease model </a:t>
            </a:r>
            <a:r>
              <a:rPr lang="en-US" dirty="0"/>
              <a:t>was developed to quantify disease-modifying treatment effect in a randomized controlled trial </a:t>
            </a:r>
          </a:p>
          <a:p>
            <a:r>
              <a:rPr lang="en-US" dirty="0">
                <a:solidFill>
                  <a:srgbClr val="0000FF"/>
                </a:solidFill>
              </a:rPr>
              <a:t>CSE-</a:t>
            </a:r>
            <a:r>
              <a:rPr lang="en-US" dirty="0" err="1">
                <a:solidFill>
                  <a:srgbClr val="0000FF"/>
                </a:solidFill>
              </a:rPr>
              <a:t>PMx</a:t>
            </a:r>
            <a:r>
              <a:rPr lang="en-US" dirty="0">
                <a:solidFill>
                  <a:srgbClr val="0000FF"/>
                </a:solidFill>
              </a:rPr>
              <a:t> framework </a:t>
            </a:r>
            <a:r>
              <a:rPr lang="en-US" dirty="0"/>
              <a:t>was developed and applied to evaluate various options and optimize trial design/analysis strategy</a:t>
            </a:r>
          </a:p>
          <a:p>
            <a:r>
              <a:rPr lang="en-US" dirty="0"/>
              <a:t>For our considered example, </a:t>
            </a:r>
            <a:r>
              <a:rPr lang="en-US" dirty="0">
                <a:solidFill>
                  <a:srgbClr val="0000FF"/>
                </a:solidFill>
              </a:rPr>
              <a:t>the best (valid and most powerful) </a:t>
            </a:r>
            <a:r>
              <a:rPr lang="en-US" dirty="0"/>
              <a:t>strategy is </a:t>
            </a:r>
            <a:r>
              <a:rPr lang="en-US" dirty="0">
                <a:solidFill>
                  <a:srgbClr val="0000FF"/>
                </a:solidFill>
              </a:rPr>
              <a:t>population-based NLMEM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It is assumed that clinical investigators and other relevant stakeholders are familiar with the nonlinear model and can properly interpret the estimated drug effect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If a simpler endpoint is required, </a:t>
            </a:r>
            <a:r>
              <a:rPr lang="en-US" dirty="0">
                <a:solidFill>
                  <a:srgbClr val="0000FF"/>
                </a:solidFill>
              </a:rPr>
              <a:t>ANCOVA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(population- or randomization-based) provides a robust and more powerful alternative to a standard two-sample t-test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6B64D-5E61-9DF9-8825-43D884325B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B3601-8AFA-7B8E-0C7C-1B38738EAB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23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9FA71-FBAA-C620-55E4-98146A2B123F}"/>
              </a:ext>
            </a:extLst>
          </p:cNvPr>
          <p:cNvSpPr/>
          <p:nvPr/>
        </p:nvSpPr>
        <p:spPr>
          <a:xfrm>
            <a:off x="5525768" y="461391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02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031D-B11E-0DB2-9401-01F03BBA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5431"/>
            <a:ext cx="8229600" cy="960919"/>
          </a:xfrm>
        </p:spPr>
        <p:txBody>
          <a:bodyPr/>
          <a:lstStyle/>
          <a:p>
            <a:r>
              <a:rPr lang="en-US" dirty="0"/>
              <a:t>Acknowledgement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31C01-B4FD-6F95-192D-77A26CB5B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6358"/>
            <a:ext cx="8229600" cy="811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author would like to acknowledge his research collaborators on EJP RD WP20 Innovation Statistics consortium “EVIDENCE-RND”: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59C3C-D2C1-A480-C522-5A5A66AEA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24</a:t>
            </a:fld>
            <a:endParaRPr lang="uk-UA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3F646F-4FF7-BBE6-3D4A-2B9FB3501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659589"/>
              </p:ext>
            </p:extLst>
          </p:nvPr>
        </p:nvGraphicFramePr>
        <p:xfrm>
          <a:off x="457200" y="2407397"/>
          <a:ext cx="7995570" cy="259023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95570">
                  <a:extLst>
                    <a:ext uri="{9D8B030D-6E8A-4147-A177-3AD203B41FA5}">
                      <a16:colId xmlns:a16="http://schemas.microsoft.com/office/drawing/2014/main" val="1432412779"/>
                    </a:ext>
                  </a:extLst>
                </a:gridCol>
              </a:tblGrid>
              <a:tr h="1980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1 </a:t>
                      </a:r>
                      <a:r>
                        <a:rPr lang="en-US" sz="1400" dirty="0">
                          <a:effectLst/>
                        </a:rPr>
                        <a:t>Department of Pharmacy, Uppsala University, Uppsala Sweden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3647330"/>
                  </a:ext>
                </a:extLst>
              </a:tr>
              <a:tr h="1980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2 </a:t>
                      </a:r>
                      <a:r>
                        <a:rPr lang="en-US" sz="1400" dirty="0">
                          <a:effectLst/>
                        </a:rPr>
                        <a:t>Department of Medical Statistics, RWTH Aachen University, Aachen, Germany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595001"/>
                  </a:ext>
                </a:extLst>
              </a:tr>
              <a:tr h="4116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3 </a:t>
                      </a:r>
                      <a:r>
                        <a:rPr lang="en-GB" sz="1400" dirty="0">
                          <a:effectLst/>
                        </a:rPr>
                        <a:t>Division Translational Genomics of Neurodegenerative Diseases, Hertie Institute for Clinical Brain Research (HIH), University of Tübingen, Tübingen, Germany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8206355"/>
                  </a:ext>
                </a:extLst>
              </a:tr>
              <a:tr h="1980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4 </a:t>
                      </a:r>
                      <a:r>
                        <a:rPr lang="en-GB" sz="1400" dirty="0">
                          <a:effectLst/>
                        </a:rPr>
                        <a:t>German Center for Neurodegenerative Diseases (DZNE), Tübingen, Germany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1972704"/>
                  </a:ext>
                </a:extLst>
              </a:tr>
              <a:tr h="1980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5 </a:t>
                      </a:r>
                      <a:r>
                        <a:rPr lang="en-GB" sz="1400" dirty="0">
                          <a:effectLst/>
                        </a:rPr>
                        <a:t>Division of Neurodegenerative Diseases, Department of Neurology, Heidelberg University Hospital, Germany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3806127"/>
                  </a:ext>
                </a:extLst>
              </a:tr>
              <a:tr h="1980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6 </a:t>
                      </a:r>
                      <a:r>
                        <a:rPr lang="en-US" sz="1400" dirty="0">
                          <a:effectLst/>
                        </a:rPr>
                        <a:t>Université Paris Cité and Université Sorbonne Paris Nord, Inserm, IAME, F-75018 Paris, France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9726263"/>
                  </a:ext>
                </a:extLst>
              </a:tr>
              <a:tr h="1980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aseline="30000" dirty="0">
                          <a:effectLst/>
                        </a:rPr>
                        <a:t>7 </a:t>
                      </a:r>
                      <a:r>
                        <a:rPr lang="en-US" sz="1400" dirty="0">
                          <a:effectLst/>
                        </a:rPr>
                        <a:t>Medical School, Sigmund Freud Private University, Vienna, Austria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4910796"/>
                  </a:ext>
                </a:extLst>
              </a:tr>
              <a:tr h="411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>
                          <a:effectLst/>
                        </a:rPr>
                        <a:t>8 </a:t>
                      </a:r>
                      <a:r>
                        <a:rPr lang="en-US" sz="1400" dirty="0">
                          <a:effectLst/>
                        </a:rPr>
                        <a:t>Univ Rennes, Inserm, EHESP, </a:t>
                      </a:r>
                      <a:r>
                        <a:rPr lang="en-US" sz="1400" dirty="0" err="1">
                          <a:effectLst/>
                        </a:rPr>
                        <a:t>Irset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Institut</a:t>
                      </a:r>
                      <a:r>
                        <a:rPr lang="en-US" sz="1400" dirty="0">
                          <a:effectLst/>
                        </a:rPr>
                        <a:t> de recherche </a:t>
                      </a:r>
                      <a:r>
                        <a:rPr lang="en-US" sz="1400" dirty="0" err="1">
                          <a:effectLst/>
                        </a:rPr>
                        <a:t>en</a:t>
                      </a:r>
                      <a:r>
                        <a:rPr lang="en-US" sz="1400" dirty="0">
                          <a:effectLst/>
                        </a:rPr>
                        <a:t> santé, </a:t>
                      </a:r>
                      <a:r>
                        <a:rPr lang="en-US" sz="1400" dirty="0" err="1">
                          <a:effectLst/>
                        </a:rPr>
                        <a:t>environnement</a:t>
                      </a:r>
                      <a:r>
                        <a:rPr lang="en-US" sz="1400" dirty="0">
                          <a:effectLst/>
                        </a:rPr>
                        <a:t> et travail) - UMR_S 1085, F-35000 Rennes, France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9911375"/>
                  </a:ext>
                </a:extLst>
              </a:tr>
              <a:tr h="19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9431383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C8F05DB3-3D7C-7C73-4539-E2CF379E1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89043"/>
            <a:ext cx="79955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Yevgen Ryeznik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Ralf-Dieter Hilgers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Nicole Heussen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2,7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Alzahra Hamdan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Xiaomei Chen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Andrew C. Hooker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Mats O. Karlsson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Emmanuelle Comets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6, 8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Niels Hendrickx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France Mentré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Rebecca Schüle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3, 4, 5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Matthis Synofzik</a:t>
            </a:r>
            <a:r>
              <a:rPr kumimoji="0" lang="en-US" altLang="en-US" sz="1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3, 4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B77F03-2EF1-9EE9-9BF7-A72265A178C9}"/>
              </a:ext>
            </a:extLst>
          </p:cNvPr>
          <p:cNvSpPr/>
          <p:nvPr/>
        </p:nvSpPr>
        <p:spPr>
          <a:xfrm>
            <a:off x="5525768" y="461391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E1BC1-ECC5-2494-82C6-DF0298962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AE0B-3DCE-5633-C1E6-D6421AAA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References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D04E9-23D3-4A68-23EB-8965D5A7B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842"/>
            <a:ext cx="7467600" cy="3181575"/>
          </a:xfrm>
        </p:spPr>
        <p:txBody>
          <a:bodyPr>
            <a:normAutofit/>
          </a:bodyPr>
          <a:lstStyle/>
          <a:p>
            <a:r>
              <a:rPr lang="en-US" sz="1600" dirty="0"/>
              <a:t>Hendrickx N, </a:t>
            </a:r>
            <a:r>
              <a:rPr lang="en-US" sz="1600" dirty="0" err="1"/>
              <a:t>Mentré</a:t>
            </a:r>
            <a:r>
              <a:rPr lang="en-US" sz="1600" dirty="0"/>
              <a:t> F, Traschütz A, Gagnon C, Schüle R; ARCA Study Group; EVIDENCE-R. N. D. consortium; Synofzik M, and Comets E. “Prediction of individual disease progression including parameter uncertainty in rare neurodegenerative diseases: The example of Autosomal-Recessive Spastic Ataxia Charlevoix Saguenay (ARSACS). AAPS Journal 2024; 26(3):57. </a:t>
            </a:r>
            <a:r>
              <a:rPr lang="en-US" sz="1600" dirty="0" err="1"/>
              <a:t>doi</a:t>
            </a:r>
            <a:r>
              <a:rPr lang="en-US" sz="1600" dirty="0"/>
              <a:t>: </a:t>
            </a:r>
            <a:r>
              <a:rPr lang="en-US" sz="1600" dirty="0">
                <a:hlinkClick r:id="rId2"/>
              </a:rPr>
              <a:t>10.1208/s12248-024-00925-7</a:t>
            </a:r>
            <a:r>
              <a:rPr lang="en-US" sz="1600" dirty="0"/>
              <a:t>. </a:t>
            </a:r>
          </a:p>
          <a:p>
            <a:r>
              <a:rPr lang="en-US" sz="1600" dirty="0"/>
              <a:t>Ryeznik Y, Hilgers RD, Heussen N, Hamdan A, Chen X, Hooker AC, Karlsson MO, Comets E, Hendrickx N, </a:t>
            </a:r>
            <a:r>
              <a:rPr lang="en-US" sz="1600" dirty="0" err="1"/>
              <a:t>Mentré</a:t>
            </a:r>
            <a:r>
              <a:rPr lang="en-US" sz="1600" dirty="0"/>
              <a:t> F, Schüle R, Synofzik M, and </a:t>
            </a:r>
            <a:r>
              <a:rPr lang="en-US" sz="1600" b="1" dirty="0"/>
              <a:t>Sverdlov O</a:t>
            </a:r>
            <a:r>
              <a:rPr lang="en-US" sz="1600" dirty="0"/>
              <a:t>. “A pharmacometrics-informed trial simulation framework for optimizing study designs for disease-modifying treatments in rare neurological disorders.” CPT: Pharmacometrics &amp; Systems Pharmacology 2025. </a:t>
            </a:r>
            <a:r>
              <a:rPr lang="en-US" sz="1600" dirty="0" err="1"/>
              <a:t>doi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10.1002/psp4.70082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9599F-6237-E992-F09A-B4BF24F14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0E67E-027E-1DEC-37E2-191AFFA7D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25</a:t>
            </a:fld>
            <a:endParaRPr lang="uk-U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0CDEB0-546A-F079-567C-918CA125286B}"/>
              </a:ext>
            </a:extLst>
          </p:cNvPr>
          <p:cNvSpPr/>
          <p:nvPr/>
        </p:nvSpPr>
        <p:spPr>
          <a:xfrm>
            <a:off x="5525768" y="4613910"/>
            <a:ext cx="3352800" cy="52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44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F775F21-E666-7E4A-35EF-E32E8CE8C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3515026"/>
            <a:ext cx="7086600" cy="1108710"/>
          </a:xfrm>
        </p:spPr>
        <p:txBody>
          <a:bodyPr/>
          <a:lstStyle/>
          <a:p>
            <a:r>
              <a:rPr lang="en-US" dirty="0"/>
              <a:t>Thank You! 			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446F14-2CAA-E223-4711-616432081A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781550"/>
            <a:ext cx="228600" cy="228600"/>
          </a:xfrm>
        </p:spPr>
        <p:txBody>
          <a:bodyPr/>
          <a:lstStyle/>
          <a:p>
            <a:fld id="{47547CF9-5B10-D24F-A8D7-45A9778164F7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EC350-B7CC-5160-F3DC-525E9FA55FB8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Video 7" title="Rotating double helix">
            <a:hlinkClick r:id="" action="ppaction://media"/>
            <a:extLst>
              <a:ext uri="{FF2B5EF4-FFF2-40B4-BE49-F238E27FC236}">
                <a16:creationId xmlns:a16="http://schemas.microsoft.com/office/drawing/2014/main" id="{6E7B4180-0C24-DC00-2950-B976A10FD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666750"/>
            <a:ext cx="5867400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105375"/>
          </a:xfrm>
        </p:spPr>
        <p:txBody>
          <a:bodyPr>
            <a:normAutofit/>
          </a:bodyPr>
          <a:lstStyle/>
          <a:p>
            <a:r>
              <a:rPr lang="en-US" dirty="0"/>
              <a:t>The challenge: Proving gene therapy (GTx) efficacy in a rare neurology</a:t>
            </a:r>
          </a:p>
          <a:p>
            <a:r>
              <a:rPr lang="en-US" dirty="0"/>
              <a:t>Our solution: A model-based framework for virtual trials</a:t>
            </a:r>
          </a:p>
          <a:p>
            <a:r>
              <a:rPr lang="en-US" dirty="0"/>
              <a:t>Putting it to test: A case study in Autosomal-Recessive Spastic Ataxia Charlevoix Saguenay (ARSACS)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Natural history data (ARCA registry)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Longitudinal models of individual patient disease trajectories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Pharmacometrics-informed clinical scenario evaluation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</a:t>
            </a:fld>
            <a:endParaRPr lang="uk-U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921C2C-CE1A-0C05-8451-920F89C56D36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0CC4F1-EAA7-2B9D-6686-316A1BBC2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81150"/>
            <a:ext cx="4021138" cy="28994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Over 300 million people worldwide are affected by rare diseases</a:t>
            </a:r>
          </a:p>
          <a:p>
            <a:r>
              <a:rPr lang="en-US" dirty="0"/>
              <a:t>Many RNDs have a genetic basis, are likely to start in childhood, and last into adulthood</a:t>
            </a:r>
          </a:p>
          <a:p>
            <a:r>
              <a:rPr lang="en-US" dirty="0"/>
              <a:t>With over 3,500 ultra-rare RNDs, they represent a significant collective health burden</a:t>
            </a:r>
          </a:p>
          <a:p>
            <a:r>
              <a:rPr lang="en-US" dirty="0"/>
              <a:t>Disease-modifying treatments are emerging for many RNDs, but the </a:t>
            </a:r>
            <a:r>
              <a:rPr lang="en-US" dirty="0">
                <a:solidFill>
                  <a:srgbClr val="0000FF"/>
                </a:solidFill>
              </a:rPr>
              <a:t>lack of robust study methods</a:t>
            </a:r>
            <a:r>
              <a:rPr lang="en-US" dirty="0"/>
              <a:t> is a major bottleneck for therapeutic progress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F7001-3285-344F-8B23-1FF6D4AC77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C8490-14F1-390C-4A3E-23F76CF618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3A7E6B-A64C-FE18-676C-F796CC27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Challenge of Rare Neurological Diseases (RNDs)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5B66290-ADB8-6FD7-7473-8E6A0490F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3440" y="1581150"/>
            <a:ext cx="402336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Lack of trial design and analysis methods capable of generating robust evidence of treatment effects in </a:t>
            </a:r>
            <a:r>
              <a:rPr lang="en-US" dirty="0">
                <a:solidFill>
                  <a:srgbClr val="0000FF"/>
                </a:solidFill>
              </a:rPr>
              <a:t>small patient populations</a:t>
            </a:r>
          </a:p>
          <a:p>
            <a:r>
              <a:rPr lang="en-US" dirty="0">
                <a:solidFill>
                  <a:srgbClr val="0000FF"/>
                </a:solidFill>
              </a:rPr>
              <a:t>Highly variable symptoms</a:t>
            </a:r>
            <a:r>
              <a:rPr lang="en-US" dirty="0"/>
              <a:t>, not just between different RNDs but also among individuals with the same diagnosis</a:t>
            </a:r>
          </a:p>
          <a:p>
            <a:r>
              <a:rPr lang="en-US" dirty="0"/>
              <a:t>Validated, disease-specific outcome measures are often missing. Tools developed for more common diseases are frequently used in RNDs without systematic validation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DABB1D-BB1E-70A2-B040-07A00E0D9F18}"/>
              </a:ext>
            </a:extLst>
          </p:cNvPr>
          <p:cNvSpPr/>
          <p:nvPr/>
        </p:nvSpPr>
        <p:spPr>
          <a:xfrm>
            <a:off x="688022" y="971550"/>
            <a:ext cx="3655378" cy="407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RNDs: Unmet medical need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196DD8-12C7-6CCB-3FC2-E1B7A1C95652}"/>
              </a:ext>
            </a:extLst>
          </p:cNvPr>
          <p:cNvSpPr/>
          <p:nvPr/>
        </p:nvSpPr>
        <p:spPr>
          <a:xfrm>
            <a:off x="4634071" y="963930"/>
            <a:ext cx="4052729" cy="407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Key challenges in treatment development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F26687-7B73-DEA7-DC1C-F61159175FBB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9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728AD5-EDDA-9514-67C1-C7902E55E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23950"/>
            <a:ext cx="4114800" cy="342900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Addressing root causes:</a:t>
            </a:r>
            <a:r>
              <a:rPr lang="en-US" sz="1600" dirty="0"/>
              <a:t> Targeting the underlying genetic defect</a:t>
            </a:r>
          </a:p>
          <a:p>
            <a:r>
              <a:rPr lang="en-US" sz="1600" dirty="0">
                <a:solidFill>
                  <a:srgbClr val="0000FF"/>
                </a:solidFill>
              </a:rPr>
              <a:t>Many GTx are one-time administration:</a:t>
            </a:r>
            <a:r>
              <a:rPr lang="en-US" sz="1600" dirty="0"/>
              <a:t> Reducing the burden of chronic treatment regimens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Targeting non-dividing cells: </a:t>
            </a:r>
            <a:r>
              <a:rPr lang="en-US" sz="1600" dirty="0"/>
              <a:t>Neurons are terminally differentiated, which makes them ideal targets for GTx</a:t>
            </a:r>
          </a:p>
          <a:p>
            <a:r>
              <a:rPr lang="en-US" sz="1600" dirty="0">
                <a:solidFill>
                  <a:srgbClr val="0000FF"/>
                </a:solidFill>
              </a:rPr>
              <a:t>Potential for early intervention </a:t>
            </a:r>
            <a:r>
              <a:rPr lang="en-US" sz="1600" dirty="0"/>
              <a:t>before irreversible damage occurs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Growing technological advances</a:t>
            </a:r>
            <a:r>
              <a:rPr lang="en-US" sz="1600" dirty="0"/>
              <a:t> in vector development (AAVs), delivery methods, and gene editing technologies</a:t>
            </a:r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D9908-D32D-B8A6-AADE-21305DCCC3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E941F-A545-70D4-6306-FCFACE2BB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7391B0-A2AA-71FC-ED53-3D49E24C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791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Gene Therapy (GTx): A New Hope for RNDs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587F28-ECE1-68BD-3B54-58D248758F0B}"/>
              </a:ext>
            </a:extLst>
          </p:cNvPr>
          <p:cNvSpPr/>
          <p:nvPr/>
        </p:nvSpPr>
        <p:spPr>
          <a:xfrm>
            <a:off x="689626" y="670059"/>
            <a:ext cx="3655378" cy="407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Why Gene Therapy for RNDs?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7F64A-50EE-F45B-7189-6ABE645336A5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5873D-25D1-08EE-A6B4-C707A661AA3B}"/>
              </a:ext>
            </a:extLst>
          </p:cNvPr>
          <p:cNvSpPr txBox="1"/>
          <p:nvPr/>
        </p:nvSpPr>
        <p:spPr bwMode="gray">
          <a:xfrm>
            <a:off x="7926405" y="19836"/>
            <a:ext cx="1217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/>
              </a:rPr>
              <a:t>🧬</a:t>
            </a:r>
            <a:endParaRPr lang="en-US" sz="4800" dirty="0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3A2F31-A9EC-5B95-A911-1FD073068FC1}"/>
              </a:ext>
            </a:extLst>
          </p:cNvPr>
          <p:cNvSpPr/>
          <p:nvPr/>
        </p:nvSpPr>
        <p:spPr>
          <a:xfrm>
            <a:off x="4911106" y="2495550"/>
            <a:ext cx="3655378" cy="4076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Gene Therapy Modalities for RNDs</a:t>
            </a:r>
          </a:p>
        </p:txBody>
      </p:sp>
      <p:pic>
        <p:nvPicPr>
          <p:cNvPr id="11" name="Picture 6" descr="Spotlight: CBER | Government Solutions">
            <a:extLst>
              <a:ext uri="{FF2B5EF4-FFF2-40B4-BE49-F238E27FC236}">
                <a16:creationId xmlns:a16="http://schemas.microsoft.com/office/drawing/2014/main" id="{84F74FC9-895B-D519-133D-44ED5655C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b="18471"/>
          <a:stretch/>
        </p:blipFill>
        <p:spPr bwMode="auto">
          <a:xfrm>
            <a:off x="7619382" y="1618480"/>
            <a:ext cx="947102" cy="6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EB4F7C-411D-AB94-1345-08E508C88F24}"/>
              </a:ext>
            </a:extLst>
          </p:cNvPr>
          <p:cNvSpPr txBox="1">
            <a:spLocks/>
          </p:cNvSpPr>
          <p:nvPr/>
        </p:nvSpPr>
        <p:spPr>
          <a:xfrm>
            <a:off x="5199246" y="978902"/>
            <a:ext cx="3495575" cy="830997"/>
          </a:xfrm>
          <a:prstGeom prst="rect">
            <a:avLst/>
          </a:prstGeom>
        </p:spPr>
        <p:txBody>
          <a:bodyPr vert="horz" lIns="0" tIns="0" rIns="0" bIns="0" spcCol="182880" rtlCol="0">
            <a:noAutofit/>
          </a:bodyPr>
          <a:lstStyle>
            <a:lvl1pPr marL="228600" indent="-228600" algn="l" defTabSz="914400" rtl="0" eaLnBrk="1" latinLnBrk="0" hangingPunct="1">
              <a:spcBef>
                <a:spcPts val="900"/>
              </a:spcBef>
              <a:buClrTx/>
              <a:buSzPct val="100000"/>
              <a:buFont typeface="Wingdings" charset="2"/>
              <a:buChar char="§"/>
              <a:tabLst>
                <a:tab pos="3998913" algn="r"/>
                <a:tab pos="8229600" algn="r"/>
              </a:tabLst>
              <a:defRPr sz="18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700" i="1" dirty="0"/>
              <a:t>Gene therapy is a technique that modifies a person’s genes to treat or cure disease</a:t>
            </a:r>
            <a:r>
              <a:rPr lang="en-US" sz="1700" dirty="0"/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22915FB-309D-3CD1-95BB-E273BB9D7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9909" y="2952750"/>
            <a:ext cx="4023360" cy="1830705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Gene replacement:</a:t>
            </a:r>
            <a:r>
              <a:rPr lang="en-US" sz="1600" dirty="0"/>
              <a:t> Introducing a healthy copy of a gene to compensate for a mutated or missing one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Gene editing:</a:t>
            </a:r>
            <a:r>
              <a:rPr lang="en-US" sz="1600" dirty="0"/>
              <a:t> Precisely correcting mutations in a patient’s own DNA</a:t>
            </a:r>
          </a:p>
          <a:p>
            <a:r>
              <a:rPr lang="en-US" sz="1600" dirty="0">
                <a:solidFill>
                  <a:srgbClr val="0000FF"/>
                </a:solidFill>
              </a:rPr>
              <a:t>Gene silencing:</a:t>
            </a:r>
            <a:r>
              <a:rPr lang="en-US" sz="1600" dirty="0"/>
              <a:t> Turning off genes that are producing harmful proteins</a:t>
            </a:r>
          </a:p>
        </p:txBody>
      </p:sp>
    </p:spTree>
    <p:extLst>
      <p:ext uri="{BB962C8B-B14F-4D97-AF65-F5344CB8AC3E}">
        <p14:creationId xmlns:p14="http://schemas.microsoft.com/office/powerpoint/2010/main" val="17698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61C73A-75C4-B290-18B9-A1181582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856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/>
              <a:t>Challenges and Opportunities in Clinical Development of GTx for RNDs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6187C-D626-47F4-037B-BAF6BC1CE5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4C6F1-AAAF-6E50-084C-37ABB0B24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D814C-80BD-E10A-69AA-8C3201DEF6F3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74C44B6-10C9-7780-4216-DB2B5C431C03}"/>
              </a:ext>
            </a:extLst>
          </p:cNvPr>
          <p:cNvSpPr/>
          <p:nvPr/>
        </p:nvSpPr>
        <p:spPr>
          <a:xfrm>
            <a:off x="468429" y="1354835"/>
            <a:ext cx="4012131" cy="551138"/>
          </a:xfrm>
          <a:prstGeom prst="homePlate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/>
              <a:t>Lack of understanding of disease mechanism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115BA7BF-2716-3E63-6FAE-54F708CD8785}"/>
              </a:ext>
            </a:extLst>
          </p:cNvPr>
          <p:cNvSpPr/>
          <p:nvPr/>
        </p:nvSpPr>
        <p:spPr>
          <a:xfrm>
            <a:off x="4361047" y="1354834"/>
            <a:ext cx="4478154" cy="535510"/>
          </a:xfrm>
          <a:prstGeom prst="chevron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Conduct advanced basic and translational research (‘omics, animal models, etc.)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0DF42C2-3865-2A26-26C7-F305C1DF135E}"/>
              </a:ext>
            </a:extLst>
          </p:cNvPr>
          <p:cNvSpPr/>
          <p:nvPr/>
        </p:nvSpPr>
        <p:spPr>
          <a:xfrm>
            <a:off x="457200" y="2003584"/>
            <a:ext cx="4012131" cy="551139"/>
          </a:xfrm>
          <a:prstGeom prst="homePlate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/>
              <a:t>Limited historical data (or no data at all for some ultra-rare RNDs)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25D21B5-306F-85E9-ED9D-315887157AFE}"/>
              </a:ext>
            </a:extLst>
          </p:cNvPr>
          <p:cNvSpPr/>
          <p:nvPr/>
        </p:nvSpPr>
        <p:spPr>
          <a:xfrm>
            <a:off x="4367464" y="2003675"/>
            <a:ext cx="4478154" cy="551048"/>
          </a:xfrm>
          <a:prstGeom prst="chevron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>
                <a:solidFill>
                  <a:srgbClr val="0000FF"/>
                </a:solidFill>
              </a:rPr>
              <a:t>Integrate relevant data from registry, natural history, and observational studies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263AA60E-E1E9-152D-D768-4903E3DDC7F0}"/>
              </a:ext>
            </a:extLst>
          </p:cNvPr>
          <p:cNvSpPr/>
          <p:nvPr/>
        </p:nvSpPr>
        <p:spPr>
          <a:xfrm>
            <a:off x="457200" y="2675058"/>
            <a:ext cx="4012131" cy="658331"/>
          </a:xfrm>
          <a:prstGeom prst="homePlate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/>
              <a:t>Very small sample sizes and limited trial duration </a:t>
            </a: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3EF62A01-0359-CCFF-675D-BEFDF7696951}"/>
              </a:ext>
            </a:extLst>
          </p:cNvPr>
          <p:cNvSpPr/>
          <p:nvPr/>
        </p:nvSpPr>
        <p:spPr>
          <a:xfrm>
            <a:off x="4372277" y="2691183"/>
            <a:ext cx="4478154" cy="658332"/>
          </a:xfrm>
          <a:prstGeom prst="chevron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Utilize innovative trial design and analysis approaches (master protocols, adaptive designs, Bayesian methods)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F684FA1D-9FD4-4894-E554-62C98C9066F7}"/>
              </a:ext>
            </a:extLst>
          </p:cNvPr>
          <p:cNvSpPr/>
          <p:nvPr/>
        </p:nvSpPr>
        <p:spPr>
          <a:xfrm>
            <a:off x="468429" y="3461391"/>
            <a:ext cx="4012131" cy="560444"/>
          </a:xfrm>
          <a:prstGeom prst="homePlate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/>
              <a:t>Complex interplay among dose–biodistribution–response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E7BD3F6F-1E8C-AF6E-5938-23E186F54375}"/>
              </a:ext>
            </a:extLst>
          </p:cNvPr>
          <p:cNvSpPr/>
          <p:nvPr/>
        </p:nvSpPr>
        <p:spPr>
          <a:xfrm>
            <a:off x="4367464" y="3469849"/>
            <a:ext cx="4478154" cy="551986"/>
          </a:xfrm>
          <a:prstGeom prst="chevron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Develop/validate drug</a:t>
            </a:r>
            <a:r>
              <a:rPr lang="en-US" sz="1500" dirty="0"/>
              <a:t>–disease progression models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BE714C43-F299-32C6-08DA-32A33F259AFC}"/>
              </a:ext>
            </a:extLst>
          </p:cNvPr>
          <p:cNvSpPr/>
          <p:nvPr/>
        </p:nvSpPr>
        <p:spPr>
          <a:xfrm>
            <a:off x="446772" y="4133712"/>
            <a:ext cx="4033788" cy="647838"/>
          </a:xfrm>
          <a:prstGeom prst="homePlate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/>
              <a:t>Lack of reliable clinical outcome measures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5AAB4E12-B0D6-CA59-EB62-AAA376C9410B}"/>
              </a:ext>
            </a:extLst>
          </p:cNvPr>
          <p:cNvSpPr/>
          <p:nvPr/>
        </p:nvSpPr>
        <p:spPr>
          <a:xfrm>
            <a:off x="4361047" y="4123217"/>
            <a:ext cx="4478154" cy="658332"/>
          </a:xfrm>
          <a:prstGeom prst="chevron">
            <a:avLst/>
          </a:prstGeom>
          <a:ln w="158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Develop novel clinically relevant endpoints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Utilize digital endpoints (from wearable/sensor technologies)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7179BD-FCEC-78D3-1ECC-1D71872CD268}"/>
              </a:ext>
            </a:extLst>
          </p:cNvPr>
          <p:cNvSpPr/>
          <p:nvPr/>
        </p:nvSpPr>
        <p:spPr>
          <a:xfrm>
            <a:off x="446772" y="850941"/>
            <a:ext cx="3655378" cy="4076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Challenges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4C0C1C-D269-AEE4-E37C-34714A1581F7}"/>
              </a:ext>
            </a:extLst>
          </p:cNvPr>
          <p:cNvSpPr/>
          <p:nvPr/>
        </p:nvSpPr>
        <p:spPr>
          <a:xfrm>
            <a:off x="4726622" y="850941"/>
            <a:ext cx="3655378" cy="4076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Opportunities  </a:t>
            </a:r>
          </a:p>
        </p:txBody>
      </p:sp>
    </p:spTree>
    <p:extLst>
      <p:ext uri="{BB962C8B-B14F-4D97-AF65-F5344CB8AC3E}">
        <p14:creationId xmlns:p14="http://schemas.microsoft.com/office/powerpoint/2010/main" val="165740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BFD2D4-71DB-7275-6837-F48DFDBEB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408" y="879396"/>
            <a:ext cx="4021138" cy="3409950"/>
          </a:xfrm>
        </p:spPr>
        <p:txBody>
          <a:bodyPr>
            <a:normAutofit lnSpcReduction="10000"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Improvement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: likely not feasible with GTx in for neurodegenerative indication?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Stability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: is it what we are aiming for?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Slowing of progression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: this may be what we observe in the short term, due to onset of the drug (unknown), or in the long term (transduction is not enough)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May also need to show improvement in QoL in this case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14BFF-B094-073E-E92A-FE348F2E3C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BA4A5-801C-D596-31B8-AB96D0A07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A8C14-0DBA-AEC1-EBAA-E26A8124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08" y="133350"/>
            <a:ext cx="8229600" cy="960120"/>
          </a:xfrm>
        </p:spPr>
        <p:txBody>
          <a:bodyPr>
            <a:normAutofit/>
          </a:bodyPr>
          <a:lstStyle/>
          <a:p>
            <a:r>
              <a:rPr lang="en-US" sz="2400" dirty="0"/>
              <a:t>How to quantify disease-modifying effect in an RND clinical trial?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8FD637-8B86-2A5F-D53F-826242DBD289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4CC2BF5-D4A5-5F30-4121-0C9DB7F474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60233"/>
            <a:ext cx="2265822" cy="318931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512CF1-9DA5-ED88-972D-AF96E7AFAAEC}"/>
              </a:ext>
            </a:extLst>
          </p:cNvPr>
          <p:cNvSpPr txBox="1"/>
          <p:nvPr/>
        </p:nvSpPr>
        <p:spPr>
          <a:xfrm>
            <a:off x="4815123" y="4019550"/>
            <a:ext cx="429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Cox, Gerald F. "The art and science of choosing efficacy endpoints for rare disease clinical trials."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American Journal of Medical Genetics Part 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176.4 (2018): 759-772.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788D4-4450-6A26-842A-EFC41B556114}"/>
              </a:ext>
            </a:extLst>
          </p:cNvPr>
          <p:cNvSpPr txBox="1"/>
          <p:nvPr/>
        </p:nvSpPr>
        <p:spPr>
          <a:xfrm>
            <a:off x="671671" y="4476750"/>
            <a:ext cx="807497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To formally compare these scenarios and power of a trial, we must first build a quantitative model of the underlying disease trajectory.</a:t>
            </a:r>
          </a:p>
        </p:txBody>
      </p:sp>
    </p:spTree>
    <p:extLst>
      <p:ext uri="{BB962C8B-B14F-4D97-AF65-F5344CB8AC3E}">
        <p14:creationId xmlns:p14="http://schemas.microsoft.com/office/powerpoint/2010/main" val="34534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EA849-4D91-68EE-D896-39C17EB8BF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EVIDENCE-RND was a cross-functional research partnership (2022–2025) </a:t>
            </a:r>
          </a:p>
          <a:p>
            <a:r>
              <a:rPr lang="en-US" dirty="0"/>
              <a:t>Four work packages (WPs) were established / completed</a:t>
            </a:r>
          </a:p>
          <a:p>
            <a:r>
              <a:rPr lang="en-US" dirty="0"/>
              <a:t>A toolbox of complementary innovative statistical methodologies to support trials in ultra-rare RNDs was developed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0571A-C274-103C-5D0D-B4F4962E9C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B3BF4-2F34-D72A-C079-8F7467FF9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8</a:t>
            </a:fld>
            <a:endParaRPr lang="uk-U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9FEAFE-F8AF-3DDF-043C-2423BF6D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EVIDENCE-RND Project: The EU-funded research and innovation </a:t>
            </a:r>
            <a:r>
              <a:rPr lang="en-US" sz="2400" dirty="0" err="1"/>
              <a:t>programme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EE85E1-EDFF-8210-2B79-96A233FD7075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9800273-CA7B-9900-A2E3-9B149C83C3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009951"/>
            <a:ext cx="4647083" cy="36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47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A7B98F-B8D3-8D9A-7AFC-B1C35638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52" y="169100"/>
            <a:ext cx="8229600" cy="960919"/>
          </a:xfrm>
        </p:spPr>
        <p:txBody>
          <a:bodyPr>
            <a:normAutofit/>
          </a:bodyPr>
          <a:lstStyle/>
          <a:p>
            <a:r>
              <a:rPr lang="en-US" sz="2400" dirty="0"/>
              <a:t>EVIDENCE-RND: Scientific Output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4AD0A-28D0-A5E3-BBA9-B21ECDFB08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ED267-0437-15F2-B7EF-A5BF26F483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9</a:t>
            </a:fld>
            <a:endParaRPr lang="uk-U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CEBC20-2A17-D66C-65B4-F5C2C88CE220}"/>
              </a:ext>
            </a:extLst>
          </p:cNvPr>
          <p:cNvSpPr/>
          <p:nvPr/>
        </p:nvSpPr>
        <p:spPr>
          <a:xfrm>
            <a:off x="5638800" y="4629150"/>
            <a:ext cx="3352800" cy="39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12E7D-1D97-171A-4164-F6397D73D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5" y="504084"/>
            <a:ext cx="4661737" cy="1736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C71D4-038F-D0F5-3DAC-8AE2AA6E7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72" y="744857"/>
            <a:ext cx="5831595" cy="1767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CF597F-9BFE-E051-BB1A-2CD233607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3" y="1488020"/>
            <a:ext cx="4969526" cy="1816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20406C-6812-B895-0B0E-7FFAFB99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332"/>
          <a:stretch>
            <a:fillRect/>
          </a:stretch>
        </p:blipFill>
        <p:spPr>
          <a:xfrm>
            <a:off x="3934201" y="2053296"/>
            <a:ext cx="5188944" cy="17104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ABB553-6FB6-C4A4-09F4-6A769763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71" y="2671699"/>
            <a:ext cx="3831581" cy="2203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9FD9D0-8E5E-6565-DF26-ADAC9F29D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608" y="3224094"/>
            <a:ext cx="5513942" cy="17267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7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ECK" val="LegalDisclaimerNO"/>
</p:tagLst>
</file>

<file path=ppt/theme/theme1.xml><?xml version="1.0" encoding="utf-8"?>
<a:theme xmlns:a="http://schemas.openxmlformats.org/drawingml/2006/main" name="Novartis 2016">
  <a:themeElements>
    <a:clrScheme name="Custom 6">
      <a:dk1>
        <a:srgbClr val="000000"/>
      </a:dk1>
      <a:lt1>
        <a:srgbClr val="FFFFFF"/>
      </a:lt1>
      <a:dk2>
        <a:srgbClr val="9D9D9C"/>
      </a:dk2>
      <a:lt2>
        <a:srgbClr val="C6C6C6"/>
      </a:lt2>
      <a:accent1>
        <a:srgbClr val="023761"/>
      </a:accent1>
      <a:accent2>
        <a:srgbClr val="0460A9"/>
      </a:accent2>
      <a:accent3>
        <a:srgbClr val="5191DD"/>
      </a:accent3>
      <a:accent4>
        <a:srgbClr val="9ABFDC"/>
      </a:accent4>
      <a:accent5>
        <a:srgbClr val="C6C6C6"/>
      </a:accent5>
      <a:accent6>
        <a:srgbClr val="9D9D9C"/>
      </a:accent6>
      <a:hlink>
        <a:srgbClr val="000000"/>
      </a:hlink>
      <a:folHlink>
        <a:srgbClr val="9D9D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19B7BDB-81E6-4748-828F-5C5B12C9BF0B}" vid="{D724004F-CA97-47E7-9722-BAB7CE1591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4929bff8-5b33-42aa-95d2-28f72e792cb0}" enabled="1" method="Privileged" siteId="{f35a6974-607f-47d4-82d7-ff31d7dc53a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Novartis Presentation WideScreen 16by9 Carbon Blue_RM</Template>
  <TotalTime>0</TotalTime>
  <Words>2786</Words>
  <Application>Microsoft Office PowerPoint</Application>
  <PresentationFormat>On-screen Show (16:9)</PresentationFormat>
  <Paragraphs>334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DengXian</vt:lpstr>
      <vt:lpstr>Arial</vt:lpstr>
      <vt:lpstr>Arial </vt:lpstr>
      <vt:lpstr>Arial Black</vt:lpstr>
      <vt:lpstr>Calibri</vt:lpstr>
      <vt:lpstr>Cambria Math</vt:lpstr>
      <vt:lpstr>Times New Roman</vt:lpstr>
      <vt:lpstr>Wingdings</vt:lpstr>
      <vt:lpstr>Novartis 2016</vt:lpstr>
      <vt:lpstr>Integrating Natural History Insights into Clinical Development Planning for Gene Therapy in a Rare Neurological Indication</vt:lpstr>
      <vt:lpstr>Disclaimer </vt:lpstr>
      <vt:lpstr>Outline</vt:lpstr>
      <vt:lpstr>The Challenge of Rare Neurological Diseases (RNDs)</vt:lpstr>
      <vt:lpstr>Gene Therapy (GTx): A New Hope for RNDs</vt:lpstr>
      <vt:lpstr>Challenges and Opportunities in Clinical Development of GTx for RNDs</vt:lpstr>
      <vt:lpstr>How to quantify disease-modifying effect in an RND clinical trial?</vt:lpstr>
      <vt:lpstr>EVIDENCE-RND Project: The EU-funded research and innovation programme</vt:lpstr>
      <vt:lpstr>EVIDENCE-RND: Scientific Output</vt:lpstr>
      <vt:lpstr>Case Study: Autosomal-Recessive Spastic Ataxia Charlevoix Saguenay (ARSACS) </vt:lpstr>
      <vt:lpstr>How to measure the ataxia severity? Scale for the Assessment and Rating of Ataxia (SARA)</vt:lpstr>
      <vt:lpstr>Longitudinal Progression of Total SARA Score of ARSACS patients from the ARCA Registry</vt:lpstr>
      <vt:lpstr>Nonlinear Mixed Effects Model (NLMEM) of Total SARA Score</vt:lpstr>
      <vt:lpstr>Hypothesizing a treatment effect on the disease progression slope</vt:lpstr>
      <vt:lpstr>Pharmacometrics-informed Clinical Scenario Evaluation framework (CSE-PMx)</vt:lpstr>
      <vt:lpstr>The virtual trial: Simulating a 2-year ARSACS study </vt:lpstr>
      <vt:lpstr>Potential outcomes: An illustration</vt:lpstr>
      <vt:lpstr>Comparing the strategies</vt:lpstr>
      <vt:lpstr>Simulation setup</vt:lpstr>
      <vt:lpstr>One simulated trial</vt:lpstr>
      <vt:lpstr>A key methodological finding: Inferential framework matters for complex models</vt:lpstr>
      <vt:lpstr>Type I error rate and Power  (assuming time trend is present – patients with larger values of time since onset of the disease are enrolled earlier in the trial)</vt:lpstr>
      <vt:lpstr>Overall summary</vt:lpstr>
      <vt:lpstr>Acknowledgement </vt:lpstr>
      <vt:lpstr>Key References  </vt:lpstr>
      <vt:lpstr>Thank You!    Questions?</vt:lpstr>
    </vt:vector>
  </TitlesOfParts>
  <Company>Novartis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is Arial Black 32pt, 1 to 2 lines maximum</dc:title>
  <dc:creator>Blatna, Bibiana</dc:creator>
  <cp:lastModifiedBy>Sverdlov, Alex</cp:lastModifiedBy>
  <cp:revision>534</cp:revision>
  <cp:lastPrinted>2017-09-27T16:10:53Z</cp:lastPrinted>
  <dcterms:created xsi:type="dcterms:W3CDTF">2019-09-02T10:32:01Z</dcterms:created>
  <dcterms:modified xsi:type="dcterms:W3CDTF">2025-09-20T19:56:40Z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erName">
    <vt:lpwstr/>
  </property>
  <property fmtid="{D5CDD505-2E9C-101B-9397-08002B2CF9AE}" pid="3" name="ConfidentialityLevel">
    <vt:lpwstr>None (no value displayed on slides)</vt:lpwstr>
  </property>
  <property fmtid="{D5CDD505-2E9C-101B-9397-08002B2CF9AE}" pid="4" name="HideFooter">
    <vt:bool>false</vt:bool>
  </property>
  <property fmtid="{D5CDD505-2E9C-101B-9397-08002B2CF9AE}" pid="5" name="MSIP_Label_4929bff8-5b33-42aa-95d2-28f72e792cb0_Enabled">
    <vt:lpwstr>true</vt:lpwstr>
  </property>
  <property fmtid="{D5CDD505-2E9C-101B-9397-08002B2CF9AE}" pid="6" name="MSIP_Label_4929bff8-5b33-42aa-95d2-28f72e792cb0_SetDate">
    <vt:lpwstr>2020-11-11T00:48:47Z</vt:lpwstr>
  </property>
  <property fmtid="{D5CDD505-2E9C-101B-9397-08002B2CF9AE}" pid="7" name="MSIP_Label_4929bff8-5b33-42aa-95d2-28f72e792cb0_Method">
    <vt:lpwstr>Privileged</vt:lpwstr>
  </property>
  <property fmtid="{D5CDD505-2E9C-101B-9397-08002B2CF9AE}" pid="8" name="MSIP_Label_4929bff8-5b33-42aa-95d2-28f72e792cb0_Name">
    <vt:lpwstr>Internal</vt:lpwstr>
  </property>
  <property fmtid="{D5CDD505-2E9C-101B-9397-08002B2CF9AE}" pid="9" name="MSIP_Label_4929bff8-5b33-42aa-95d2-28f72e792cb0_SiteId">
    <vt:lpwstr>f35a6974-607f-47d4-82d7-ff31d7dc53a5</vt:lpwstr>
  </property>
  <property fmtid="{D5CDD505-2E9C-101B-9397-08002B2CF9AE}" pid="10" name="MSIP_Label_4929bff8-5b33-42aa-95d2-28f72e792cb0_ActionId">
    <vt:lpwstr>2d7ba482-1d14-4556-a282-a008d0461eb1</vt:lpwstr>
  </property>
  <property fmtid="{D5CDD505-2E9C-101B-9397-08002B2CF9AE}" pid="11" name="MSIP_Label_4929bff8-5b33-42aa-95d2-28f72e792cb0_ContentBits">
    <vt:lpwstr>0</vt:lpwstr>
  </property>
</Properties>
</file>