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1"/>
    <p:sldMasterId id="2147484391" r:id="rId2"/>
    <p:sldMasterId id="2147484460" r:id="rId3"/>
    <p:sldMasterId id="2147484949" r:id="rId4"/>
  </p:sldMasterIdLst>
  <p:notesMasterIdLst>
    <p:notesMasterId r:id="rId28"/>
  </p:notesMasterIdLst>
  <p:sldIdLst>
    <p:sldId id="1353" r:id="rId5"/>
    <p:sldId id="1354" r:id="rId6"/>
    <p:sldId id="1373" r:id="rId7"/>
    <p:sldId id="1847" r:id="rId8"/>
    <p:sldId id="647" r:id="rId9"/>
    <p:sldId id="581" r:id="rId10"/>
    <p:sldId id="1361" r:id="rId11"/>
    <p:sldId id="1846" r:id="rId12"/>
    <p:sldId id="1221" r:id="rId13"/>
    <p:sldId id="1426" r:id="rId14"/>
    <p:sldId id="1409" r:id="rId15"/>
    <p:sldId id="1357" r:id="rId16"/>
    <p:sldId id="261" r:id="rId17"/>
    <p:sldId id="1288" r:id="rId18"/>
    <p:sldId id="1308" r:id="rId19"/>
    <p:sldId id="1310" r:id="rId20"/>
    <p:sldId id="1317" r:id="rId21"/>
    <p:sldId id="1324" r:id="rId22"/>
    <p:sldId id="277" r:id="rId23"/>
    <p:sldId id="1329" r:id="rId24"/>
    <p:sldId id="1335" r:id="rId25"/>
    <p:sldId id="1334" r:id="rId26"/>
    <p:sldId id="184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89118"/>
    <a:srgbClr val="CC3131"/>
    <a:srgbClr val="C1C1C1"/>
    <a:srgbClr val="980004"/>
    <a:srgbClr val="000000"/>
    <a:srgbClr val="0C790D"/>
    <a:srgbClr val="009BD5"/>
    <a:srgbClr val="659ACC"/>
    <a:srgbClr val="2E5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01" autoAdjust="0"/>
    <p:restoredTop sz="85349" autoAdjust="0"/>
  </p:normalViewPr>
  <p:slideViewPr>
    <p:cSldViewPr snapToGrid="0" snapToObjects="1">
      <p:cViewPr varScale="1">
        <p:scale>
          <a:sx n="119" d="100"/>
          <a:sy n="119" d="100"/>
        </p:scale>
        <p:origin x="12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hiroko:Documents:MYK461:paper:data%20for%20new%20figure3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hiroko:Documents:MYK461:myokardia%20data:paper:MYK461%20data%20for%20figure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3A-0C4E-810F-032E911EA03F}"/>
              </c:ext>
            </c:extLst>
          </c:dPt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3A-0C4E-810F-032E911EA03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3A-0C4E-810F-032E911EA03F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3A-0C4E-810F-032E911EA03F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43A-0C4E-810F-032E911EA03F}"/>
              </c:ext>
            </c:extLst>
          </c:dPt>
          <c:errBars>
            <c:errBarType val="both"/>
            <c:errValType val="cust"/>
            <c:noEndCap val="0"/>
            <c:plus>
              <c:numRef>
                <c:f>'data for fig'!$B$4:$F$4</c:f>
                <c:numCache>
                  <c:formatCode>General</c:formatCode>
                  <c:ptCount val="5"/>
                  <c:pt idx="0">
                    <c:v>2.433167398763878</c:v>
                  </c:pt>
                  <c:pt idx="1">
                    <c:v>0.76488762790676201</c:v>
                  </c:pt>
                  <c:pt idx="2">
                    <c:v>0.97144413308419497</c:v>
                  </c:pt>
                  <c:pt idx="3">
                    <c:v>1.4305314111697069</c:v>
                  </c:pt>
                  <c:pt idx="4">
                    <c:v>0.54553443997586104</c:v>
                  </c:pt>
                </c:numCache>
              </c:numRef>
            </c:plus>
            <c:minus>
              <c:numRef>
                <c:f>'data for fig'!$B$4:$F$4</c:f>
                <c:numCache>
                  <c:formatCode>General</c:formatCode>
                  <c:ptCount val="5"/>
                  <c:pt idx="0">
                    <c:v>2.433167398763878</c:v>
                  </c:pt>
                  <c:pt idx="1">
                    <c:v>0.76488762790676201</c:v>
                  </c:pt>
                  <c:pt idx="2">
                    <c:v>0.97144413308419497</c:v>
                  </c:pt>
                  <c:pt idx="3">
                    <c:v>1.4305314111697069</c:v>
                  </c:pt>
                  <c:pt idx="4">
                    <c:v>0.54553443997586104</c:v>
                  </c:pt>
                </c:numCache>
              </c:numRef>
            </c:minus>
          </c:errBars>
          <c:cat>
            <c:multiLvlStrRef>
              <c:f>'data for fig'!$B$1:$F$2</c:f>
              <c:multiLvlStrCache>
                <c:ptCount val="5"/>
                <c:lvl>
                  <c:pt idx="0">
                    <c:v>untreated</c:v>
                  </c:pt>
                  <c:pt idx="1">
                    <c:v>treated</c:v>
                  </c:pt>
                  <c:pt idx="2">
                    <c:v>untreated</c:v>
                  </c:pt>
                  <c:pt idx="3">
                    <c:v>treated</c:v>
                  </c:pt>
                </c:lvl>
                <c:lvl>
                  <c:pt idx="0">
                    <c:v>R403Q</c:v>
                  </c:pt>
                  <c:pt idx="2">
                    <c:v>R453C</c:v>
                  </c:pt>
                  <c:pt idx="4">
                    <c:v>wt</c:v>
                  </c:pt>
                </c:lvl>
              </c:multiLvlStrCache>
            </c:multiLvlStrRef>
          </c:cat>
          <c:val>
            <c:numRef>
              <c:f>'data for fig'!$B$3:$F$3</c:f>
              <c:numCache>
                <c:formatCode>0.00</c:formatCode>
                <c:ptCount val="5"/>
                <c:pt idx="0">
                  <c:v>4.7441911597174746</c:v>
                </c:pt>
                <c:pt idx="1">
                  <c:v>1.6327964519140989</c:v>
                </c:pt>
                <c:pt idx="2" formatCode="0.0">
                  <c:v>9.6888888888888882</c:v>
                </c:pt>
                <c:pt idx="3" formatCode="0.0">
                  <c:v>2.0884615384615381</c:v>
                </c:pt>
                <c:pt idx="4">
                  <c:v>0.396734892787524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43A-0C4E-810F-032E911EA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177417800"/>
        <c:axId val="-1177421256"/>
      </c:barChart>
      <c:catAx>
        <c:axId val="-1177417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-1177421256"/>
        <c:crosses val="autoZero"/>
        <c:auto val="1"/>
        <c:lblAlgn val="ctr"/>
        <c:lblOffset val="100"/>
        <c:noMultiLvlLbl val="0"/>
      </c:catAx>
      <c:valAx>
        <c:axId val="-117742125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Fibrosis area (%)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-1177417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68263342082199"/>
          <c:y val="0.115594726795514"/>
          <c:w val="0.76717453081522702"/>
          <c:h val="0.76855345911949702"/>
        </c:manualLayout>
      </c:layout>
      <c:scatterChart>
        <c:scatterStyle val="lineMarker"/>
        <c:varyColors val="0"/>
        <c:ser>
          <c:idx val="0"/>
          <c:order val="0"/>
          <c:tx>
            <c:strRef>
              <c:f>'403 G1 LVPW'!$E$31</c:f>
              <c:strCache>
                <c:ptCount val="1"/>
                <c:pt idx="0">
                  <c:v>403het w/drug</c:v>
                </c:pt>
              </c:strCache>
            </c:strRef>
          </c:tx>
          <c:spPr>
            <a:ln w="12700">
              <a:solidFill>
                <a:srgbClr val="0000FF"/>
              </a:solidFill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'403 G1 LVPW'!$F$32:$L$32</c:f>
                <c:numCache>
                  <c:formatCode>General</c:formatCode>
                  <c:ptCount val="7"/>
                  <c:pt idx="0">
                    <c:v>3.9155880610707697E-2</c:v>
                  </c:pt>
                  <c:pt idx="1">
                    <c:v>0.179221696245461</c:v>
                  </c:pt>
                  <c:pt idx="2">
                    <c:v>0.15252343957919001</c:v>
                  </c:pt>
                  <c:pt idx="3">
                    <c:v>0.123622728194158</c:v>
                  </c:pt>
                  <c:pt idx="4">
                    <c:v>9.1746320734403003E-2</c:v>
                  </c:pt>
                  <c:pt idx="5">
                    <c:v>0.112102459512715</c:v>
                  </c:pt>
                  <c:pt idx="6">
                    <c:v>0.112451135265798</c:v>
                  </c:pt>
                </c:numCache>
              </c:numRef>
            </c:plus>
            <c:minus>
              <c:numRef>
                <c:f>'403 G1 LVPW'!$F$32:$L$32</c:f>
                <c:numCache>
                  <c:formatCode>General</c:formatCode>
                  <c:ptCount val="7"/>
                  <c:pt idx="0">
                    <c:v>3.9155880610707697E-2</c:v>
                  </c:pt>
                  <c:pt idx="1">
                    <c:v>0.179221696245461</c:v>
                  </c:pt>
                  <c:pt idx="2">
                    <c:v>0.15252343957919001</c:v>
                  </c:pt>
                  <c:pt idx="3">
                    <c:v>0.123622728194158</c:v>
                  </c:pt>
                  <c:pt idx="4">
                    <c:v>9.1746320734403003E-2</c:v>
                  </c:pt>
                  <c:pt idx="5">
                    <c:v>0.112102459512715</c:v>
                  </c:pt>
                  <c:pt idx="6">
                    <c:v>0.112451135265798</c:v>
                  </c:pt>
                </c:numCache>
              </c:numRef>
            </c:minus>
          </c:errBars>
          <c:xVal>
            <c:numRef>
              <c:f>'403 G1 LVPW'!$F$30:$L$30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 formatCode="0">
                  <c:v>20</c:v>
                </c:pt>
              </c:numCache>
            </c:numRef>
          </c:xVal>
          <c:yVal>
            <c:numRef>
              <c:f>'403 G1 LVPW'!$F$31:$L$31</c:f>
              <c:numCache>
                <c:formatCode>0.00</c:formatCode>
                <c:ptCount val="7"/>
                <c:pt idx="0">
                  <c:v>0.76113699999999995</c:v>
                </c:pt>
                <c:pt idx="1">
                  <c:v>0.89855949999999996</c:v>
                </c:pt>
                <c:pt idx="2">
                  <c:v>0.86347733333333299</c:v>
                </c:pt>
                <c:pt idx="3">
                  <c:v>0.83292183333333303</c:v>
                </c:pt>
                <c:pt idx="4">
                  <c:v>0.82273649999999998</c:v>
                </c:pt>
                <c:pt idx="5">
                  <c:v>0.868004</c:v>
                </c:pt>
                <c:pt idx="6">
                  <c:v>0.85781883333333298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24-8F4E-B954-9AB467E7F370}"/>
            </c:ext>
          </c:extLst>
        </c:ser>
        <c:ser>
          <c:idx val="1"/>
          <c:order val="1"/>
          <c:tx>
            <c:strRef>
              <c:f>'403 G1 LVPW'!$E$33</c:f>
              <c:strCache>
                <c:ptCount val="1"/>
                <c:pt idx="0">
                  <c:v>403het no drug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'403 G1 LVPW'!$F$34:$L$34</c:f>
                <c:numCache>
                  <c:formatCode>General</c:formatCode>
                  <c:ptCount val="7"/>
                  <c:pt idx="0">
                    <c:v>2.9882856325436202E-2</c:v>
                  </c:pt>
                  <c:pt idx="1">
                    <c:v>0.150167845167998</c:v>
                  </c:pt>
                  <c:pt idx="3">
                    <c:v>8.04913621918526E-2</c:v>
                  </c:pt>
                  <c:pt idx="4">
                    <c:v>7.9611503644678602E-2</c:v>
                  </c:pt>
                  <c:pt idx="5">
                    <c:v>0.14986055886278599</c:v>
                  </c:pt>
                  <c:pt idx="6">
                    <c:v>0.14091772728617</c:v>
                  </c:pt>
                </c:numCache>
              </c:numRef>
            </c:plus>
            <c:minus>
              <c:numRef>
                <c:f>'403 G1 LVPW'!$F$34:$L$34</c:f>
                <c:numCache>
                  <c:formatCode>General</c:formatCode>
                  <c:ptCount val="7"/>
                  <c:pt idx="0">
                    <c:v>2.9882856325436202E-2</c:v>
                  </c:pt>
                  <c:pt idx="1">
                    <c:v>0.150167845167998</c:v>
                  </c:pt>
                  <c:pt idx="3">
                    <c:v>8.04913621918526E-2</c:v>
                  </c:pt>
                  <c:pt idx="4">
                    <c:v>7.9611503644678602E-2</c:v>
                  </c:pt>
                  <c:pt idx="5">
                    <c:v>0.14986055886278599</c:v>
                  </c:pt>
                  <c:pt idx="6">
                    <c:v>0.14091772728617</c:v>
                  </c:pt>
                </c:numCache>
              </c:numRef>
            </c:minus>
          </c:errBars>
          <c:xVal>
            <c:numRef>
              <c:f>'403 G1 LVPW'!$F$30:$L$30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 formatCode="0">
                  <c:v>20</c:v>
                </c:pt>
              </c:numCache>
            </c:numRef>
          </c:xVal>
          <c:yVal>
            <c:numRef>
              <c:f>'403 G1 LVPW'!$F$33:$L$33</c:f>
              <c:numCache>
                <c:formatCode>0.00</c:formatCode>
                <c:ptCount val="7"/>
                <c:pt idx="0">
                  <c:v>0.81743816666666702</c:v>
                </c:pt>
                <c:pt idx="1">
                  <c:v>0.994753</c:v>
                </c:pt>
                <c:pt idx="3">
                  <c:v>1.1293915000000001</c:v>
                </c:pt>
                <c:pt idx="4">
                  <c:v>1.1362138333333329</c:v>
                </c:pt>
                <c:pt idx="5">
                  <c:v>1.1916666666666671</c:v>
                </c:pt>
                <c:pt idx="6">
                  <c:v>1.1848765000000001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24-8F4E-B954-9AB467E7F370}"/>
            </c:ext>
          </c:extLst>
        </c:ser>
        <c:ser>
          <c:idx val="2"/>
          <c:order val="2"/>
          <c:tx>
            <c:strRef>
              <c:f>'403 G1 LVPW'!$E$35</c:f>
              <c:strCache>
                <c:ptCount val="1"/>
                <c:pt idx="0">
                  <c:v>wt w/drug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'403 G1 LVPW'!$F$36:$L$36</c:f>
                <c:numCache>
                  <c:formatCode>General</c:formatCode>
                  <c:ptCount val="7"/>
                  <c:pt idx="0">
                    <c:v>5.2023139937595698E-2</c:v>
                  </c:pt>
                  <c:pt idx="1">
                    <c:v>3.1165809631710201E-2</c:v>
                  </c:pt>
                  <c:pt idx="2">
                    <c:v>4.0740533333524197E-2</c:v>
                  </c:pt>
                  <c:pt idx="3">
                    <c:v>5.5896579092999998E-2</c:v>
                  </c:pt>
                  <c:pt idx="4">
                    <c:v>4.2000800008650599E-2</c:v>
                  </c:pt>
                  <c:pt idx="5">
                    <c:v>4.6534391580493099E-2</c:v>
                  </c:pt>
                  <c:pt idx="6">
                    <c:v>6.1249270940150799E-2</c:v>
                  </c:pt>
                </c:numCache>
              </c:numRef>
            </c:plus>
            <c:minus>
              <c:numRef>
                <c:f>'403 G1 LVPW'!$F$36:$L$36</c:f>
                <c:numCache>
                  <c:formatCode>General</c:formatCode>
                  <c:ptCount val="7"/>
                  <c:pt idx="0">
                    <c:v>5.2023139937595698E-2</c:v>
                  </c:pt>
                  <c:pt idx="1">
                    <c:v>3.1165809631710201E-2</c:v>
                  </c:pt>
                  <c:pt idx="2">
                    <c:v>4.0740533333524197E-2</c:v>
                  </c:pt>
                  <c:pt idx="3">
                    <c:v>5.5896579092999998E-2</c:v>
                  </c:pt>
                  <c:pt idx="4">
                    <c:v>4.2000800008650599E-2</c:v>
                  </c:pt>
                  <c:pt idx="5">
                    <c:v>4.6534391580493099E-2</c:v>
                  </c:pt>
                  <c:pt idx="6">
                    <c:v>6.1249270940150799E-2</c:v>
                  </c:pt>
                </c:numCache>
              </c:numRef>
            </c:minus>
          </c:errBars>
          <c:xVal>
            <c:numRef>
              <c:f>'403 G1 LVPW'!$F$30:$L$30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 formatCode="0">
                  <c:v>20</c:v>
                </c:pt>
              </c:numCache>
            </c:numRef>
          </c:xVal>
          <c:yVal>
            <c:numRef>
              <c:f>'403 G1 LVPW'!$F$35:$L$35</c:f>
              <c:numCache>
                <c:formatCode>0.00</c:formatCode>
                <c:ptCount val="7"/>
                <c:pt idx="0">
                  <c:v>0.73672816666666696</c:v>
                </c:pt>
                <c:pt idx="1">
                  <c:v>0.73107</c:v>
                </c:pt>
                <c:pt idx="2">
                  <c:v>0.74012350000000005</c:v>
                </c:pt>
                <c:pt idx="3">
                  <c:v>0.75483549999999999</c:v>
                </c:pt>
                <c:pt idx="4">
                  <c:v>0.80949083333333305</c:v>
                </c:pt>
                <c:pt idx="5">
                  <c:v>0.80010283333333299</c:v>
                </c:pt>
                <c:pt idx="6">
                  <c:v>0.84084349999999997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24-8F4E-B954-9AB467E7F370}"/>
            </c:ext>
          </c:extLst>
        </c:ser>
        <c:ser>
          <c:idx val="3"/>
          <c:order val="3"/>
          <c:tx>
            <c:strRef>
              <c:f>'403 G1 LVPW'!$E$37</c:f>
              <c:strCache>
                <c:ptCount val="1"/>
                <c:pt idx="0">
                  <c:v>wt no drug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'403 G1 LVPW'!$F$38:$L$38</c:f>
                <c:numCache>
                  <c:formatCode>General</c:formatCode>
                  <c:ptCount val="7"/>
                  <c:pt idx="0">
                    <c:v>3.9308765050134399E-2</c:v>
                  </c:pt>
                  <c:pt idx="1">
                    <c:v>3.36069583355392E-2</c:v>
                  </c:pt>
                  <c:pt idx="3">
                    <c:v>3.7785765604258899E-2</c:v>
                  </c:pt>
                  <c:pt idx="4">
                    <c:v>5.7736143198750797E-2</c:v>
                  </c:pt>
                  <c:pt idx="5">
                    <c:v>6.4225628364384196E-2</c:v>
                  </c:pt>
                  <c:pt idx="6">
                    <c:v>5.4897698895308898E-2</c:v>
                  </c:pt>
                </c:numCache>
              </c:numRef>
            </c:plus>
            <c:minus>
              <c:numRef>
                <c:f>'403 G1 LVPW'!$F$38:$L$38</c:f>
                <c:numCache>
                  <c:formatCode>General</c:formatCode>
                  <c:ptCount val="7"/>
                  <c:pt idx="0">
                    <c:v>3.9308765050134399E-2</c:v>
                  </c:pt>
                  <c:pt idx="1">
                    <c:v>3.36069583355392E-2</c:v>
                  </c:pt>
                  <c:pt idx="3">
                    <c:v>3.7785765604258899E-2</c:v>
                  </c:pt>
                  <c:pt idx="4">
                    <c:v>5.7736143198750797E-2</c:v>
                  </c:pt>
                  <c:pt idx="5">
                    <c:v>6.4225628364384196E-2</c:v>
                  </c:pt>
                  <c:pt idx="6">
                    <c:v>5.4897698895308898E-2</c:v>
                  </c:pt>
                </c:numCache>
              </c:numRef>
            </c:minus>
          </c:errBars>
          <c:xVal>
            <c:numRef>
              <c:f>'403 G1 LVPW'!$F$30:$L$30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 formatCode="0">
                  <c:v>20</c:v>
                </c:pt>
              </c:numCache>
            </c:numRef>
          </c:xVal>
          <c:yVal>
            <c:numRef>
              <c:f>'403 G1 LVPW'!$F$37:$L$37</c:f>
              <c:numCache>
                <c:formatCode>0.00</c:formatCode>
                <c:ptCount val="7"/>
                <c:pt idx="0">
                  <c:v>0.73557083333333295</c:v>
                </c:pt>
                <c:pt idx="1">
                  <c:v>0.77970016666666697</c:v>
                </c:pt>
                <c:pt idx="3">
                  <c:v>0.77294249999999998</c:v>
                </c:pt>
                <c:pt idx="4">
                  <c:v>0.78425933333333298</c:v>
                </c:pt>
                <c:pt idx="5">
                  <c:v>0.78539099999999995</c:v>
                </c:pt>
                <c:pt idx="6">
                  <c:v>0.84310700000000005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24-8F4E-B954-9AB467E7F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9588040"/>
        <c:axId val="-1179591192"/>
      </c:scatterChart>
      <c:valAx>
        <c:axId val="-1179588040"/>
        <c:scaling>
          <c:orientation val="minMax"/>
          <c:max val="26"/>
          <c:min val="-2"/>
        </c:scaling>
        <c:delete val="0"/>
        <c:axPos val="b"/>
        <c:numFmt formatCode="General" sourceLinked="1"/>
        <c:majorTickMark val="out"/>
        <c:minorTickMark val="none"/>
        <c:tickLblPos val="none"/>
        <c:crossAx val="-1179591192"/>
        <c:crosses val="autoZero"/>
        <c:crossBetween val="midCat"/>
        <c:majorUnit val="2"/>
      </c:valAx>
      <c:valAx>
        <c:axId val="-1179591192"/>
        <c:scaling>
          <c:orientation val="minMax"/>
          <c:min val="0.6"/>
        </c:scaling>
        <c:delete val="0"/>
        <c:axPos val="l"/>
        <c:numFmt formatCode="0.00" sourceLinked="1"/>
        <c:majorTickMark val="out"/>
        <c:minorTickMark val="none"/>
        <c:tickLblPos val="none"/>
        <c:crossAx val="-1179588040"/>
        <c:crossesAt val="-2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"/>
          <a:cs typeface="Arial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4843-D6EF-6D4C-977E-786F92FB3F70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F01E7-F6BB-344D-AAD7-217207B7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403D03-C141-9042-B3AD-506D50ED4D04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17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F01E7-F6BB-344D-AAD7-217207B7C0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56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6CBCE-6EC4-684C-AE30-6F022D9F90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47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shows</a:t>
            </a:r>
            <a:r>
              <a:rPr lang="en-US" baseline="0"/>
              <a:t> us that for a sarcomere to get to its most relaxed state, it passes through this middle phase of relaxation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02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C657-39E8-6D41-B44B-62A509E6B1F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570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1C657-39E8-6D41-B44B-62A509E6B1F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37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 fontAlgn="base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sz="1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Do Thin Filament Mutations and Polygenic Risk Loci Act via Similar Mechanisms?</a:t>
            </a:r>
          </a:p>
          <a:p>
            <a:pPr marL="2171700" lvl="4" indent="-342900" fontAlgn="base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rgbClr val="AA020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Will Myosin Modulators Reduce Risk for AF and Heart Failure?</a:t>
            </a:r>
          </a:p>
          <a:p>
            <a:pPr marL="2171700" lvl="4" indent="-342900" fontAlgn="base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rgbClr val="AA020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Can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Myosin Modulators Reverse Established HCM</a:t>
            </a:r>
            <a:r>
              <a:rPr lang="en-US" sz="1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F01E7-F6BB-344D-AAD7-217207B7C0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5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our editing strategies,</a:t>
            </a:r>
            <a:r>
              <a:rPr lang="en-US" baseline="0"/>
              <a:t> either to target a common variant or to correct a mutation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need to correct point mutations - </a:t>
            </a:r>
            <a:r>
              <a:rPr lang="en-US" baseline="0" err="1"/>
              <a:t>esp</a:t>
            </a:r>
            <a:r>
              <a:rPr lang="en-US" baseline="0"/>
              <a:t> transitions</a:t>
            </a:r>
            <a:endParaRPr lang="en-US"/>
          </a:p>
          <a:p>
            <a:endParaRPr lang="en-US" baseline="0"/>
          </a:p>
          <a:p>
            <a:r>
              <a:rPr lang="en-US" baseline="0"/>
              <a:t>so we’re looking towards second generation </a:t>
            </a:r>
            <a:r>
              <a:rPr lang="mr-IN" baseline="0"/>
              <a:t>–</a:t>
            </a:r>
            <a:r>
              <a:rPr lang="en-US" baseline="0"/>
              <a:t> </a:t>
            </a:r>
            <a:r>
              <a:rPr lang="en-US" baseline="0" err="1"/>
              <a:t>ie</a:t>
            </a:r>
            <a:r>
              <a:rPr lang="en-US" baseline="0"/>
              <a:t> more precise,  editing tools rather than CRISPR </a:t>
            </a:r>
            <a:r>
              <a:rPr lang="mr-IN" baseline="0"/>
              <a:t>–</a:t>
            </a:r>
            <a:r>
              <a:rPr lang="en-US" baseline="0"/>
              <a:t> cut/scissors</a:t>
            </a:r>
          </a:p>
          <a:p>
            <a:r>
              <a:rPr lang="en-US" baseline="0"/>
              <a:t>[as we don</a:t>
            </a:r>
            <a:r>
              <a:rPr lang="mr-IN" baseline="0"/>
              <a:t>’</a:t>
            </a:r>
            <a:r>
              <a:rPr lang="en-US" baseline="0"/>
              <a:t>t have efficient HDR (post mitotic cells) and don</a:t>
            </a:r>
            <a:r>
              <a:rPr lang="mr-IN" baseline="0"/>
              <a:t>’</a:t>
            </a:r>
            <a:r>
              <a:rPr lang="en-US" baseline="0"/>
              <a:t>t in any case want double stranded breaks]</a:t>
            </a:r>
          </a:p>
          <a:p>
            <a:r>
              <a:rPr lang="en-US" baseline="0"/>
              <a:t>So instead Base Editors (Liu lab)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44BA3-E2DC-1D41-862D-9F40E4BC4A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0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32" charset="2"/>
              <a:buChar char="Ø"/>
            </a:pPr>
            <a:r>
              <a:rPr lang="en-AU">
                <a:ea typeface="ＭＳ Ｐゴシック" charset="-128"/>
                <a:cs typeface="ＭＳ Ｐゴシック" charset="-128"/>
              </a:rPr>
              <a:t>70 genes</a:t>
            </a:r>
          </a:p>
          <a:p>
            <a:pPr eaLnBrk="1" hangingPunct="1">
              <a:buFont typeface="Wingdings" pitchFamily="32" charset="2"/>
              <a:buChar char="Ø"/>
            </a:pPr>
            <a:endParaRPr lang="en-AU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Wingdings" pitchFamily="32" charset="2"/>
              <a:buChar char="Ø"/>
            </a:pPr>
            <a:r>
              <a:rPr lang="en-AU">
                <a:ea typeface="ＭＳ Ｐゴシック" charset="-128"/>
                <a:cs typeface="ＭＳ Ｐゴシック" charset="-128"/>
              </a:rPr>
              <a:t>Of these, 30-50% are of a genetic cause</a:t>
            </a:r>
          </a:p>
          <a:p>
            <a:pPr lvl="1" eaLnBrk="1" hangingPunct="1"/>
            <a:r>
              <a:rPr lang="en-AU"/>
              <a:t>Autosomal dominant inheritance (85-90%)</a:t>
            </a:r>
          </a:p>
          <a:p>
            <a:pPr lvl="1" eaLnBrk="1" hangingPunct="1"/>
            <a:r>
              <a:rPr lang="en-AU"/>
              <a:t>X-linked (5-10%)</a:t>
            </a:r>
          </a:p>
          <a:p>
            <a:pPr lvl="1" eaLnBrk="1" hangingPunct="1"/>
            <a:r>
              <a:rPr lang="en-AU"/>
              <a:t>Mitochondrial inheritance</a:t>
            </a:r>
          </a:p>
          <a:p>
            <a:pPr marL="0" marR="0" indent="0" algn="l" defTabSz="121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26917-CE0A-48D9-8A25-CE6877603A6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342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32" charset="2"/>
              <a:buChar char="Ø"/>
            </a:pPr>
            <a:r>
              <a:rPr lang="en-AU">
                <a:ea typeface="ＭＳ Ｐゴシック" charset="-128"/>
                <a:cs typeface="ＭＳ Ｐゴシック" charset="-128"/>
              </a:rPr>
              <a:t>70 genes</a:t>
            </a:r>
          </a:p>
          <a:p>
            <a:pPr eaLnBrk="1" hangingPunct="1">
              <a:buFont typeface="Wingdings" pitchFamily="32" charset="2"/>
              <a:buChar char="Ø"/>
            </a:pPr>
            <a:endParaRPr lang="en-AU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Wingdings" pitchFamily="32" charset="2"/>
              <a:buChar char="Ø"/>
            </a:pPr>
            <a:r>
              <a:rPr lang="en-AU">
                <a:ea typeface="ＭＳ Ｐゴシック" charset="-128"/>
                <a:cs typeface="ＭＳ Ｐゴシック" charset="-128"/>
              </a:rPr>
              <a:t>Of these, 30-50% are of a genetic cause</a:t>
            </a:r>
          </a:p>
          <a:p>
            <a:pPr lvl="1" eaLnBrk="1" hangingPunct="1"/>
            <a:r>
              <a:rPr lang="en-AU"/>
              <a:t>Autosomal dominant inheritance (85-90%)</a:t>
            </a:r>
          </a:p>
          <a:p>
            <a:pPr lvl="1" eaLnBrk="1" hangingPunct="1"/>
            <a:r>
              <a:rPr lang="en-AU"/>
              <a:t>X-linked (5-10%)</a:t>
            </a:r>
          </a:p>
          <a:p>
            <a:pPr lvl="1" eaLnBrk="1" hangingPunct="1"/>
            <a:r>
              <a:rPr lang="en-AU"/>
              <a:t>Mitochondrial inheritance</a:t>
            </a:r>
          </a:p>
          <a:p>
            <a:pPr marL="0" marR="0" indent="0" algn="l" defTabSz="121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26917-CE0A-48D9-8A25-CE6877603A6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441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26917-CE0A-48D9-8A25-CE6877603A6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14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0CB24-3190-3440-BBB1-EA01E3549AB7}" type="slidenum">
              <a:rPr lang="en-US">
                <a:solidFill>
                  <a:prstClr val="black"/>
                </a:solidFill>
                <a:latin typeface="Calibri"/>
                <a:ea typeface="ＭＳ Ｐゴシック" pitchFamily="-110" charset="-128"/>
                <a:cs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Affects 4.7 million American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500,000 New Cases Annually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Costs: $17.8 Billion Annual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Prognosis: 75% Die within 8 Years</a:t>
            </a:r>
            <a:endParaRPr lang="en-US" sz="1100" b="1" dirty="0">
              <a:solidFill>
                <a:srgbClr val="00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137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C2A3D-7C99-10E1-0AE1-69001DDE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B3950-AA3E-5AD0-083A-EB33C3BDD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628C9-469B-66E1-8CBC-6C3EFB1C9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597D3-547B-D0E7-B3AF-5C6F37693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F01E7-F6BB-344D-AAD7-217207B7C0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E28466F-B8AF-5248-A9E4-C9816ABDED41}" type="slidenum">
              <a:rPr lang="en-US" sz="1200"/>
              <a:pPr algn="r"/>
              <a:t>3</a:t>
            </a:fld>
            <a:endParaRPr lang="en-US" sz="1200" dirty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22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0073-2DD7-4FA0-C5CE-235B6C2C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6F39366-BAA9-1359-91A0-186433E3D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0CB24-3190-3440-BBB1-EA01E3549AB7}" type="slidenum">
              <a:rPr lang="en-US">
                <a:solidFill>
                  <a:prstClr val="black"/>
                </a:solidFill>
                <a:latin typeface="Calibri"/>
                <a:ea typeface="ＭＳ Ｐゴシック" pitchFamily="-110" charset="-128"/>
                <a:cs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CD14C684-3FD0-826B-24B5-9DBC2680BC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A65E7D8-9A6B-E161-52D6-9194D3BEC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Affects 4.7 million American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500,000 New Cases Annually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Costs: $17.8 Billion Annual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Prognosis: 75% Die within 8 Years</a:t>
            </a:r>
            <a:endParaRPr lang="en-US" sz="1100" b="1">
              <a:solidFill>
                <a:srgbClr val="00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841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C04CB-EF68-6F4B-994D-987813F6882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39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F01E7-F6BB-344D-AAD7-217207B7C0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8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68B89-6AD3-4069-8919-728FBAC3B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0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FCBD6-6662-084C-B272-B36DC4F4E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00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98F1E-8C87-48BB-E931-38F2B2D04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B4C8F-B9D8-ED78-CC07-D462CC3CE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16CD9-ACBA-70E1-B527-E1D2C7F71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B3B00-97A6-2E04-3597-34AA5DA64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FCBD6-6662-084C-B272-B36DC4F4E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8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C01E-8326-3149-BB23-79162C695657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2B632-BBF5-174A-887C-A7AFC612413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54CA-EFD0-F249-A0D2-E1FBC9F4FF21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13DAD-B2D8-5841-8C86-B08705CF09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81EE-550E-E548-9A86-B5BD56E9FBF6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D16DB-54F3-1645-AF95-5FE626728A0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 slide - headlin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oter"/>
          <p:cNvSpPr>
            <a:spLocks noGrp="1"/>
          </p:cNvSpPr>
          <p:nvPr>
            <p:ph type="body" sz="quarter" idx="16" hasCustomPrompt="1"/>
          </p:nvPr>
        </p:nvSpPr>
        <p:spPr>
          <a:xfrm>
            <a:off x="157161" y="6558621"/>
            <a:ext cx="5454000" cy="1734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F37Ginger-Light" panose="020B0604020202020204" pitchFamily="34" charset="0"/>
              <a:buNone/>
              <a:tabLst/>
              <a:defRPr lang="en-US" sz="450" b="0" kern="1200">
                <a:solidFill>
                  <a:schemeClr val="tx1"/>
                </a:solidFill>
                <a:latin typeface="F37Ginger-Light" panose="00000500000000000000" pitchFamily="2" charset="0"/>
                <a:ea typeface="+mn-ea"/>
                <a:cs typeface="+mn-cs"/>
              </a:defRPr>
            </a:lvl1pPr>
            <a:lvl2pPr marL="342892" indent="0">
              <a:buNone/>
              <a:defRPr/>
            </a:lvl2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F37Ginger-Light" panose="020B0604020202020204" pitchFamily="34" charset="0"/>
              <a:buNone/>
              <a:tabLst/>
              <a:defRPr/>
            </a:pPr>
            <a:r>
              <a:rPr lang="en-GB" dirty="0"/>
              <a:t>Insert footer information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491D90C-2C39-45E7-9F6C-96E491AF7222}"/>
              </a:ext>
            </a:extLst>
          </p:cNvPr>
          <p:cNvSpPr txBox="1"/>
          <p:nvPr/>
        </p:nvSpPr>
        <p:spPr>
          <a:xfrm>
            <a:off x="8595124" y="6550029"/>
            <a:ext cx="222647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127FD03-5B80-4586-BC8A-6FDD38C51A40}" type="slidenum">
              <a:rPr lang="en-GB" sz="450" b="0" smtClean="0">
                <a:solidFill>
                  <a:schemeClr val="tx1"/>
                </a:solidFill>
                <a:latin typeface="+mn-lt"/>
              </a:rPr>
              <a:t>‹#›</a:t>
            </a:fld>
            <a:endParaRPr lang="en-GB" sz="45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E1719276-72D1-4160-836E-D427E15A70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3056" y="6558621"/>
            <a:ext cx="1886594" cy="1734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lang="en-US" sz="450" b="0" kern="1200" dirty="0" smtClean="0">
                <a:solidFill>
                  <a:schemeClr val="tx1"/>
                </a:solidFill>
                <a:latin typeface="F37Ginger-Light" panose="00000500000000000000" pitchFamily="2" charset="0"/>
                <a:ea typeface="+mn-ea"/>
                <a:cs typeface="+mn-cs"/>
              </a:defRPr>
            </a:lvl1pPr>
            <a:lvl2pPr marL="342892" indent="0">
              <a:buNone/>
              <a:defRPr/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8" name="Slide title">
            <a:extLst>
              <a:ext uri="{FF2B5EF4-FFF2-40B4-BE49-F238E27FC236}">
                <a16:creationId xmlns:a16="http://schemas.microsoft.com/office/drawing/2014/main" id="{AB2C10A8-5AE4-4EE1-B57D-6DCD927773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565" y="579446"/>
            <a:ext cx="7833410" cy="6159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lang="en-US" sz="2025" b="1" kern="1200" spc="0" baseline="0" dirty="0" smtClean="0">
                <a:solidFill>
                  <a:schemeClr val="tx2"/>
                </a:solidFill>
                <a:effectLst/>
                <a:latin typeface="BHFBeats-Bold" panose="00000800000000000000" pitchFamily="2" charset="0"/>
                <a:ea typeface="+mn-ea"/>
                <a:cs typeface="+mn-cs"/>
              </a:defRPr>
            </a:lvl1pPr>
            <a:lvl2pPr marL="342892" indent="0">
              <a:buNone/>
              <a:defRPr/>
            </a:lvl2pPr>
          </a:lstStyle>
          <a:p>
            <a:pPr lvl="0"/>
            <a:r>
              <a:rPr lang="en-US" dirty="0"/>
              <a:t>Add a slide title</a:t>
            </a:r>
          </a:p>
        </p:txBody>
      </p:sp>
    </p:spTree>
    <p:extLst>
      <p:ext uri="{BB962C8B-B14F-4D97-AF65-F5344CB8AC3E}">
        <p14:creationId xmlns:p14="http://schemas.microsoft.com/office/powerpoint/2010/main" val="264803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8">
          <p15:clr>
            <a:srgbClr val="FBAE40"/>
          </p15:clr>
        </p15:guide>
        <p15:guide id="2" pos="2829">
          <p15:clr>
            <a:srgbClr val="FBAE40"/>
          </p15:clr>
        </p15:guide>
        <p15:guide id="3" pos="2931">
          <p15:clr>
            <a:srgbClr val="FBAE40"/>
          </p15:clr>
        </p15:guide>
        <p15:guide id="4" pos="1456">
          <p15:clr>
            <a:srgbClr val="FBAE40"/>
          </p15:clr>
        </p15:guide>
        <p15:guide id="5" pos="1565">
          <p15:clr>
            <a:srgbClr val="FBAE40"/>
          </p15:clr>
        </p15:guide>
        <p15:guide id="6" pos="4187">
          <p15:clr>
            <a:srgbClr val="FBAE40"/>
          </p15:clr>
        </p15:guide>
        <p15:guide id="7" pos="429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srgbClr val="A20815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5260" y="2512509"/>
            <a:ext cx="8351856" cy="989914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600" b="1" baseline="0">
                <a:solidFill>
                  <a:srgbClr val="B31B1B"/>
                </a:solidFill>
                <a:latin typeface="Avenir Black"/>
                <a:cs typeface="Avenir Black"/>
              </a:defRPr>
            </a:lvl1pPr>
          </a:lstStyle>
          <a:p>
            <a:r>
              <a:rPr lang="en-US" dirty="0"/>
              <a:t>Cover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59" y="3571845"/>
            <a:ext cx="64008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rgbClr val="B31B1B"/>
                </a:solidFill>
                <a:latin typeface="Arial"/>
                <a:cs typeface="Arial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2212258" y="5830723"/>
            <a:ext cx="3893268" cy="620956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B31B1B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6419854" y="5830734"/>
            <a:ext cx="2180441" cy="620957"/>
          </a:xfrm>
        </p:spPr>
        <p:txBody>
          <a:bodyPr anchor="b">
            <a:normAutofit/>
          </a:bodyPr>
          <a:lstStyle>
            <a:lvl1pPr marL="0" indent="0" algn="r">
              <a:buNone/>
              <a:defRPr sz="1500" baseline="0">
                <a:solidFill>
                  <a:srgbClr val="B31B1B"/>
                </a:solidFill>
              </a:defRPr>
            </a:lvl1pPr>
          </a:lstStyle>
          <a:p>
            <a:pPr lvl="0"/>
            <a:r>
              <a:rPr lang="en-US" dirty="0"/>
              <a:t>10.10.15</a:t>
            </a:r>
          </a:p>
          <a:p>
            <a:pPr lvl="0"/>
            <a:r>
              <a:rPr lang="en-US" dirty="0"/>
              <a:t>Web Address</a:t>
            </a:r>
          </a:p>
        </p:txBody>
      </p:sp>
    </p:spTree>
    <p:extLst>
      <p:ext uri="{BB962C8B-B14F-4D97-AF65-F5344CB8AC3E}">
        <p14:creationId xmlns:p14="http://schemas.microsoft.com/office/powerpoint/2010/main" val="1385793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5260" y="2512509"/>
            <a:ext cx="8351856" cy="989914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600" b="1" baseline="0">
                <a:solidFill>
                  <a:srgbClr val="63646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Divider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59" y="3571845"/>
            <a:ext cx="64008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rgbClr val="636463"/>
                </a:solidFill>
                <a:latin typeface="Arial"/>
                <a:cs typeface="Arial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</p:spTree>
    <p:extLst>
      <p:ext uri="{BB962C8B-B14F-4D97-AF65-F5344CB8AC3E}">
        <p14:creationId xmlns:p14="http://schemas.microsoft.com/office/powerpoint/2010/main" val="421575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Copy Only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914408" y="1432415"/>
            <a:ext cx="7759701" cy="4517048"/>
          </a:xfrm>
        </p:spPr>
        <p:txBody>
          <a:bodyPr>
            <a:norm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>
              <a:defRPr sz="1500">
                <a:solidFill>
                  <a:srgbClr val="7F7F7F"/>
                </a:solidFill>
                <a:latin typeface="Arial"/>
                <a:cs typeface="Arial"/>
              </a:defRPr>
            </a:lvl4pPr>
            <a:lvl5pPr marL="457059">
              <a:defRPr sz="15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41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533903" y="1417772"/>
            <a:ext cx="3744913" cy="4007827"/>
          </a:xfrm>
        </p:spPr>
        <p:txBody>
          <a:bodyPr>
            <a:norm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chemeClr val="tx1"/>
                </a:solidFill>
              </a:defRPr>
            </a:lvl3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Image &amp; Copy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62428" y="1418377"/>
            <a:ext cx="3554338" cy="400706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04417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Double Column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723900" y="1417772"/>
            <a:ext cx="3632200" cy="4007827"/>
          </a:xfrm>
        </p:spPr>
        <p:txBody>
          <a:bodyPr>
            <a:norm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4546216" y="1417772"/>
            <a:ext cx="3797300" cy="4007827"/>
          </a:xfrm>
        </p:spPr>
        <p:txBody>
          <a:bodyPr>
            <a:norm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01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Images &amp; Copy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88615" y="1417645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500630" y="1417645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6127896" y="1417645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8861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00630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27896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9941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Long Image &amp; Copy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63602" y="1417645"/>
            <a:ext cx="741680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63602" y="4067527"/>
            <a:ext cx="7416800" cy="19756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5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rgbClr val="8D8E8D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5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60FBA-E2CD-E04B-BFD5-E0ACF4ADE98A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4BD85-AAAA-6944-9718-66E3483885C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s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Pie Charts &amp; Copy 1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3252" y="3598674"/>
            <a:ext cx="7654150" cy="2444501"/>
          </a:xfrm>
        </p:spPr>
        <p:txBody>
          <a:bodyPr lIns="0" tIns="0" rIns="0" bIns="0">
            <a:no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7"/>
          </p:nvPr>
        </p:nvSpPr>
        <p:spPr>
          <a:xfrm>
            <a:off x="6517176" y="141765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8"/>
          </p:nvPr>
        </p:nvSpPr>
        <p:spPr>
          <a:xfrm>
            <a:off x="4595868" y="141765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2674560" y="141765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3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753252" y="141765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03306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s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3415729" y="1417767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6037723" y="1417767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796147" y="1417767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Pie Charts &amp; Copy 2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92671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38729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6599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18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118" indent="0">
              <a:buFontTx/>
              <a:buNone/>
              <a:defRPr sz="1500"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6031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24"/>
          </p:nvPr>
        </p:nvSpPr>
        <p:spPr>
          <a:xfrm>
            <a:off x="457200" y="1675181"/>
            <a:ext cx="8229600" cy="44464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4195215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70000" y="4067527"/>
            <a:ext cx="5970422" cy="1975644"/>
          </a:xfrm>
        </p:spPr>
        <p:txBody>
          <a:bodyPr lIns="0" tIns="0" rIns="0" bIns="0">
            <a:no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3pPr>
            <a:lvl4pPr marL="1371180" indent="0">
              <a:buFontTx/>
              <a:buNone/>
              <a:defRPr sz="1500">
                <a:latin typeface="Arial"/>
                <a:cs typeface="Arial"/>
              </a:defRPr>
            </a:lvl4pPr>
            <a:lvl5pPr marL="1828239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1270011" y="1417767"/>
            <a:ext cx="5970421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1</a:t>
            </a:r>
          </a:p>
        </p:txBody>
      </p:sp>
    </p:spTree>
    <p:extLst>
      <p:ext uri="{BB962C8B-B14F-4D97-AF65-F5344CB8AC3E}">
        <p14:creationId xmlns:p14="http://schemas.microsoft.com/office/powerpoint/2010/main" val="2480519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4827238" y="1417771"/>
            <a:ext cx="3440462" cy="3676951"/>
          </a:xfrm>
        </p:spPr>
        <p:txBody>
          <a:bodyPr>
            <a:normAutofit/>
          </a:bodyPr>
          <a:lstStyle>
            <a:lvl1pPr marL="0" marR="0" indent="0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/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/>
            </a:lvl3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icon to add chart</a:t>
            </a: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6" hasCustomPrompt="1"/>
          </p:nvPr>
        </p:nvSpPr>
        <p:spPr>
          <a:xfrm>
            <a:off x="850900" y="1417639"/>
            <a:ext cx="3976688" cy="4703884"/>
          </a:xfrm>
        </p:spPr>
        <p:txBody>
          <a:bodyPr>
            <a:norm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b="1">
                <a:solidFill>
                  <a:srgbClr val="000000"/>
                </a:solidFill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39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25" hasCustomPrompt="1"/>
          </p:nvPr>
        </p:nvSpPr>
        <p:spPr>
          <a:xfrm>
            <a:off x="664370" y="1417761"/>
            <a:ext cx="3804897" cy="36762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7" hasCustomPrompt="1"/>
          </p:nvPr>
        </p:nvSpPr>
        <p:spPr>
          <a:xfrm>
            <a:off x="4468824" y="1417639"/>
            <a:ext cx="3989387" cy="4703884"/>
          </a:xfrm>
        </p:spPr>
        <p:txBody>
          <a:bodyPr>
            <a:normAutofit/>
          </a:bodyPr>
          <a:lstStyle>
            <a:lvl1pPr marL="342796" marR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742722" marR="0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2647" marR="0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985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&amp; 4 Blocks of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23213" y="3694612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577164" y="3694612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36568" y="1417768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603902" y="1417768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4 Images &amp; 4 Blocks of Copy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30148" y="1417766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0242" y="1417766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603907" y="3686614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36573" y="3686614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723879" y="1540494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A21E33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4676436" y="1540494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A21E33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2717961" y="3800243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46782" y="3800243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5007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76617" y="1417772"/>
            <a:ext cx="7781584" cy="2334795"/>
          </a:xfrm>
        </p:spPr>
        <p:txBody>
          <a:bodyPr lIns="0" tIns="0" bIns="0"/>
          <a:lstStyle>
            <a:lvl1pPr marL="0" indent="0">
              <a:lnSpc>
                <a:spcPct val="80000"/>
              </a:lnSpc>
              <a:buFontTx/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600"/>
              </a:spcBef>
              <a:buFontTx/>
              <a:buNone/>
              <a:defRPr sz="1500" b="1">
                <a:solidFill>
                  <a:srgbClr val="F47A22"/>
                </a:solidFill>
                <a:latin typeface="Arial"/>
                <a:cs typeface="Arial"/>
              </a:defRPr>
            </a:lvl2pPr>
            <a:lvl3pPr marL="0" indent="0">
              <a:spcBef>
                <a:spcPts val="0"/>
              </a:spcBef>
              <a:buFontTx/>
              <a:buNone/>
              <a:defRPr sz="1500" b="0">
                <a:solidFill>
                  <a:srgbClr val="8D8E8D"/>
                </a:solidFill>
                <a:latin typeface="Arial"/>
                <a:cs typeface="Arial"/>
              </a:defRPr>
            </a:lvl3pPr>
            <a:lvl4pPr marL="0" indent="0">
              <a:spcBef>
                <a:spcPts val="0"/>
              </a:spcBef>
              <a:buNone/>
              <a:defRPr sz="1500">
                <a:solidFill>
                  <a:srgbClr val="8D8E8D"/>
                </a:solidFill>
                <a:latin typeface="Arial"/>
                <a:cs typeface="Arial"/>
              </a:defRPr>
            </a:lvl4pPr>
            <a:lvl5pPr marL="0" indent="-137118">
              <a:lnSpc>
                <a:spcPct val="120000"/>
              </a:lnSpc>
              <a:spcBef>
                <a:spcPts val="0"/>
              </a:spcBef>
              <a:buClr>
                <a:srgbClr val="8D8E8D"/>
              </a:buClr>
              <a:buFont typeface="Lucida Grande"/>
              <a:buChar char="-"/>
              <a:defRPr sz="1500">
                <a:solidFill>
                  <a:srgbClr val="8D8E8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Venn Diagram &amp; Copy</a:t>
            </a:r>
          </a:p>
        </p:txBody>
      </p:sp>
      <p:grpSp>
        <p:nvGrpSpPr>
          <p:cNvPr id="4" name="Group 11"/>
          <p:cNvGrpSpPr/>
          <p:nvPr userDrawn="1"/>
        </p:nvGrpSpPr>
        <p:grpSpPr>
          <a:xfrm>
            <a:off x="2835845" y="2608990"/>
            <a:ext cx="3136213" cy="2972365"/>
            <a:chOff x="2943666" y="2261124"/>
            <a:chExt cx="2954151" cy="2576050"/>
          </a:xfrm>
        </p:grpSpPr>
        <p:sp>
          <p:nvSpPr>
            <p:cNvPr id="3" name="Oval 2"/>
            <p:cNvSpPr/>
            <p:nvPr userDrawn="1"/>
          </p:nvSpPr>
          <p:spPr>
            <a:xfrm>
              <a:off x="3554937" y="2261124"/>
              <a:ext cx="1722635" cy="1584960"/>
            </a:xfrm>
            <a:prstGeom prst="ellipse">
              <a:avLst/>
            </a:prstGeom>
            <a:solidFill>
              <a:srgbClr val="E87722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5" name="Group 6"/>
            <p:cNvGrpSpPr/>
            <p:nvPr userDrawn="1"/>
          </p:nvGrpSpPr>
          <p:grpSpPr>
            <a:xfrm>
              <a:off x="2943666" y="3252214"/>
              <a:ext cx="2954151" cy="1584960"/>
              <a:chOff x="3554937" y="3252214"/>
              <a:chExt cx="2954151" cy="1584960"/>
            </a:xfrm>
          </p:grpSpPr>
          <p:sp>
            <p:nvSpPr>
              <p:cNvPr id="10" name="Oval 9"/>
              <p:cNvSpPr/>
              <p:nvPr userDrawn="1"/>
            </p:nvSpPr>
            <p:spPr>
              <a:xfrm>
                <a:off x="3554937" y="3252214"/>
                <a:ext cx="1722636" cy="1584960"/>
              </a:xfrm>
              <a:prstGeom prst="ellipse">
                <a:avLst/>
              </a:prstGeom>
              <a:solidFill>
                <a:srgbClr val="B31B1B">
                  <a:alpha val="52941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5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" name="Oval 10"/>
              <p:cNvSpPr/>
              <p:nvPr userDrawn="1"/>
            </p:nvSpPr>
            <p:spPr>
              <a:xfrm>
                <a:off x="4786452" y="3252214"/>
                <a:ext cx="1722636" cy="1584960"/>
              </a:xfrm>
              <a:prstGeom prst="ellipse">
                <a:avLst/>
              </a:prstGeom>
              <a:solidFill>
                <a:srgbClr val="CF4520">
                  <a:alpha val="52941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5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cxnSp>
        <p:nvCxnSpPr>
          <p:cNvPr id="14" name="Straight Connector 13"/>
          <p:cNvCxnSpPr/>
          <p:nvPr userDrawn="1"/>
        </p:nvCxnSpPr>
        <p:spPr>
          <a:xfrm>
            <a:off x="6041310" y="4608527"/>
            <a:ext cx="2416892" cy="0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041313" y="4737965"/>
            <a:ext cx="2416891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19700" y="3019196"/>
            <a:ext cx="3238500" cy="669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41313" y="3019190"/>
            <a:ext cx="2416891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76619" y="4642771"/>
            <a:ext cx="2085909" cy="0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0"/>
          <p:cNvSpPr>
            <a:spLocks noGrp="1"/>
          </p:cNvSpPr>
          <p:nvPr>
            <p:ph type="body" sz="quarter" idx="26"/>
          </p:nvPr>
        </p:nvSpPr>
        <p:spPr>
          <a:xfrm>
            <a:off x="676619" y="4737965"/>
            <a:ext cx="2085909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9511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05" y="0"/>
            <a:ext cx="6400800" cy="63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3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525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ADB28-9FC5-ED48-8B04-F07645F46A88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F1AD4-548F-4D46-9280-2CAC9DA2F46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2"/>
            <a:ext cx="3429000" cy="304800"/>
          </a:xfrm>
          <a:prstGeom prst="rect">
            <a:avLst/>
          </a:prstGeom>
        </p:spPr>
        <p:txBody>
          <a:bodyPr lIns="91411" tIns="45706" rIns="91411" bIns="45706"/>
          <a:lstStyle/>
          <a:p>
            <a:pPr defTabSz="457059"/>
            <a:fld id="{D90DB029-FC31-2445-859D-DD2ADB430E57}" type="datetimeFigureOut">
              <a:rPr lang="en-US" smtClean="0">
                <a:solidFill>
                  <a:srgbClr val="2D2E2D"/>
                </a:solidFill>
                <a:latin typeface="Arial"/>
                <a:ea typeface="ＭＳ Ｐゴシック" charset="-128"/>
                <a:cs typeface="ＭＳ Ｐゴシック" charset="-128"/>
              </a:rPr>
              <a:pPr defTabSz="457059"/>
              <a:t>10/14/25</a:t>
            </a:fld>
            <a:endParaRPr lang="en-US">
              <a:solidFill>
                <a:srgbClr val="2D2E2D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87"/>
            <a:ext cx="3429000" cy="283845"/>
          </a:xfrm>
          <a:prstGeom prst="rect">
            <a:avLst/>
          </a:prstGeom>
        </p:spPr>
        <p:txBody>
          <a:bodyPr lIns="91411" tIns="45706" rIns="91411" bIns="45706"/>
          <a:lstStyle/>
          <a:p>
            <a:pPr defTabSz="457059"/>
            <a:endParaRPr lang="en-US">
              <a:solidFill>
                <a:srgbClr val="2D2E2D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81" y="5885509"/>
            <a:ext cx="1315721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pPr defTabSz="457059"/>
            <a:fld id="{6568E312-1A32-8448-8403-19C30EDBF6CE}" type="slidenum">
              <a:rPr lang="en-US" smtClean="0">
                <a:solidFill>
                  <a:srgbClr val="2D2E2D"/>
                </a:solidFill>
                <a:latin typeface="Arial"/>
                <a:ea typeface="ＭＳ Ｐゴシック" charset="-128"/>
                <a:cs typeface="ＭＳ Ｐゴシック" charset="-128"/>
              </a:rPr>
              <a:pPr defTabSz="457059"/>
              <a:t>‹#›</a:t>
            </a:fld>
            <a:endParaRPr lang="en-US">
              <a:solidFill>
                <a:srgbClr val="2D2E2D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1228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0815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5259" y="2512515"/>
            <a:ext cx="8351856" cy="989915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600" b="1" baseline="0">
                <a:solidFill>
                  <a:srgbClr val="B31B1B"/>
                </a:solidFill>
                <a:latin typeface="Avenir Black"/>
                <a:cs typeface="Avenir Black"/>
              </a:defRPr>
            </a:lvl1pPr>
          </a:lstStyle>
          <a:p>
            <a:r>
              <a:rPr lang="en-US" dirty="0"/>
              <a:t>Cover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59" y="3571874"/>
            <a:ext cx="64008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rgbClr val="B31B1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2212258" y="5830723"/>
            <a:ext cx="3893268" cy="620956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B31B1B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6419873" y="5830730"/>
            <a:ext cx="2180441" cy="620957"/>
          </a:xfrm>
        </p:spPr>
        <p:txBody>
          <a:bodyPr anchor="b">
            <a:normAutofit/>
          </a:bodyPr>
          <a:lstStyle>
            <a:lvl1pPr marL="0" indent="0" algn="r">
              <a:buNone/>
              <a:defRPr sz="1500" baseline="0">
                <a:solidFill>
                  <a:srgbClr val="B31B1B"/>
                </a:solidFill>
              </a:defRPr>
            </a:lvl1pPr>
          </a:lstStyle>
          <a:p>
            <a:pPr lvl="0"/>
            <a:r>
              <a:rPr lang="en-US" dirty="0"/>
              <a:t>10.10.15</a:t>
            </a:r>
          </a:p>
          <a:p>
            <a:pPr lvl="0"/>
            <a:r>
              <a:rPr lang="en-US" dirty="0"/>
              <a:t>Web Address</a:t>
            </a:r>
          </a:p>
        </p:txBody>
      </p:sp>
    </p:spTree>
    <p:extLst>
      <p:ext uri="{BB962C8B-B14F-4D97-AF65-F5344CB8AC3E}">
        <p14:creationId xmlns:p14="http://schemas.microsoft.com/office/powerpoint/2010/main" val="1385793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5259" y="2512515"/>
            <a:ext cx="8351856" cy="989915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600" b="1" baseline="0">
                <a:solidFill>
                  <a:srgbClr val="63646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Divider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59" y="3571874"/>
            <a:ext cx="64008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rgbClr val="63646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</p:spTree>
    <p:extLst>
      <p:ext uri="{BB962C8B-B14F-4D97-AF65-F5344CB8AC3E}">
        <p14:creationId xmlns:p14="http://schemas.microsoft.com/office/powerpoint/2010/main" val="421575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Copy Only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914428" y="1432415"/>
            <a:ext cx="7759701" cy="4517048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>
              <a:defRPr sz="1500">
                <a:solidFill>
                  <a:srgbClr val="7F7F7F"/>
                </a:solidFill>
                <a:latin typeface="Arial"/>
                <a:cs typeface="Arial"/>
              </a:defRPr>
            </a:lvl4pPr>
            <a:lvl5pPr marL="457200">
              <a:defRPr sz="15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41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533903" y="1417767"/>
            <a:ext cx="3744913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chemeClr val="tx1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Image &amp; Copy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62428" y="1418379"/>
            <a:ext cx="3554338" cy="400706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04417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Double Column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723900" y="1417767"/>
            <a:ext cx="3632200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4546216" y="1417767"/>
            <a:ext cx="3797300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015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Images &amp; Copy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88615" y="1417647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500629" y="1417647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6127895" y="1417647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8861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00629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2789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9941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Long Image &amp; Copy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63602" y="1417647"/>
            <a:ext cx="741680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63602" y="4067527"/>
            <a:ext cx="7416800" cy="19756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5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rgbClr val="8D8E8D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51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s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Pie Charts &amp; Copy 1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3252" y="3598674"/>
            <a:ext cx="7654150" cy="2444501"/>
          </a:xfrm>
        </p:spPr>
        <p:txBody>
          <a:bodyPr lIns="0" tIns="0" rIns="0" bIns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7"/>
          </p:nvPr>
        </p:nvSpPr>
        <p:spPr>
          <a:xfrm>
            <a:off x="6517176" y="141767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8"/>
          </p:nvPr>
        </p:nvSpPr>
        <p:spPr>
          <a:xfrm>
            <a:off x="4595868" y="141767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2674560" y="141767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3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753252" y="1417671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03306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s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3415729" y="1417792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6037720" y="1417792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796147" y="1417792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Pie Charts &amp; Copy 2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92671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38729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6599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603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4C1F-28D7-E24F-A8E3-137B6E7AA9A2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AD12-F3E2-F346-B942-872020DBAE5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24"/>
          </p:nvPr>
        </p:nvSpPr>
        <p:spPr>
          <a:xfrm>
            <a:off x="457200" y="1675181"/>
            <a:ext cx="8229600" cy="44464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4195215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70000" y="4067527"/>
            <a:ext cx="5970422" cy="1975644"/>
          </a:xfrm>
        </p:spPr>
        <p:txBody>
          <a:bodyPr lIns="0" tIns="0" rIns="0" bIns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1270043" y="1417792"/>
            <a:ext cx="5970421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1</a:t>
            </a:r>
          </a:p>
        </p:txBody>
      </p:sp>
    </p:spTree>
    <p:extLst>
      <p:ext uri="{BB962C8B-B14F-4D97-AF65-F5344CB8AC3E}">
        <p14:creationId xmlns:p14="http://schemas.microsoft.com/office/powerpoint/2010/main" val="2480519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4827238" y="1417791"/>
            <a:ext cx="3440462" cy="3676951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/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icon to add chart</a:t>
            </a: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6" hasCustomPrompt="1"/>
          </p:nvPr>
        </p:nvSpPr>
        <p:spPr>
          <a:xfrm>
            <a:off x="850900" y="1417639"/>
            <a:ext cx="3976688" cy="4703884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394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25" hasCustomPrompt="1"/>
          </p:nvPr>
        </p:nvSpPr>
        <p:spPr>
          <a:xfrm>
            <a:off x="664378" y="1417763"/>
            <a:ext cx="3804897" cy="36762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7" hasCustomPrompt="1"/>
          </p:nvPr>
        </p:nvSpPr>
        <p:spPr>
          <a:xfrm>
            <a:off x="4468833" y="1417639"/>
            <a:ext cx="3989387" cy="4703884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985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&amp; 4 Blocks of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23213" y="3694635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577164" y="3694635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36568" y="1417792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603902" y="1417792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4 Images &amp; 4 Blocks of Copy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30149" y="1417766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0256" y="1417766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603926" y="3686614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36583" y="3686614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723879" y="1540519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A21E33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4676436" y="1540519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A21E33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2717961" y="3800268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46782" y="3800268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5007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76617" y="1417767"/>
            <a:ext cx="7781584" cy="2334795"/>
          </a:xfrm>
        </p:spPr>
        <p:txBody>
          <a:bodyPr lIns="0" tIns="0" bIns="0"/>
          <a:lstStyle>
            <a:lvl1pPr marL="0" indent="0">
              <a:lnSpc>
                <a:spcPct val="80000"/>
              </a:lnSpc>
              <a:buFontTx/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600"/>
              </a:spcBef>
              <a:buFontTx/>
              <a:buNone/>
              <a:defRPr sz="1500" b="1">
                <a:solidFill>
                  <a:srgbClr val="F47A22"/>
                </a:solidFill>
                <a:latin typeface="Arial"/>
                <a:cs typeface="Arial"/>
              </a:defRPr>
            </a:lvl2pPr>
            <a:lvl3pPr marL="0" indent="0">
              <a:spcBef>
                <a:spcPts val="0"/>
              </a:spcBef>
              <a:buFontTx/>
              <a:buNone/>
              <a:defRPr sz="1500" b="0">
                <a:solidFill>
                  <a:srgbClr val="8D8E8D"/>
                </a:solidFill>
                <a:latin typeface="Arial"/>
                <a:cs typeface="Arial"/>
              </a:defRPr>
            </a:lvl3pPr>
            <a:lvl4pPr marL="0" indent="0">
              <a:spcBef>
                <a:spcPts val="0"/>
              </a:spcBef>
              <a:buNone/>
              <a:defRPr sz="1500">
                <a:solidFill>
                  <a:srgbClr val="8D8E8D"/>
                </a:solidFill>
                <a:latin typeface="Arial"/>
                <a:cs typeface="Arial"/>
              </a:defRPr>
            </a:lvl4pPr>
            <a:lvl5pPr marL="0" indent="-137160">
              <a:lnSpc>
                <a:spcPct val="120000"/>
              </a:lnSpc>
              <a:spcBef>
                <a:spcPts val="0"/>
              </a:spcBef>
              <a:buClr>
                <a:srgbClr val="8D8E8D"/>
              </a:buClr>
              <a:buFont typeface="Lucida Grande"/>
              <a:buChar char="-"/>
              <a:defRPr sz="1500">
                <a:solidFill>
                  <a:srgbClr val="8D8E8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Venn Diagram &amp; Copy</a:t>
            </a:r>
          </a:p>
        </p:txBody>
      </p:sp>
      <p:grpSp>
        <p:nvGrpSpPr>
          <p:cNvPr id="4" name="Group 11"/>
          <p:cNvGrpSpPr/>
          <p:nvPr userDrawn="1"/>
        </p:nvGrpSpPr>
        <p:grpSpPr>
          <a:xfrm>
            <a:off x="2835883" y="2608989"/>
            <a:ext cx="3136213" cy="2972365"/>
            <a:chOff x="2943666" y="2261124"/>
            <a:chExt cx="2954151" cy="2576050"/>
          </a:xfrm>
        </p:grpSpPr>
        <p:sp>
          <p:nvSpPr>
            <p:cNvPr id="3" name="Oval 2"/>
            <p:cNvSpPr/>
            <p:nvPr userDrawn="1"/>
          </p:nvSpPr>
          <p:spPr>
            <a:xfrm>
              <a:off x="3554937" y="2261124"/>
              <a:ext cx="1722635" cy="1584960"/>
            </a:xfrm>
            <a:prstGeom prst="ellipse">
              <a:avLst/>
            </a:prstGeom>
            <a:solidFill>
              <a:srgbClr val="E87722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5" name="Group 6"/>
            <p:cNvGrpSpPr/>
            <p:nvPr userDrawn="1"/>
          </p:nvGrpSpPr>
          <p:grpSpPr>
            <a:xfrm>
              <a:off x="2943666" y="3252214"/>
              <a:ext cx="2954151" cy="1584960"/>
              <a:chOff x="3554937" y="3252214"/>
              <a:chExt cx="2954151" cy="1584960"/>
            </a:xfrm>
          </p:grpSpPr>
          <p:sp>
            <p:nvSpPr>
              <p:cNvPr id="10" name="Oval 9"/>
              <p:cNvSpPr/>
              <p:nvPr userDrawn="1"/>
            </p:nvSpPr>
            <p:spPr>
              <a:xfrm>
                <a:off x="3554937" y="3252214"/>
                <a:ext cx="1722636" cy="1584960"/>
              </a:xfrm>
              <a:prstGeom prst="ellipse">
                <a:avLst/>
              </a:prstGeom>
              <a:solidFill>
                <a:srgbClr val="B31B1B">
                  <a:alpha val="52941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" name="Oval 10"/>
              <p:cNvSpPr/>
              <p:nvPr userDrawn="1"/>
            </p:nvSpPr>
            <p:spPr>
              <a:xfrm>
                <a:off x="4786452" y="3252214"/>
                <a:ext cx="1722636" cy="1584960"/>
              </a:xfrm>
              <a:prstGeom prst="ellipse">
                <a:avLst/>
              </a:prstGeom>
              <a:solidFill>
                <a:srgbClr val="CF4520">
                  <a:alpha val="52941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cxnSp>
        <p:nvCxnSpPr>
          <p:cNvPr id="14" name="Straight Connector 13"/>
          <p:cNvCxnSpPr/>
          <p:nvPr userDrawn="1"/>
        </p:nvCxnSpPr>
        <p:spPr>
          <a:xfrm>
            <a:off x="6041310" y="4608527"/>
            <a:ext cx="2416892" cy="0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041343" y="4737967"/>
            <a:ext cx="2416891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19700" y="3019190"/>
            <a:ext cx="3238500" cy="669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41343" y="3019190"/>
            <a:ext cx="2416891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76627" y="4642771"/>
            <a:ext cx="2085909" cy="0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0"/>
          <p:cNvSpPr>
            <a:spLocks noGrp="1"/>
          </p:cNvSpPr>
          <p:nvPr>
            <p:ph type="body" sz="quarter" idx="26"/>
          </p:nvPr>
        </p:nvSpPr>
        <p:spPr>
          <a:xfrm>
            <a:off x="676627" y="4737967"/>
            <a:ext cx="2085909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9511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05" y="31"/>
            <a:ext cx="6400800" cy="63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3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5250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D90DB029-FC31-2445-859D-DD2ADB430E57}" type="datetimeFigureOut">
              <a:rPr lang="en-US" smtClean="0">
                <a:solidFill>
                  <a:srgbClr val="2D2E2D"/>
                </a:solidFill>
                <a:latin typeface="Arial"/>
                <a:ea typeface="MS PGothic" panose="020B0600070205080204" pitchFamily="34" charset="-128"/>
              </a:rPr>
              <a:pPr/>
              <a:t>10/14/25</a:t>
            </a:fld>
            <a:endParaRPr lang="en-US">
              <a:solidFill>
                <a:srgbClr val="2D2E2D"/>
              </a:solidFill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82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D2E2D"/>
              </a:solidFill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418" y="5885529"/>
            <a:ext cx="1315721" cy="365125"/>
          </a:xfrm>
          <a:prstGeom prst="rect">
            <a:avLst/>
          </a:prstGeom>
        </p:spPr>
        <p:txBody>
          <a:bodyPr/>
          <a:lstStyle/>
          <a:p>
            <a:fld id="{6568E312-1A32-8448-8403-19C30EDBF6CE}" type="slidenum">
              <a:rPr lang="en-US" smtClean="0">
                <a:solidFill>
                  <a:srgbClr val="2D2E2D"/>
                </a:solidFill>
                <a:latin typeface="Arial"/>
                <a:ea typeface="MS PGothic" panose="020B0600070205080204" pitchFamily="34" charset="-128"/>
              </a:rPr>
              <a:pPr/>
              <a:t>‹#›</a:t>
            </a:fld>
            <a:endParaRPr lang="en-US">
              <a:solidFill>
                <a:srgbClr val="2D2E2D"/>
              </a:solidFill>
              <a:latin typeface="Arial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1228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C993C-4793-1446-9BBB-2598B32D5F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D20EC-9C78-744C-8477-0C58DF39637F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D4C4F-4937-5246-B7B9-B63542007F5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52D0F-6956-F142-A681-8341A577C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21B8-0A82-D44E-B3BC-B91AD0FAF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FEDCE-22A4-334E-82F0-37E876064B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6250A-94EE-5640-BBD1-AACD301967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7639-0802-DB4B-9983-C11A6E5DD8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BB025-9BEC-B040-8C8E-FE8AE2F24A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23B8-5E82-AC49-B100-C563F8C9E5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F17F2-B63B-9246-B50D-5B65A68967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274F-0D20-604E-9853-590A5E7E54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DA259-265A-3045-8393-B180A8872B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9A9C-3D00-9046-9089-E916365A8EBC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14AE-E9B3-4F40-8FFD-C070D7AE8A3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BEE4F-A8F5-B447-B46F-BD6EAF1F5096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BD147-E924-CE4A-9B15-2E8D3E9595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436D-D244-FC4C-B0E6-DC9CBB94567D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EE6C2-2763-3C43-AD15-4283152012C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812A-F1BB-CD43-87FD-BAC372B88411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3C4DA-051B-C64A-A8AD-11F34E34F57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5A32ED-7F42-BF43-AC93-55153B1D0F4A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1474BE8-3459-4A4C-B74D-63521C66362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497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0" rIns="91411" bIns="45706" rtlCol="0" anchor="t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439016"/>
            <a:ext cx="77343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marL="342796" marR="0" lvl="0" indent="-342796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722" marR="0" lvl="1" indent="-285662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2647" marR="0" lvl="2" indent="-228529" algn="l" defTabSz="91411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4311876" y="6483362"/>
            <a:ext cx="52025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rgbClr val="8D8E8D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2D2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7" r:id="rId16"/>
    <p:sldLayoutId id="2147484408" r:id="rId17"/>
    <p:sldLayoutId id="2147484409" r:id="rId18"/>
  </p:sldLayoutIdLst>
  <p:hf hdr="0" dt="0"/>
  <p:txStyles>
    <p:titleStyle>
      <a:lvl1pPr algn="l" defTabSz="457059" rtl="0" eaLnBrk="1" latinLnBrk="0" hangingPunct="1">
        <a:spcBef>
          <a:spcPct val="0"/>
        </a:spcBef>
        <a:buNone/>
        <a:defRPr sz="3600" kern="1200">
          <a:solidFill>
            <a:srgbClr val="A20815"/>
          </a:solidFill>
          <a:latin typeface="Arial"/>
          <a:ea typeface="+mj-ea"/>
          <a:cs typeface="Arial"/>
        </a:defRPr>
      </a:lvl1pPr>
    </p:titleStyle>
    <p:bodyStyle>
      <a:lvl1pPr marL="342796" marR="0" indent="-342796" algn="l" defTabSz="91411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400" kern="1200">
          <a:solidFill>
            <a:srgbClr val="7F7F7F"/>
          </a:solidFill>
          <a:latin typeface="Arial"/>
          <a:ea typeface="+mn-ea"/>
          <a:cs typeface="Arial"/>
        </a:defRPr>
      </a:lvl1pPr>
      <a:lvl2pPr marL="742722" marR="0" indent="-285662" algn="l" defTabSz="91411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1500" b="1" kern="1200">
          <a:solidFill>
            <a:schemeClr val="accent3"/>
          </a:solidFill>
          <a:latin typeface="Arial"/>
          <a:ea typeface="+mn-ea"/>
          <a:cs typeface="Arial"/>
        </a:defRPr>
      </a:lvl2pPr>
      <a:lvl3pPr marL="1142647" marR="0" indent="-228529" algn="l" defTabSz="91411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1500" kern="1200">
          <a:solidFill>
            <a:srgbClr val="7F7F7F"/>
          </a:solidFill>
          <a:latin typeface="Arial"/>
          <a:ea typeface="+mn-ea"/>
          <a:cs typeface="Arial"/>
        </a:defRPr>
      </a:lvl3pPr>
      <a:lvl4pPr marL="0" indent="-228529" algn="l" defTabSz="457059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7F7F7F"/>
          </a:solidFill>
          <a:latin typeface="Arial"/>
          <a:ea typeface="+mn-ea"/>
          <a:cs typeface="Arial"/>
        </a:defRPr>
      </a:lvl4pPr>
      <a:lvl5pPr marL="457059" indent="-228529" algn="l" defTabSz="457059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7F7F7F"/>
          </a:solidFill>
          <a:latin typeface="Arial"/>
          <a:ea typeface="+mn-ea"/>
          <a:cs typeface="Arial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439015"/>
            <a:ext cx="7734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4311888" y="6483358"/>
            <a:ext cx="5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rgbClr val="8D8E8D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2D2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  <p:sldLayoutId id="2147484472" r:id="rId12"/>
    <p:sldLayoutId id="2147484473" r:id="rId13"/>
    <p:sldLayoutId id="2147484474" r:id="rId14"/>
    <p:sldLayoutId id="2147484475" r:id="rId15"/>
    <p:sldLayoutId id="2147484476" r:id="rId16"/>
    <p:sldLayoutId id="2147484477" r:id="rId17"/>
    <p:sldLayoutId id="2147484478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A20815"/>
          </a:solidFill>
          <a:latin typeface="Arial"/>
          <a:ea typeface="+mj-ea"/>
          <a:cs typeface="Arial"/>
        </a:defRPr>
      </a:lvl1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400" kern="1200">
          <a:solidFill>
            <a:srgbClr val="7F7F7F"/>
          </a:solidFill>
          <a:latin typeface="Arial"/>
          <a:ea typeface="+mn-ea"/>
          <a:cs typeface="Arial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1500" b="1" kern="1200">
          <a:solidFill>
            <a:schemeClr val="accent3"/>
          </a:solidFill>
          <a:latin typeface="Arial"/>
          <a:ea typeface="+mn-ea"/>
          <a:cs typeface="Arial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1500" kern="1200">
          <a:solidFill>
            <a:srgbClr val="7F7F7F"/>
          </a:solidFill>
          <a:latin typeface="Arial"/>
          <a:ea typeface="+mn-ea"/>
          <a:cs typeface="Arial"/>
        </a:defRPr>
      </a:lvl3pPr>
      <a:lvl4pPr marL="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7F7F7F"/>
          </a:solidFill>
          <a:latin typeface="Arial"/>
          <a:ea typeface="+mn-ea"/>
          <a:cs typeface="Arial"/>
        </a:defRPr>
      </a:lvl4pPr>
      <a:lvl5pPr marL="4572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7F7F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1D19E-AFD6-7C4B-8AD1-B8FE5F061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1D529-05A6-F048-B970-526B47E5182B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  <p:sldLayoutId id="2147484958" r:id="rId9"/>
    <p:sldLayoutId id="2147484959" r:id="rId10"/>
    <p:sldLayoutId id="214748496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.mov"/><Relationship Id="rId7" Type="http://schemas.openxmlformats.org/officeDocument/2006/relationships/image" Target="../media/image1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o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0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video" Target="file:////Users/ces/Desktop/LAPTOP%20CSeidman%20Data/Powerpoint%20presentations/Slides%20from%20%20paolo/PET_CT64%20Pisa.mpg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"/><Relationship Id="rId5" Type="http://schemas.openxmlformats.org/officeDocument/2006/relationships/image" Target="../media/image20.t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9" y="2419420"/>
            <a:ext cx="4747759" cy="1569155"/>
          </a:xfrm>
        </p:spPr>
        <p:txBody>
          <a:bodyPr anchor="ctr">
            <a:normAutofit fontScale="90000"/>
          </a:bodyPr>
          <a:lstStyle/>
          <a:p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8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Annual New England Rare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Disease Statistics (NERDS) Workshop 2025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NERDS 2025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JON &amp; KRICKET Seidman </a:t>
            </a:r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Harvard Medical School</a:t>
            </a:r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Department of Genetics</a:t>
            </a:r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Harvard Medical School</a:t>
            </a:r>
            <a:b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Boston, MA</a:t>
            </a:r>
            <a:endParaRPr lang="en-US" sz="105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63159" y="1513142"/>
            <a:ext cx="4743450" cy="11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545132" y="3489151"/>
            <a:ext cx="6463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	</a:t>
            </a:r>
            <a:endParaRPr lang="en-US" sz="1350" b="1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912808" y="4284996"/>
            <a:ext cx="184731" cy="4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985" y="2968292"/>
            <a:ext cx="1199321" cy="176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3187" y="4761302"/>
            <a:ext cx="1344161" cy="1517654"/>
          </a:xfrm>
          <a:prstGeom prst="rect">
            <a:avLst/>
          </a:prstGeom>
          <a:solidFill>
            <a:srgbClr val="650D29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AutoShape 15"/>
          <p:cNvSpPr>
            <a:spLocks noChangeArrowheads="1"/>
          </p:cNvSpPr>
          <p:nvPr/>
        </p:nvSpPr>
        <p:spPr bwMode="auto">
          <a:xfrm rot="3440494">
            <a:off x="5191778" y="3993876"/>
            <a:ext cx="390246" cy="904067"/>
          </a:xfrm>
          <a:prstGeom prst="curvedRightArrow">
            <a:avLst>
              <a:gd name="adj1" fmla="val 61739"/>
              <a:gd name="adj2" fmla="val 123478"/>
              <a:gd name="adj3" fmla="val 33333"/>
            </a:avLst>
          </a:prstGeom>
          <a:solidFill>
            <a:srgbClr val="650D2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4585" y="4770853"/>
            <a:ext cx="1342570" cy="15335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" name="AutoShape 14"/>
          <p:cNvSpPr>
            <a:spLocks noChangeArrowheads="1"/>
          </p:cNvSpPr>
          <p:nvPr/>
        </p:nvSpPr>
        <p:spPr bwMode="auto">
          <a:xfrm rot="18159506" flipH="1">
            <a:off x="6972932" y="3998528"/>
            <a:ext cx="375779" cy="857402"/>
          </a:xfrm>
          <a:prstGeom prst="curvedRightArrow">
            <a:avLst>
              <a:gd name="adj1" fmla="val 61739"/>
              <a:gd name="adj2" fmla="val 109184"/>
              <a:gd name="adj3" fmla="val 33333"/>
            </a:avLst>
          </a:prstGeom>
          <a:solidFill>
            <a:srgbClr val="650D2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5764" y="250836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6886" y="6252903"/>
            <a:ext cx="230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Hypertrophic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10972" y="6252903"/>
            <a:ext cx="123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Dilated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72985" y="2575385"/>
            <a:ext cx="148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Normal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976" y="5743949"/>
            <a:ext cx="316805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/>
              </a:rPr>
              <a:t>Disclosure:</a:t>
            </a:r>
          </a:p>
          <a:p>
            <a:r>
              <a:rPr lang="en-US" sz="1050" dirty="0">
                <a:solidFill>
                  <a:srgbClr val="000000"/>
                </a:solidFill>
                <a:latin typeface="Arial"/>
              </a:rPr>
              <a:t>Jon and Christine Seidman</a:t>
            </a:r>
          </a:p>
          <a:p>
            <a:r>
              <a:rPr lang="en-US" sz="1050" dirty="0">
                <a:solidFill>
                  <a:srgbClr val="000000"/>
                </a:solidFill>
                <a:latin typeface="Arial"/>
              </a:rPr>
              <a:t>With Jim Spudich and Leslie </a:t>
            </a:r>
            <a:r>
              <a:rPr lang="en-US" sz="1050" dirty="0" err="1">
                <a:solidFill>
                  <a:srgbClr val="000000"/>
                </a:solidFill>
                <a:latin typeface="Arial"/>
              </a:rPr>
              <a:t>Leinwand</a:t>
            </a:r>
            <a:endParaRPr lang="en-US" sz="1050" dirty="0">
              <a:solidFill>
                <a:srgbClr val="000000"/>
              </a:solidFill>
              <a:latin typeface="Arial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Arial"/>
              </a:rPr>
              <a:t>Myokardia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(Now BMS subsidiary) Co-founders,  retired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F3274C-0AB9-1152-0FB0-3BEE84A2DAA8}"/>
              </a:ext>
            </a:extLst>
          </p:cNvPr>
          <p:cNvSpPr/>
          <p:nvPr/>
        </p:nvSpPr>
        <p:spPr>
          <a:xfrm>
            <a:off x="466165" y="201154"/>
            <a:ext cx="8104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Molecular Basis of Inherited Cardiomyopathies: </a:t>
            </a:r>
          </a:p>
          <a:p>
            <a:pPr algn="ctr"/>
            <a:r>
              <a:rPr lang="en-US" sz="2400" b="1" dirty="0"/>
              <a:t>From genes to therapies</a:t>
            </a:r>
            <a:endParaRPr lang="en-US" sz="2400" dirty="0"/>
          </a:p>
          <a:p>
            <a:pPr algn="ctr"/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2567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D34C463-4B1F-C851-63CD-D54DE4F7E4F8}"/>
              </a:ext>
            </a:extLst>
          </p:cNvPr>
          <p:cNvGrpSpPr/>
          <p:nvPr/>
        </p:nvGrpSpPr>
        <p:grpSpPr>
          <a:xfrm>
            <a:off x="218501" y="3405469"/>
            <a:ext cx="8175422" cy="2400137"/>
            <a:chOff x="778213" y="3311284"/>
            <a:chExt cx="10435353" cy="30636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5618CD-C7A9-93B2-DAC3-E261A47A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40" t="21511" r="2353" b="50084"/>
            <a:stretch/>
          </p:blipFill>
          <p:spPr>
            <a:xfrm>
              <a:off x="778213" y="3311284"/>
              <a:ext cx="10435353" cy="30636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A4B030-6A28-D2CF-93AC-10C5DF01689A}"/>
                </a:ext>
              </a:extLst>
            </p:cNvPr>
            <p:cNvSpPr/>
            <p:nvPr/>
          </p:nvSpPr>
          <p:spPr>
            <a:xfrm>
              <a:off x="778213" y="6128426"/>
              <a:ext cx="1504544" cy="23349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464F1D-5B4D-DE4F-BD71-C714B53A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46" t="856" r="458" b="79589"/>
          <a:stretch/>
        </p:blipFill>
        <p:spPr>
          <a:xfrm>
            <a:off x="3912761" y="1488621"/>
            <a:ext cx="4481163" cy="1809690"/>
          </a:xfrm>
          <a:prstGeom prst="rect">
            <a:avLst/>
          </a:prstGeom>
        </p:spPr>
      </p:pic>
      <p:pic>
        <p:nvPicPr>
          <p:cNvPr id="14" name="Picture 13" descr="A diagram of the heart&#10;&#10;Description automatically generated">
            <a:extLst>
              <a:ext uri="{FF2B5EF4-FFF2-40B4-BE49-F238E27FC236}">
                <a16:creationId xmlns:a16="http://schemas.microsoft.com/office/drawing/2014/main" id="{CD100E09-EF1B-BA0A-A6F0-1E23EA4F2D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537" t="4573" r="1490" b="3776"/>
          <a:stretch/>
        </p:blipFill>
        <p:spPr>
          <a:xfrm>
            <a:off x="1985467" y="1136610"/>
            <a:ext cx="1491962" cy="22107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F600AD-B459-3E27-70A5-8BBE2A94CD77}"/>
              </a:ext>
            </a:extLst>
          </p:cNvPr>
          <p:cNvGrpSpPr/>
          <p:nvPr/>
        </p:nvGrpSpPr>
        <p:grpSpPr>
          <a:xfrm>
            <a:off x="493506" y="1672143"/>
            <a:ext cx="1491962" cy="1540012"/>
            <a:chOff x="838982" y="918451"/>
            <a:chExt cx="2255901" cy="2328555"/>
          </a:xfrm>
        </p:grpSpPr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055229C-649A-FC0A-81C2-90C58E2A3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53" b="93674" l="2727" r="30233">
                          <a14:foregroundMark x1="15638" y1="13869" x2="15638" y2="13869"/>
                          <a14:foregroundMark x1="17322" y1="15572" x2="17322" y2="15572"/>
                          <a14:foregroundMark x1="26464" y1="47202" x2="26464" y2="47202"/>
                          <a14:foregroundMark x1="27346" y1="40389" x2="27346" y2="40389"/>
                          <a14:foregroundMark x1="29110" y1="72263" x2="29110" y2="72263"/>
                          <a14:foregroundMark x1="22133" y1="93917" x2="22133" y2="93917"/>
                          <a14:foregroundMark x1="3448" y1="35280" x2="3448" y2="35280"/>
                          <a14:foregroundMark x1="12109" y1="8759" x2="12109" y2="8759"/>
                          <a14:foregroundMark x1="14595" y1="7543" x2="14595" y2="7543"/>
                          <a14:foregroundMark x1="20529" y1="7299" x2="20529" y2="7299"/>
                          <a14:foregroundMark x1="15076" y1="6326" x2="15076" y2="6326"/>
                          <a14:foregroundMark x1="2727" y1="37226" x2="2727" y2="37226"/>
                          <a14:foregroundMark x1="23015" y1="5839" x2="23015" y2="5839"/>
                          <a14:foregroundMark x1="30072" y1="71776" x2="30072" y2="71776"/>
                          <a14:foregroundMark x1="30233" y1="77129" x2="30233" y2="77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69"/>
            <a:stretch/>
          </p:blipFill>
          <p:spPr>
            <a:xfrm>
              <a:off x="838982" y="918451"/>
              <a:ext cx="2255901" cy="23285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9A71BC-7DF3-C335-F83A-FD373EB15447}"/>
                </a:ext>
              </a:extLst>
            </p:cNvPr>
            <p:cNvSpPr/>
            <p:nvPr/>
          </p:nvSpPr>
          <p:spPr>
            <a:xfrm>
              <a:off x="2561192" y="1895475"/>
              <a:ext cx="423862" cy="28575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462E7A-B86C-DDC9-3C00-F5BB9E0E0758}"/>
              </a:ext>
            </a:extLst>
          </p:cNvPr>
          <p:cNvSpPr txBox="1"/>
          <p:nvPr/>
        </p:nvSpPr>
        <p:spPr>
          <a:xfrm>
            <a:off x="57983" y="5553071"/>
            <a:ext cx="118150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white"/>
                </a:solidFill>
                <a:latin typeface="Aptos" panose="020B0004020202020204" pitchFamily="34" charset="0"/>
              </a:rPr>
              <a:t>Eric Wei Kemar Brown</a:t>
            </a:r>
            <a:endParaRPr lang="de-DE" sz="1350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BE66C-FD6C-64EC-509F-FD3CBC2B1084}"/>
              </a:ext>
            </a:extLst>
          </p:cNvPr>
          <p:cNvSpPr/>
          <p:nvPr/>
        </p:nvSpPr>
        <p:spPr>
          <a:xfrm>
            <a:off x="0" y="925636"/>
            <a:ext cx="9144000" cy="455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CaMVIA-3D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rdiac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icroarchitectural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olumetric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maging and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nalyis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Pipeline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DA3F9-BA97-E894-F218-9D6606C6C19D}"/>
              </a:ext>
            </a:extLst>
          </p:cNvPr>
          <p:cNvSpPr txBox="1"/>
          <p:nvPr/>
        </p:nvSpPr>
        <p:spPr>
          <a:xfrm>
            <a:off x="5866452" y="6004103"/>
            <a:ext cx="2786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Wei et al, Science in Press</a:t>
            </a:r>
            <a:endParaRPr lang="en-US" sz="14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2DB8D-33DC-4233-F5EF-C758A15F1224}"/>
              </a:ext>
            </a:extLst>
          </p:cNvPr>
          <p:cNvSpPr txBox="1"/>
          <p:nvPr/>
        </p:nvSpPr>
        <p:spPr>
          <a:xfrm>
            <a:off x="4995333" y="6488668"/>
            <a:ext cx="452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Martin Beyer, Alex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Barnsbach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Eric Wei</a:t>
            </a:r>
          </a:p>
        </p:txBody>
      </p:sp>
    </p:spTree>
    <p:extLst>
      <p:ext uri="{BB962C8B-B14F-4D97-AF65-F5344CB8AC3E}">
        <p14:creationId xmlns:p14="http://schemas.microsoft.com/office/powerpoint/2010/main" val="241636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48E41-0903-D058-5972-0E73B366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50839-5C75-7FEB-44D7-90F99094D54C}"/>
              </a:ext>
            </a:extLst>
          </p:cNvPr>
          <p:cNvSpPr txBox="1"/>
          <p:nvPr/>
        </p:nvSpPr>
        <p:spPr>
          <a:xfrm>
            <a:off x="750576" y="993194"/>
            <a:ext cx="8808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PV+ and PV- HCM exhibit Different Cell Sizes and Morphology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CAB928-BCCE-98BF-860A-73034EDE17D9}"/>
              </a:ext>
            </a:extLst>
          </p:cNvPr>
          <p:cNvGrpSpPr/>
          <p:nvPr/>
        </p:nvGrpSpPr>
        <p:grpSpPr>
          <a:xfrm>
            <a:off x="21453" y="1664900"/>
            <a:ext cx="7535204" cy="4199906"/>
            <a:chOff x="2649996" y="282361"/>
            <a:chExt cx="7056399" cy="38186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A6FAEF-85B0-4D3B-647D-5880E3C2F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9" t="706" r="16859" b="57740"/>
            <a:stretch/>
          </p:blipFill>
          <p:spPr>
            <a:xfrm>
              <a:off x="2649996" y="282361"/>
              <a:ext cx="7056399" cy="321519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E8FA4C-742A-A06E-3524-64BF1E68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2323" t="90393" r="16859"/>
            <a:stretch/>
          </p:blipFill>
          <p:spPr>
            <a:xfrm>
              <a:off x="8789984" y="3455742"/>
              <a:ext cx="906362" cy="64527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75CA4AE-A7BF-8623-954F-CBC12042C9F5}"/>
              </a:ext>
            </a:extLst>
          </p:cNvPr>
          <p:cNvSpPr/>
          <p:nvPr/>
        </p:nvSpPr>
        <p:spPr>
          <a:xfrm>
            <a:off x="6632388" y="5155106"/>
            <a:ext cx="913539" cy="70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FBD7D3-BE5A-564B-DBF2-9520DD5C365F}"/>
              </a:ext>
            </a:extLst>
          </p:cNvPr>
          <p:cNvSpPr/>
          <p:nvPr/>
        </p:nvSpPr>
        <p:spPr>
          <a:xfrm>
            <a:off x="7658786" y="5201097"/>
            <a:ext cx="1282744" cy="574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B1192B-7317-75F9-79CA-ACD1EF06EF58}"/>
              </a:ext>
            </a:extLst>
          </p:cNvPr>
          <p:cNvGrpSpPr/>
          <p:nvPr/>
        </p:nvGrpSpPr>
        <p:grpSpPr>
          <a:xfrm>
            <a:off x="6640397" y="5112063"/>
            <a:ext cx="913539" cy="736098"/>
            <a:chOff x="6525059" y="4285560"/>
            <a:chExt cx="913539" cy="73609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1BBA04-C43F-3DEF-31B6-8EAA0B539704}"/>
                </a:ext>
              </a:extLst>
            </p:cNvPr>
            <p:cNvSpPr txBox="1"/>
            <p:nvPr/>
          </p:nvSpPr>
          <p:spPr>
            <a:xfrm rot="16200000">
              <a:off x="6309776" y="4500843"/>
              <a:ext cx="6767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Control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AB0770-B576-99D7-AD60-57466917CF69}"/>
                </a:ext>
              </a:extLst>
            </p:cNvPr>
            <p:cNvSpPr txBox="1"/>
            <p:nvPr/>
          </p:nvSpPr>
          <p:spPr>
            <a:xfrm rot="16200000">
              <a:off x="6518499" y="4471188"/>
              <a:ext cx="6174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PVneg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BE2228-3419-5E62-5FC6-CD9E40BD55B6}"/>
                </a:ext>
              </a:extLst>
            </p:cNvPr>
            <p:cNvSpPr txBox="1"/>
            <p:nvPr/>
          </p:nvSpPr>
          <p:spPr>
            <a:xfrm rot="16200000">
              <a:off x="6712129" y="4539315"/>
              <a:ext cx="7184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MYBPC3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2B8BDE-52B7-6150-8725-83391D42F159}"/>
                </a:ext>
              </a:extLst>
            </p:cNvPr>
            <p:cNvSpPr txBox="1"/>
            <p:nvPr/>
          </p:nvSpPr>
          <p:spPr>
            <a:xfrm rot="16200000">
              <a:off x="7027588" y="4450349"/>
              <a:ext cx="5758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MYH7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85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4EF6E2-CFC7-C215-B351-4D33FB52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97652"/>
            <a:ext cx="5137771" cy="34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ct.myo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F13856F5-44FE-51E2-BD71-28DAAF8C2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8870" y="3563471"/>
            <a:ext cx="4141694" cy="3106271"/>
          </a:xfrm>
          <a:prstGeom prst="rect">
            <a:avLst/>
          </a:prstGeom>
        </p:spPr>
      </p:pic>
      <p:pic>
        <p:nvPicPr>
          <p:cNvPr id="4" name="GFP.tagged.iPSC.d30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7879711F-38E2-DF1C-0007-15A6B6BCC9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6200000" flipV="1">
            <a:off x="5662374" y="1279874"/>
            <a:ext cx="2257778" cy="1693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979AF-3159-D89E-052E-DBF43C804519}"/>
              </a:ext>
            </a:extLst>
          </p:cNvPr>
          <p:cNvSpPr txBox="1"/>
          <p:nvPr/>
        </p:nvSpPr>
        <p:spPr>
          <a:xfrm>
            <a:off x="1003928" y="376518"/>
            <a:ext cx="66511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8 HCM genes encode sarcomere proteins </a:t>
            </a:r>
          </a:p>
        </p:txBody>
      </p:sp>
    </p:spTree>
    <p:extLst>
      <p:ext uri="{BB962C8B-B14F-4D97-AF65-F5344CB8AC3E}">
        <p14:creationId xmlns:p14="http://schemas.microsoft.com/office/powerpoint/2010/main" val="19727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2" y="1395996"/>
            <a:ext cx="2582553" cy="1892101"/>
          </a:xfrm>
          <a:prstGeom prst="rect">
            <a:avLst/>
          </a:prstGeom>
        </p:spPr>
      </p:pic>
      <p:pic>
        <p:nvPicPr>
          <p:cNvPr id="5" name="Google Shape;116;p19"/>
          <p:cNvPicPr preferRelativeResize="0"/>
          <p:nvPr/>
        </p:nvPicPr>
        <p:blipFill rotWithShape="1">
          <a:blip r:embed="rId6">
            <a:alphaModFix/>
          </a:blip>
          <a:srcRect l="9389" r="11987"/>
          <a:stretch/>
        </p:blipFill>
        <p:spPr>
          <a:xfrm>
            <a:off x="5625911" y="1319219"/>
            <a:ext cx="3350099" cy="1956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872818" y="1340797"/>
            <a:ext cx="2851733" cy="1870840"/>
            <a:chOff x="-181768" y="5431970"/>
            <a:chExt cx="2126653" cy="12848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l="17174"/>
            <a:stretch/>
          </p:blipFill>
          <p:spPr>
            <a:xfrm>
              <a:off x="-181768" y="5431970"/>
              <a:ext cx="1928533" cy="12848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30876" y="6090114"/>
              <a:ext cx="1014009" cy="260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400" b="1" i="1">
                  <a:latin typeface="Helvetica"/>
                  <a:cs typeface="Helvetica"/>
                </a:rPr>
                <a:t>Slow</a:t>
              </a:r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7995" y="5469878"/>
              <a:ext cx="844389" cy="260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400" b="1" i="1">
                  <a:latin typeface="Helvetica"/>
                  <a:cs typeface="Helvetica"/>
                </a:rPr>
                <a:t>Fast</a:t>
              </a:r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2395" y="6017072"/>
            <a:ext cx="259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Helvetica"/>
                <a:cs typeface="Helvetica"/>
              </a:rPr>
              <a:t>Toepfer et al. 2019 Circ 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8078"/>
            <a:ext cx="9144000" cy="1143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52909"/>
            <a:ext cx="8229600" cy="11109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Destabilizing the interacting heads motif: 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Myosin mutants shift balance of heads to active state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3CE33E-FF11-1041-8F9C-E688D3804678}"/>
              </a:ext>
            </a:extLst>
          </p:cNvPr>
          <p:cNvSpPr/>
          <p:nvPr/>
        </p:nvSpPr>
        <p:spPr>
          <a:xfrm>
            <a:off x="5236747" y="5613534"/>
            <a:ext cx="610964" cy="764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85B590-13E8-2649-BFEA-D751BA9DD72B}"/>
              </a:ext>
            </a:extLst>
          </p:cNvPr>
          <p:cNvSpPr/>
          <p:nvPr/>
        </p:nvSpPr>
        <p:spPr>
          <a:xfrm>
            <a:off x="7846833" y="5535153"/>
            <a:ext cx="698309" cy="764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21" name="MantATP.avi" descr="MantATP.avi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03" y="3654972"/>
            <a:ext cx="2722880" cy="272288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A06382-C058-FB47-A516-61ADE991ED64}"/>
              </a:ext>
            </a:extLst>
          </p:cNvPr>
          <p:cNvSpPr/>
          <p:nvPr/>
        </p:nvSpPr>
        <p:spPr>
          <a:xfrm>
            <a:off x="6210772" y="3467120"/>
            <a:ext cx="407527" cy="301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9"/>
          <a:srcRect l="2381" t="71585" b="-1"/>
          <a:stretch/>
        </p:blipFill>
        <p:spPr>
          <a:xfrm>
            <a:off x="2852983" y="3348934"/>
            <a:ext cx="6220941" cy="27694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A06382-C058-FB47-A516-61ADE991ED64}"/>
              </a:ext>
            </a:extLst>
          </p:cNvPr>
          <p:cNvSpPr/>
          <p:nvPr/>
        </p:nvSpPr>
        <p:spPr>
          <a:xfrm>
            <a:off x="4726395" y="3390927"/>
            <a:ext cx="1227509" cy="2583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0D8ED-011B-D34C-9138-F5F40CBC2DAE}"/>
              </a:ext>
            </a:extLst>
          </p:cNvPr>
          <p:cNvSpPr/>
          <p:nvPr/>
        </p:nvSpPr>
        <p:spPr>
          <a:xfrm>
            <a:off x="4583762" y="5974655"/>
            <a:ext cx="610964" cy="55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F53406-BF08-3B44-A377-E861DE55894E}"/>
              </a:ext>
            </a:extLst>
          </p:cNvPr>
          <p:cNvSpPr/>
          <p:nvPr/>
        </p:nvSpPr>
        <p:spPr>
          <a:xfrm>
            <a:off x="4549569" y="6118130"/>
            <a:ext cx="430592" cy="354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BACEDB-0E3A-6449-894E-AB62F542320E}"/>
              </a:ext>
            </a:extLst>
          </p:cNvPr>
          <p:cNvSpPr/>
          <p:nvPr/>
        </p:nvSpPr>
        <p:spPr>
          <a:xfrm>
            <a:off x="7873350" y="3612593"/>
            <a:ext cx="1178849" cy="253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084612-911D-D946-A2D7-9E6BEE87A757}"/>
              </a:ext>
            </a:extLst>
          </p:cNvPr>
          <p:cNvSpPr/>
          <p:nvPr/>
        </p:nvSpPr>
        <p:spPr>
          <a:xfrm rot="2479057">
            <a:off x="7716679" y="5319934"/>
            <a:ext cx="698309" cy="764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A06382-C058-FB47-A516-61ADE991ED64}"/>
              </a:ext>
            </a:extLst>
          </p:cNvPr>
          <p:cNvSpPr/>
          <p:nvPr/>
        </p:nvSpPr>
        <p:spPr>
          <a:xfrm>
            <a:off x="2900293" y="3625665"/>
            <a:ext cx="407527" cy="301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084612-911D-D946-A2D7-9E6BEE87A757}"/>
              </a:ext>
            </a:extLst>
          </p:cNvPr>
          <p:cNvSpPr/>
          <p:nvPr/>
        </p:nvSpPr>
        <p:spPr>
          <a:xfrm>
            <a:off x="5847711" y="3569918"/>
            <a:ext cx="362626" cy="396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76AE9-C430-A5BE-75FA-8E30D944C7BB}"/>
              </a:ext>
            </a:extLst>
          </p:cNvPr>
          <p:cNvSpPr txBox="1"/>
          <p:nvPr/>
        </p:nvSpPr>
        <p:spPr>
          <a:xfrm>
            <a:off x="189028" y="635995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HCM Mutations :~15% Shift in SRX:DRX Ratios with Cellular Consequences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3E1AD-5313-1780-02D8-7958B7323C5B}"/>
              </a:ext>
            </a:extLst>
          </p:cNvPr>
          <p:cNvSpPr/>
          <p:nvPr/>
        </p:nvSpPr>
        <p:spPr>
          <a:xfrm>
            <a:off x="5126859" y="5809792"/>
            <a:ext cx="377982" cy="41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CF8A0C-1187-0D93-1907-632E075D69AD}"/>
              </a:ext>
            </a:extLst>
          </p:cNvPr>
          <p:cNvSpPr/>
          <p:nvPr/>
        </p:nvSpPr>
        <p:spPr>
          <a:xfrm>
            <a:off x="4450362" y="5553119"/>
            <a:ext cx="377982" cy="41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BB48C5-DB3A-CB8C-CB2C-B0ABD30C7851}"/>
              </a:ext>
            </a:extLst>
          </p:cNvPr>
          <p:cNvSpPr/>
          <p:nvPr/>
        </p:nvSpPr>
        <p:spPr>
          <a:xfrm>
            <a:off x="7636117" y="5691186"/>
            <a:ext cx="377982" cy="41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8D27F-6EE6-4FBE-88E9-12DDD2C7ECD2}"/>
              </a:ext>
            </a:extLst>
          </p:cNvPr>
          <p:cNvSpPr txBox="1"/>
          <p:nvPr/>
        </p:nvSpPr>
        <p:spPr>
          <a:xfrm>
            <a:off x="3137647" y="1147484"/>
            <a:ext cx="193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Roger Cooke </a:t>
            </a:r>
          </a:p>
        </p:txBody>
      </p:sp>
    </p:spTree>
    <p:extLst>
      <p:ext uri="{BB962C8B-B14F-4D97-AF65-F5344CB8AC3E}">
        <p14:creationId xmlns:p14="http://schemas.microsoft.com/office/powerpoint/2010/main" val="37715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6333" y="31517"/>
            <a:ext cx="8871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/>
                <a:ea typeface="ＭＳ Ｐゴシック" charset="-128"/>
                <a:cs typeface="Arial"/>
              </a:rPr>
              <a:t>Mutations disrupting myosin interfaces cause more severe </a:t>
            </a:r>
          </a:p>
          <a:p>
            <a:pPr algn="ctr"/>
            <a:r>
              <a:rPr lang="en-US" sz="2400" b="1" dirty="0">
                <a:latin typeface="Arial"/>
                <a:ea typeface="ＭＳ Ｐゴシック" charset="-128"/>
                <a:cs typeface="Arial"/>
              </a:rPr>
              <a:t>disease than other myosin mutations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4384" y="5968144"/>
            <a:ext cx="2909454" cy="800191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/>
            <a:r>
              <a:rPr lang="en-US" sz="1400" i="1" err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Vibert</a:t>
            </a:r>
            <a:r>
              <a:rPr lang="en-US" sz="1400" i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 &amp; Craig, J Cell Biol; 1985, Woodhead et al, Nature 2005</a:t>
            </a:r>
          </a:p>
          <a:p>
            <a:pPr defTabSz="457059"/>
            <a:endParaRPr lang="en-US">
              <a:solidFill>
                <a:srgbClr val="2D2E2D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4A0E53-099A-5278-F7E3-F238A3981E4F}"/>
              </a:ext>
            </a:extLst>
          </p:cNvPr>
          <p:cNvSpPr/>
          <p:nvPr/>
        </p:nvSpPr>
        <p:spPr>
          <a:xfrm>
            <a:off x="6013709" y="6021635"/>
            <a:ext cx="3130291" cy="566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7CAA9-F9D9-5B26-B1C9-2EC3DE8FC4FC}"/>
              </a:ext>
            </a:extLst>
          </p:cNvPr>
          <p:cNvGrpSpPr/>
          <p:nvPr/>
        </p:nvGrpSpPr>
        <p:grpSpPr>
          <a:xfrm>
            <a:off x="270162" y="1671511"/>
            <a:ext cx="4993575" cy="3347591"/>
            <a:chOff x="157367" y="695252"/>
            <a:chExt cx="4993575" cy="33475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84D1AB-3015-7542-F7EB-890BB6191813}"/>
                </a:ext>
              </a:extLst>
            </p:cNvPr>
            <p:cNvSpPr txBox="1"/>
            <p:nvPr/>
          </p:nvSpPr>
          <p:spPr>
            <a:xfrm>
              <a:off x="157367" y="3458070"/>
              <a:ext cx="4350214" cy="58477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defTabSz="457190"/>
              <a:r>
                <a:rPr lang="en-US" sz="1600" b="1" i="1" dirty="0" err="1">
                  <a:solidFill>
                    <a:prstClr val="black"/>
                  </a:solidFill>
                  <a:latin typeface="Arial"/>
                  <a:cs typeface="Arial"/>
                </a:rPr>
                <a:t>eLIfe</a:t>
              </a:r>
              <a:r>
                <a:rPr lang="en-US" sz="1600" b="1" i="1" dirty="0">
                  <a:solidFill>
                    <a:prstClr val="black"/>
                  </a:solidFill>
                  <a:latin typeface="Arial"/>
                  <a:cs typeface="Arial"/>
                </a:rPr>
                <a:t> 2017</a:t>
              </a:r>
            </a:p>
            <a:p>
              <a:pPr defTabSz="457190"/>
              <a:r>
                <a:rPr lang="en-US" sz="1600" b="1" i="1" dirty="0">
                  <a:solidFill>
                    <a:prstClr val="black"/>
                  </a:solidFill>
                  <a:latin typeface="Arial"/>
                  <a:cs typeface="Arial"/>
                </a:rPr>
                <a:t>Circulation 2020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7246" y="769345"/>
              <a:ext cx="1214629" cy="276971"/>
            </a:xfrm>
            <a:prstGeom prst="rect">
              <a:avLst/>
            </a:prstGeom>
            <a:noFill/>
          </p:spPr>
          <p:txBody>
            <a:bodyPr wrap="square" lIns="91411" tIns="45706" rIns="91411" bIns="45706" rtlCol="0">
              <a:spAutoFit/>
            </a:bodyPr>
            <a:lstStyle/>
            <a:p>
              <a:pPr defTabSz="457059"/>
              <a:r>
                <a:rPr lang="en-US" sz="1200" b="1" dirty="0">
                  <a:solidFill>
                    <a:srgbClr val="2D2E2D"/>
                  </a:solidFill>
                  <a:latin typeface="Arial"/>
                  <a:ea typeface="Avenir Black" charset="0"/>
                  <a:cs typeface="Arial"/>
                </a:rPr>
                <a:t>Contraction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9966" y="2531320"/>
              <a:ext cx="1214630" cy="400081"/>
            </a:xfrm>
            <a:prstGeom prst="rect">
              <a:avLst/>
            </a:prstGeom>
          </p:spPr>
          <p:txBody>
            <a:bodyPr wrap="square" lIns="91411" tIns="45706" rIns="91411" bIns="45706">
              <a:spAutoFit/>
            </a:bodyPr>
            <a:lstStyle/>
            <a:p>
              <a:pPr defTabSz="457059"/>
              <a:r>
                <a:rPr lang="en-US" sz="1000" b="1" noProof="1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 One ATPase</a:t>
              </a:r>
            </a:p>
            <a:p>
              <a:pPr defTabSz="457059"/>
              <a:r>
                <a:rPr lang="en-US" sz="1000" b="1" noProof="1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 Inhibited</a:t>
              </a:r>
              <a:endParaRPr lang="en-US" sz="1000" dirty="0">
                <a:solidFill>
                  <a:srgbClr val="2D2E2D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75593" y="2514302"/>
              <a:ext cx="1989846" cy="400081"/>
            </a:xfrm>
            <a:prstGeom prst="rect">
              <a:avLst/>
            </a:prstGeom>
          </p:spPr>
          <p:txBody>
            <a:bodyPr wrap="square" lIns="91411" tIns="45706" rIns="91411" bIns="45706">
              <a:spAutoFit/>
            </a:bodyPr>
            <a:lstStyle/>
            <a:p>
              <a:pPr defTabSz="457059"/>
              <a:r>
                <a:rPr lang="en-US" sz="1000" b="1" noProof="1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Two ATPases </a:t>
              </a:r>
            </a:p>
            <a:p>
              <a:pPr defTabSz="457059"/>
              <a:r>
                <a:rPr lang="en-US" sz="1000" b="1" noProof="1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Inhibited</a:t>
              </a:r>
              <a:endParaRPr lang="en-US" sz="1000" dirty="0">
                <a:solidFill>
                  <a:srgbClr val="2D2E2D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56262" y="3019083"/>
              <a:ext cx="2821581" cy="516402"/>
              <a:chOff x="711199" y="4922278"/>
              <a:chExt cx="9238807" cy="1626441"/>
            </a:xfrm>
            <a:solidFill>
              <a:srgbClr val="AA0202"/>
            </a:solidFill>
          </p:grpSpPr>
          <p:sp>
            <p:nvSpPr>
              <p:cNvPr id="4" name="Isosceles Triangle 3"/>
              <p:cNvSpPr/>
              <p:nvPr/>
            </p:nvSpPr>
            <p:spPr>
              <a:xfrm rot="5400000">
                <a:off x="4304058" y="1329419"/>
                <a:ext cx="751782" cy="7937500"/>
              </a:xfrm>
              <a:prstGeom prst="triangle">
                <a:avLst/>
              </a:prstGeom>
              <a:gradFill flip="none" rotWithShape="1">
                <a:gsLst>
                  <a:gs pos="0">
                    <a:srgbClr val="AA0202"/>
                  </a:gs>
                  <a:gs pos="100000">
                    <a:prstClr val="white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5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139623" y="5676293"/>
                <a:ext cx="8810383" cy="8724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059"/>
                <a:r>
                  <a:rPr lang="en-US" sz="1200" b="1" dirty="0">
                    <a:solidFill>
                      <a:srgbClr val="2D2E2D"/>
                    </a:solidFill>
                    <a:latin typeface="Arial"/>
                    <a:ea typeface="ＭＳ Ｐゴシック" charset="-128"/>
                    <a:cs typeface="ＭＳ Ｐゴシック" charset="-128"/>
                  </a:rPr>
                  <a:t>Energy Consumption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3CB772-29A1-402E-CB58-3D0DA2390DCB}"/>
                </a:ext>
              </a:extLst>
            </p:cNvPr>
            <p:cNvGrpSpPr/>
            <p:nvPr/>
          </p:nvGrpSpPr>
          <p:grpSpPr>
            <a:xfrm>
              <a:off x="317246" y="695252"/>
              <a:ext cx="4833696" cy="1892778"/>
              <a:chOff x="124305" y="886700"/>
              <a:chExt cx="14060054" cy="389483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305" y="2050480"/>
                <a:ext cx="3533061" cy="2603500"/>
              </a:xfrm>
              <a:prstGeom prst="rect">
                <a:avLst/>
              </a:prstGeom>
            </p:spPr>
          </p:pic>
          <p:sp>
            <p:nvSpPr>
              <p:cNvPr id="22" name="9 Flecha izquierda y derecha"/>
              <p:cNvSpPr/>
              <p:nvPr/>
            </p:nvSpPr>
            <p:spPr>
              <a:xfrm>
                <a:off x="2488258" y="3236143"/>
                <a:ext cx="803717" cy="254283"/>
              </a:xfrm>
              <a:prstGeom prst="leftRightArrow">
                <a:avLst>
                  <a:gd name="adj1" fmla="val 45873"/>
                  <a:gd name="adj2" fmla="val 5714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3848" tIns="16924" rIns="33848" bIns="16924" rtlCol="0" anchor="ctr"/>
              <a:lstStyle/>
              <a:p>
                <a:pPr algn="ctr" defTabSz="45705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00" noProof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38B7AA1-3309-5F42-907A-BBCCA83C177C}"/>
                  </a:ext>
                </a:extLst>
              </p:cNvPr>
              <p:cNvGrpSpPr/>
              <p:nvPr/>
            </p:nvGrpSpPr>
            <p:grpSpPr>
              <a:xfrm>
                <a:off x="2133145" y="886700"/>
                <a:ext cx="12051214" cy="3894835"/>
                <a:chOff x="2207169" y="878494"/>
                <a:chExt cx="12051214" cy="389483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654AB9D-B98F-EC45-ACFA-66AE86FFACE9}"/>
                    </a:ext>
                  </a:extLst>
                </p:cNvPr>
                <p:cNvGrpSpPr/>
                <p:nvPr/>
              </p:nvGrpSpPr>
              <p:grpSpPr>
                <a:xfrm>
                  <a:off x="2207169" y="878494"/>
                  <a:ext cx="12051214" cy="3774022"/>
                  <a:chOff x="2207169" y="878494"/>
                  <a:chExt cx="12051214" cy="3774022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463" r="3660"/>
                  <a:stretch/>
                </p:blipFill>
                <p:spPr>
                  <a:xfrm>
                    <a:off x="3533069" y="2077403"/>
                    <a:ext cx="3023025" cy="2530099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207169" y="928156"/>
                    <a:ext cx="4278295" cy="949927"/>
                  </a:xfrm>
                  <a:prstGeom prst="rect">
                    <a:avLst/>
                  </a:prstGeom>
                  <a:noFill/>
                </p:spPr>
                <p:txBody>
                  <a:bodyPr wrap="square" lIns="91411" tIns="45706" rIns="91411" bIns="45706" rtlCol="0">
                    <a:spAutoFit/>
                  </a:bodyPr>
                  <a:lstStyle/>
                  <a:p>
                    <a:pPr algn="ctr" defTabSz="457059"/>
                    <a:r>
                      <a:rPr lang="en-US" sz="1200" b="1" dirty="0">
                        <a:solidFill>
                          <a:srgbClr val="2D2E2D"/>
                        </a:solidFill>
                        <a:latin typeface="Arial"/>
                        <a:ea typeface="Avenir Black" charset="0"/>
                        <a:cs typeface="Arial"/>
                      </a:rPr>
                      <a:t>Disordered Relaxed (</a:t>
                    </a:r>
                    <a:r>
                      <a:rPr lang="en-US" sz="1200" b="1" dirty="0">
                        <a:solidFill>
                          <a:srgbClr val="008000"/>
                        </a:solidFill>
                        <a:latin typeface="Arial"/>
                        <a:ea typeface="Avenir Black" charset="0"/>
                        <a:cs typeface="Arial"/>
                      </a:rPr>
                      <a:t>DRX</a:t>
                    </a:r>
                    <a:r>
                      <a:rPr lang="en-US" sz="1200" b="1" dirty="0">
                        <a:solidFill>
                          <a:srgbClr val="2D2E2D"/>
                        </a:solidFill>
                        <a:latin typeface="Arial"/>
                        <a:ea typeface="Avenir Black" charset="0"/>
                        <a:cs typeface="Arial"/>
                      </a:rPr>
                      <a:t>)</a:t>
                    </a:r>
                  </a:p>
                </p:txBody>
              </p:sp>
              <p:sp>
                <p:nvSpPr>
                  <p:cNvPr id="34" name="9 Flecha izquierda y derecha"/>
                  <p:cNvSpPr/>
                  <p:nvPr/>
                </p:nvSpPr>
                <p:spPr>
                  <a:xfrm>
                    <a:off x="6234550" y="3241939"/>
                    <a:ext cx="803717" cy="254283"/>
                  </a:xfrm>
                  <a:prstGeom prst="leftRightArrow">
                    <a:avLst>
                      <a:gd name="adj1" fmla="val 45873"/>
                      <a:gd name="adj2" fmla="val 57143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3848" tIns="16924" rIns="33848" bIns="16924" rtlCol="0" anchor="ctr"/>
                  <a:lstStyle/>
                  <a:p>
                    <a:pPr algn="ctr" defTabSz="45705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200" noProof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2462" r="8209"/>
                  <a:stretch/>
                </p:blipFill>
                <p:spPr>
                  <a:xfrm>
                    <a:off x="7038264" y="2116759"/>
                    <a:ext cx="1835574" cy="2521641"/>
                  </a:xfrm>
                  <a:prstGeom prst="rect">
                    <a:avLst/>
                  </a:prstGeom>
                </p:spPr>
              </p:pic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562570" y="878494"/>
                    <a:ext cx="4388034" cy="949927"/>
                  </a:xfrm>
                  <a:prstGeom prst="rect">
                    <a:avLst/>
                  </a:prstGeom>
                  <a:noFill/>
                </p:spPr>
                <p:txBody>
                  <a:bodyPr wrap="square" lIns="91411" tIns="45706" rIns="91411" bIns="45706" rtlCol="0">
                    <a:spAutoFit/>
                  </a:bodyPr>
                  <a:lstStyle/>
                  <a:p>
                    <a:pPr algn="ctr" defTabSz="457059"/>
                    <a:r>
                      <a:rPr lang="en-US" sz="1200" b="1" dirty="0">
                        <a:solidFill>
                          <a:srgbClr val="2D2E2D"/>
                        </a:solidFill>
                        <a:latin typeface="Arial"/>
                        <a:ea typeface="Avenir Black" charset="0"/>
                        <a:cs typeface="Arial"/>
                      </a:rPr>
                      <a:t>Super </a:t>
                    </a:r>
                  </a:p>
                  <a:p>
                    <a:pPr algn="ctr" defTabSz="457059"/>
                    <a:r>
                      <a:rPr lang="en-US" sz="1200" b="1" dirty="0">
                        <a:solidFill>
                          <a:srgbClr val="2D2E2D"/>
                        </a:solidFill>
                        <a:latin typeface="Arial"/>
                        <a:ea typeface="Avenir Black" charset="0"/>
                        <a:cs typeface="Arial"/>
                      </a:rPr>
                      <a:t>Relaxed (</a:t>
                    </a:r>
                    <a:r>
                      <a:rPr lang="en-US" sz="1200" b="1" dirty="0">
                        <a:solidFill>
                          <a:srgbClr val="AA0202"/>
                        </a:solidFill>
                        <a:latin typeface="Arial"/>
                        <a:ea typeface="Avenir Black" charset="0"/>
                        <a:cs typeface="Arial"/>
                      </a:rPr>
                      <a:t>SRX</a:t>
                    </a:r>
                    <a:r>
                      <a:rPr lang="en-US" sz="1200" b="1" dirty="0">
                        <a:solidFill>
                          <a:srgbClr val="2D2E2D"/>
                        </a:solidFill>
                        <a:latin typeface="Arial"/>
                        <a:ea typeface="Avenir Black" charset="0"/>
                        <a:cs typeface="Arial"/>
                      </a:rPr>
                      <a:t>)</a:t>
                    </a: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8817477" y="2752547"/>
                    <a:ext cx="5440906" cy="1899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5X </a:t>
                    </a:r>
                  </a:p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ATPase</a:t>
                    </a:r>
                  </a:p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  </a:t>
                    </a:r>
                  </a:p>
                </p:txBody>
              </p:sp>
            </p:grpSp>
            <p:sp>
              <p:nvSpPr>
                <p:cNvPr id="33" name="182 Arco"/>
                <p:cNvSpPr/>
                <p:nvPr/>
              </p:nvSpPr>
              <p:spPr>
                <a:xfrm rot="20474337">
                  <a:off x="3786912" y="2812500"/>
                  <a:ext cx="2314297" cy="1960829"/>
                </a:xfrm>
                <a:prstGeom prst="arc">
                  <a:avLst>
                    <a:gd name="adj1" fmla="val 15793223"/>
                    <a:gd name="adj2" fmla="val 0"/>
                  </a:avLst>
                </a:prstGeom>
                <a:ln w="57150">
                  <a:solidFill>
                    <a:schemeClr val="tx1"/>
                  </a:solidFill>
                  <a:prstDash val="sys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09" tIns="45702" rIns="91409" bIns="45702" rtlCol="0" anchor="ctr"/>
                <a:lstStyle/>
                <a:p>
                  <a:pPr algn="ctr" defTabSz="45705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200" noProof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85161A7D-25D8-C3CE-15D5-1B65A11C5117}"/>
                  </a:ext>
                </a:extLst>
              </p:cNvPr>
              <p:cNvSpPr/>
              <p:nvPr/>
            </p:nvSpPr>
            <p:spPr>
              <a:xfrm rot="21292594" flipH="1">
                <a:off x="274240" y="3062951"/>
                <a:ext cx="918158" cy="976985"/>
              </a:xfrm>
              <a:prstGeom prst="arc">
                <a:avLst>
                  <a:gd name="adj1" fmla="val 14491667"/>
                  <a:gd name="adj2" fmla="val 1593199"/>
                </a:avLst>
              </a:prstGeom>
              <a:ln w="76200">
                <a:solidFill>
                  <a:schemeClr val="tx1"/>
                </a:solidFill>
                <a:prstDash val="sysDash"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D6EC1EE-BFDB-91F6-5637-9026C986DA71}"/>
                </a:ext>
              </a:extLst>
            </p:cNvPr>
            <p:cNvCxnSpPr/>
            <p:nvPr/>
          </p:nvCxnSpPr>
          <p:spPr>
            <a:xfrm>
              <a:off x="4300344" y="1448283"/>
              <a:ext cx="0" cy="790698"/>
            </a:xfrm>
            <a:prstGeom prst="straightConnector1">
              <a:avLst/>
            </a:prstGeom>
            <a:ln w="12065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graph of different types of blood vessels&#10;&#10;AI-generated content may be incorrect.">
            <a:extLst>
              <a:ext uri="{FF2B5EF4-FFF2-40B4-BE49-F238E27FC236}">
                <a16:creationId xmlns:a16="http://schemas.microsoft.com/office/drawing/2014/main" id="{A8A73B4B-B8C0-CAFA-1397-34456475D0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73" y="2675927"/>
            <a:ext cx="4027071" cy="3516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2F441E1-2B0A-3B25-A9AD-0E891AF347BD}"/>
              </a:ext>
            </a:extLst>
          </p:cNvPr>
          <p:cNvSpPr txBox="1"/>
          <p:nvPr/>
        </p:nvSpPr>
        <p:spPr>
          <a:xfrm>
            <a:off x="5136173" y="6192730"/>
            <a:ext cx="400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Dutta et al., Nat Comm submitted 2025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7B401-A624-3B22-682C-D4E5BE04BC12}"/>
              </a:ext>
            </a:extLst>
          </p:cNvPr>
          <p:cNvSpPr txBox="1"/>
          <p:nvPr/>
        </p:nvSpPr>
        <p:spPr>
          <a:xfrm>
            <a:off x="5118488" y="891383"/>
            <a:ext cx="3742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</a:t>
            </a:r>
            <a:r>
              <a:rPr lang="en-US" b="1" dirty="0" err="1"/>
              <a:t>arcomeric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dirty="0"/>
              <a:t>uman </a:t>
            </a:r>
            <a:r>
              <a:rPr lang="en-US" b="1" dirty="0" err="1"/>
              <a:t>c</a:t>
            </a:r>
            <a:r>
              <a:rPr lang="en-US" b="1" dirty="0" err="1">
                <a:solidFill>
                  <a:srgbClr val="FF0000"/>
                </a:solidFill>
              </a:rPr>
              <a:t>A</a:t>
            </a:r>
            <a:r>
              <a:rPr lang="en-US" b="1" dirty="0" err="1"/>
              <a:t>rdiomyopathy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/>
              <a:t>egistry (</a:t>
            </a:r>
            <a:r>
              <a:rPr lang="en-US" b="1" dirty="0" err="1">
                <a:solidFill>
                  <a:srgbClr val="FF0000"/>
                </a:solidFill>
              </a:rPr>
              <a:t>SHaRe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r>
              <a:rPr lang="en-US" b="1" dirty="0"/>
              <a:t>(&gt;6000 subjects with longitudinal clinical and genetic data collected over the past 20 years)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40187F-E9EF-05FC-3A69-98EF5B21191A}"/>
              </a:ext>
            </a:extLst>
          </p:cNvPr>
          <p:cNvSpPr txBox="1"/>
          <p:nvPr/>
        </p:nvSpPr>
        <p:spPr>
          <a:xfrm>
            <a:off x="687196" y="5209127"/>
            <a:ext cx="3329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HCM-causing mutations cluster in BH-FH, BH-S2 and BH-proximal interfaces (p&lt;1e-6)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947D8-1CB5-C0EC-4D18-802E9582A952}"/>
              </a:ext>
            </a:extLst>
          </p:cNvPr>
          <p:cNvSpPr txBox="1"/>
          <p:nvPr/>
        </p:nvSpPr>
        <p:spPr>
          <a:xfrm>
            <a:off x="5757321" y="6536266"/>
            <a:ext cx="364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Raul Padron, Roger Craig, Carolyn Ho</a:t>
            </a:r>
          </a:p>
        </p:txBody>
      </p:sp>
    </p:spTree>
    <p:extLst>
      <p:ext uri="{BB962C8B-B14F-4D97-AF65-F5344CB8AC3E}">
        <p14:creationId xmlns:p14="http://schemas.microsoft.com/office/powerpoint/2010/main" val="113737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0230" y="3858493"/>
            <a:ext cx="3811147" cy="2566574"/>
            <a:chOff x="6746692" y="-136645"/>
            <a:chExt cx="4136626" cy="2971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6692" y="-136645"/>
              <a:ext cx="4136626" cy="2971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46577" y="-107310"/>
              <a:ext cx="1258298" cy="427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825"/>
              <a:r>
                <a:rPr lang="en-US" b="1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Myofibrils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FDCCFD-841E-8A45-8251-7A4D23243589}"/>
              </a:ext>
            </a:extLst>
          </p:cNvPr>
          <p:cNvGrpSpPr/>
          <p:nvPr/>
        </p:nvGrpSpPr>
        <p:grpSpPr>
          <a:xfrm>
            <a:off x="295459" y="752583"/>
            <a:ext cx="4276541" cy="2979106"/>
            <a:chOff x="287771" y="1521696"/>
            <a:chExt cx="4276541" cy="2979106"/>
          </a:xfrm>
        </p:grpSpPr>
        <p:pic>
          <p:nvPicPr>
            <p:cNvPr id="15" name="Picture 14" descr="fig1a2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84" y="1521696"/>
              <a:ext cx="4064528" cy="29541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210458" y="4284651"/>
              <a:ext cx="334567" cy="216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2373" y="3553645"/>
              <a:ext cx="1041619" cy="330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2197716" y="3397404"/>
              <a:ext cx="383665" cy="129253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6799" y="1523192"/>
              <a:ext cx="10099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A8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ATP hydrolysis</a:t>
              </a:r>
            </a:p>
          </p:txBody>
        </p:sp>
        <p:sp>
          <p:nvSpPr>
            <p:cNvPr id="22" name="Left Arrow 21"/>
            <p:cNvSpPr/>
            <p:nvPr/>
          </p:nvSpPr>
          <p:spPr>
            <a:xfrm flipH="1">
              <a:off x="2197716" y="1978187"/>
              <a:ext cx="370220" cy="129253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84669" y="3542439"/>
              <a:ext cx="882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A8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Power Stroke</a:t>
              </a:r>
              <a:r>
                <a:rPr lang="en-US" sz="1400" b="1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31389" y="3922838"/>
              <a:ext cx="882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Pi  release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7771" y="2370035"/>
              <a:ext cx="1345599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ATP binding ADP release</a:t>
              </a:r>
            </a:p>
          </p:txBody>
        </p:sp>
        <p:sp>
          <p:nvSpPr>
            <p:cNvPr id="28" name="Left Arrow 27"/>
            <p:cNvSpPr/>
            <p:nvPr/>
          </p:nvSpPr>
          <p:spPr>
            <a:xfrm rot="5400000" flipV="1">
              <a:off x="1393462" y="2580367"/>
              <a:ext cx="473249" cy="107452"/>
            </a:xfrm>
            <a:prstGeom prst="leftArrow">
              <a:avLst/>
            </a:prstGeom>
            <a:solidFill>
              <a:schemeClr val="tx1"/>
            </a:solidFill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Left Arrow 28"/>
            <p:cNvSpPr/>
            <p:nvPr/>
          </p:nvSpPr>
          <p:spPr>
            <a:xfrm rot="16200000">
              <a:off x="2935178" y="2628230"/>
              <a:ext cx="473249" cy="107452"/>
            </a:xfrm>
            <a:prstGeom prst="leftArrow">
              <a:avLst/>
            </a:prstGeom>
            <a:solidFill>
              <a:schemeClr val="tx1"/>
            </a:solidFill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95853" y="2445333"/>
              <a:ext cx="941913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Actin binding </a:t>
              </a:r>
            </a:p>
          </p:txBody>
        </p:sp>
      </p:grpSp>
      <p:sp>
        <p:nvSpPr>
          <p:cNvPr id="34" name="Lightning Bolt 33"/>
          <p:cNvSpPr/>
          <p:nvPr/>
        </p:nvSpPr>
        <p:spPr>
          <a:xfrm>
            <a:off x="1127197" y="741764"/>
            <a:ext cx="463049" cy="308740"/>
          </a:xfrm>
          <a:prstGeom prst="lightningBolt">
            <a:avLst/>
          </a:prstGeom>
          <a:solidFill>
            <a:srgbClr val="C334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7128" y="1314027"/>
            <a:ext cx="2298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825"/>
            <a:r>
              <a:rPr lang="en-US" b="1" dirty="0" err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Mavacamten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 </a:t>
            </a:r>
          </a:p>
          <a:p>
            <a:pPr defTabSz="455825"/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(MYK-461)</a:t>
            </a:r>
          </a:p>
          <a:p>
            <a:pPr defTabSz="455825"/>
            <a:endParaRPr lang="en-US" b="1" dirty="0">
              <a:solidFill>
                <a:prstClr val="black"/>
              </a:solidFill>
              <a:latin typeface="Arial"/>
              <a:ea typeface="ＭＳ Ｐゴシック" charset="-128"/>
              <a:cs typeface="Arial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720261" y="1015689"/>
          <a:ext cx="2398606" cy="155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473470" imgH="927879" progId="ChemDraw.Document.6.0">
                  <p:embed/>
                </p:oleObj>
              </mc:Choice>
              <mc:Fallback>
                <p:oleObj name="CS ChemDraw Drawing" r:id="rId5" imgW="1473470" imgH="927879" progId="ChemDraw.Document.6.0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0261" y="1015689"/>
                        <a:ext cx="2398606" cy="1550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CFDEC9C4-B2B1-6843-B6A8-219EF7AFAB05}"/>
              </a:ext>
            </a:extLst>
          </p:cNvPr>
          <p:cNvGrpSpPr/>
          <p:nvPr/>
        </p:nvGrpSpPr>
        <p:grpSpPr>
          <a:xfrm>
            <a:off x="6677859" y="2660134"/>
            <a:ext cx="1169293" cy="646331"/>
            <a:chOff x="-743626" y="882810"/>
            <a:chExt cx="1169293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-652385" y="882810"/>
              <a:ext cx="10780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Inhibit</a:t>
              </a:r>
            </a:p>
            <a:p>
              <a:r>
                <a:rPr lang="en-US" b="1" dirty="0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ATPase </a:t>
              </a:r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-743626" y="1007208"/>
              <a:ext cx="91241" cy="397536"/>
            </a:xfrm>
            <a:prstGeom prst="downArrow">
              <a:avLst/>
            </a:prstGeom>
            <a:solidFill>
              <a:srgbClr val="C3343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851354" y="6331829"/>
            <a:ext cx="3241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Science 2016;  Circulation 2020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093" y="132013"/>
            <a:ext cx="893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Development of Molecules to Modulate Sarcomere Function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CD494A-0604-2D4F-9A3E-251DDAE428BC}"/>
              </a:ext>
            </a:extLst>
          </p:cNvPr>
          <p:cNvGrpSpPr/>
          <p:nvPr/>
        </p:nvGrpSpPr>
        <p:grpSpPr>
          <a:xfrm>
            <a:off x="4704239" y="3729216"/>
            <a:ext cx="4314001" cy="2233961"/>
            <a:chOff x="4641001" y="3873730"/>
            <a:chExt cx="4314001" cy="2233961"/>
          </a:xfrm>
        </p:grpSpPr>
        <p:sp>
          <p:nvSpPr>
            <p:cNvPr id="30" name="TextBox 29"/>
            <p:cNvSpPr txBox="1"/>
            <p:nvPr/>
          </p:nvSpPr>
          <p:spPr>
            <a:xfrm>
              <a:off x="4980400" y="3873730"/>
              <a:ext cx="35044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5825"/>
              <a:r>
                <a:rPr lang="en-US" sz="2000" b="1" dirty="0">
                  <a:solidFill>
                    <a:srgbClr val="980004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MYK-461-treated iPSC-CMs</a:t>
              </a:r>
            </a:p>
            <a:p>
              <a:pPr algn="ctr" defTabSz="455825"/>
              <a:r>
                <a:rPr lang="en-US" sz="2000" b="1" dirty="0">
                  <a:solidFill>
                    <a:srgbClr val="980004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With HCM Mutations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2C65A50-CB3F-3B4D-95F3-0EEB9A2CC75B}"/>
                </a:ext>
              </a:extLst>
            </p:cNvPr>
            <p:cNvGrpSpPr/>
            <p:nvPr/>
          </p:nvGrpSpPr>
          <p:grpSpPr>
            <a:xfrm>
              <a:off x="4641001" y="4558215"/>
              <a:ext cx="4314001" cy="1549476"/>
              <a:chOff x="2239200" y="1909397"/>
              <a:chExt cx="4314001" cy="15494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1CF5B81-E70A-C741-BEF3-A17FCC1F026E}"/>
                  </a:ext>
                </a:extLst>
              </p:cNvPr>
              <p:cNvSpPr txBox="1"/>
              <p:nvPr/>
            </p:nvSpPr>
            <p:spPr>
              <a:xfrm>
                <a:off x="2487665" y="1999048"/>
                <a:ext cx="381707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black"/>
                    </a:solidFill>
                    <a:latin typeface="Arial"/>
                    <a:cs typeface="Arial"/>
                  </a:rPr>
                  <a:t>Normalized SRX:DRX Ratios</a:t>
                </a:r>
              </a:p>
              <a:p>
                <a:pPr algn="ctr"/>
                <a:r>
                  <a:rPr lang="en-US" sz="2000" b="1">
                    <a:solidFill>
                      <a:prstClr val="black"/>
                    </a:solidFill>
                    <a:latin typeface="Arial"/>
                    <a:cs typeface="Arial"/>
                  </a:rPr>
                  <a:t>Decreased Hyper-contractility</a:t>
                </a:r>
              </a:p>
              <a:p>
                <a:pPr algn="ctr"/>
                <a:r>
                  <a:rPr lang="en-US" sz="2000" b="1">
                    <a:solidFill>
                      <a:prstClr val="black"/>
                    </a:solidFill>
                    <a:latin typeface="Arial"/>
                    <a:cs typeface="Arial"/>
                  </a:rPr>
                  <a:t>Normalized 0</a:t>
                </a:r>
                <a:r>
                  <a:rPr lang="en-US" sz="2000" b="1" baseline="-25000">
                    <a:solidFill>
                      <a:prstClr val="black"/>
                    </a:solidFill>
                    <a:latin typeface="Arial"/>
                    <a:cs typeface="Arial"/>
                  </a:rPr>
                  <a:t>2</a:t>
                </a:r>
                <a:r>
                  <a:rPr lang="en-US" sz="2000" b="1">
                    <a:solidFill>
                      <a:prstClr val="black"/>
                    </a:solidFill>
                    <a:latin typeface="Arial"/>
                    <a:cs typeface="Arial"/>
                  </a:rPr>
                  <a:t> Consumption</a:t>
                </a:r>
              </a:p>
              <a:p>
                <a:pPr algn="ctr"/>
                <a:r>
                  <a:rPr lang="en-US" sz="2000" b="1">
                    <a:solidFill>
                      <a:prstClr val="black"/>
                    </a:solidFill>
                    <a:latin typeface="Arial"/>
                    <a:cs typeface="Arial"/>
                  </a:rPr>
                  <a:t>Reduced Hypertrophy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FBFD9AE-9215-4B47-942B-671A780B3171}"/>
                  </a:ext>
                </a:extLst>
              </p:cNvPr>
              <p:cNvSpPr/>
              <p:nvPr/>
            </p:nvSpPr>
            <p:spPr>
              <a:xfrm>
                <a:off x="2239200" y="1909397"/>
                <a:ext cx="4314001" cy="1549476"/>
              </a:xfrm>
              <a:prstGeom prst="rect">
                <a:avLst/>
              </a:prstGeom>
              <a:noFill/>
              <a:ln w="38100" cmpd="sng">
                <a:solidFill>
                  <a:srgbClr val="98000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779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226063" y="686072"/>
            <a:ext cx="2973278" cy="3362711"/>
            <a:chOff x="228600" y="1082901"/>
            <a:chExt cx="2973278" cy="336271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4585" y="1598380"/>
              <a:ext cx="3178044" cy="251642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228600" y="1082901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R403Q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524496" y="1446253"/>
              <a:ext cx="787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R453C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311891" y="2008036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R719W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3515" y="3730441"/>
            <a:ext cx="4502150" cy="2994806"/>
            <a:chOff x="4743708" y="609600"/>
            <a:chExt cx="4502150" cy="2994806"/>
          </a:xfrm>
        </p:grpSpPr>
        <p:sp>
          <p:nvSpPr>
            <p:cNvPr id="20" name="TextBox 19"/>
            <p:cNvSpPr txBox="1"/>
            <p:nvPr/>
          </p:nvSpPr>
          <p:spPr>
            <a:xfrm>
              <a:off x="4826258" y="6096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endParaRPr lang="en-US" b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  <p:graphicFrame>
          <p:nvGraphicFramePr>
            <p:cNvPr id="37" name="Chart 36"/>
            <p:cNvGraphicFramePr>
              <a:graphicFrameLocks/>
            </p:cNvGraphicFramePr>
            <p:nvPr/>
          </p:nvGraphicFramePr>
          <p:xfrm>
            <a:off x="4743708" y="838200"/>
            <a:ext cx="4502150" cy="27495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7" name="TextBox 56"/>
            <p:cNvSpPr txBox="1"/>
            <p:nvPr/>
          </p:nvSpPr>
          <p:spPr>
            <a:xfrm>
              <a:off x="5774678" y="1230743"/>
              <a:ext cx="1067226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p=5x10</a:t>
              </a:r>
              <a:r>
                <a:rPr lang="en-US" sz="1400" b="1" baseline="30000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-16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7264658" y="1066800"/>
              <a:ext cx="685800" cy="0"/>
            </a:xfrm>
            <a:prstGeom prst="line">
              <a:avLst/>
            </a:prstGeom>
            <a:ln>
              <a:solidFill>
                <a:srgbClr val="2828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816858" y="1600200"/>
              <a:ext cx="685800" cy="0"/>
            </a:xfrm>
            <a:prstGeom prst="line">
              <a:avLst/>
            </a:prstGeom>
            <a:ln>
              <a:solidFill>
                <a:srgbClr val="2828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6858000" y="2959389"/>
              <a:ext cx="76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353041" y="2959389"/>
              <a:ext cx="76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047115" y="2959389"/>
              <a:ext cx="76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410200" y="2959389"/>
              <a:ext cx="76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29665" y="2994806"/>
              <a:ext cx="76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188458" y="685800"/>
              <a:ext cx="1067226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p=1x10</a:t>
              </a:r>
              <a:r>
                <a:rPr lang="en-US" sz="1400" b="1" baseline="30000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-17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55472" y="57185"/>
            <a:ext cx="877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HCM Mice + Early </a:t>
            </a:r>
            <a:r>
              <a:rPr lang="en-US" sz="2400" b="1" i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in vivo </a:t>
            </a:r>
            <a:r>
              <a:rPr lang="en-US" sz="2400" b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MYK-461: Reduce LVH &amp; Fibrosis</a:t>
            </a:r>
          </a:p>
        </p:txBody>
      </p:sp>
      <p:graphicFrame>
        <p:nvGraphicFramePr>
          <p:cNvPr id="100" name="Chart 99"/>
          <p:cNvGraphicFramePr>
            <a:graphicFrameLocks/>
          </p:cNvGraphicFramePr>
          <p:nvPr/>
        </p:nvGraphicFramePr>
        <p:xfrm>
          <a:off x="3659254" y="705633"/>
          <a:ext cx="5442694" cy="252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1" name="Straight Connector 100"/>
          <p:cNvCxnSpPr/>
          <p:nvPr/>
        </p:nvCxnSpPr>
        <p:spPr>
          <a:xfrm flipH="1">
            <a:off x="5371976" y="1681387"/>
            <a:ext cx="522687" cy="283085"/>
          </a:xfrm>
          <a:prstGeom prst="line">
            <a:avLst/>
          </a:prstGeom>
          <a:ln w="127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5356225" y="2498988"/>
            <a:ext cx="697721" cy="13719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601797" y="829044"/>
            <a:ext cx="5531140" cy="2701303"/>
            <a:chOff x="3440984" y="482918"/>
            <a:chExt cx="5028171" cy="2425521"/>
          </a:xfrm>
        </p:grpSpPr>
        <p:sp>
          <p:nvSpPr>
            <p:cNvPr id="78" name="TextBox 77"/>
            <p:cNvSpPr txBox="1"/>
            <p:nvPr/>
          </p:nvSpPr>
          <p:spPr>
            <a:xfrm rot="16200000">
              <a:off x="3056227" y="1148370"/>
              <a:ext cx="1049303" cy="279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LVWT (mm)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580872" y="1890931"/>
              <a:ext cx="394758" cy="27635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0.8 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82181" y="1443606"/>
              <a:ext cx="394758" cy="27635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1.0 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83491" y="1009092"/>
              <a:ext cx="394758" cy="27635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1.2 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82181" y="2314696"/>
              <a:ext cx="394758" cy="27635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0.6 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584800" y="536147"/>
              <a:ext cx="394758" cy="27635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1.4 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10720" y="2058264"/>
              <a:ext cx="1358435" cy="248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R403Q + MYK-461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060897" y="2414852"/>
              <a:ext cx="3975982" cy="493587"/>
              <a:chOff x="4271789" y="4239156"/>
              <a:chExt cx="3975982" cy="493587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4271789" y="4239156"/>
                <a:ext cx="252159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0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557428" y="4239156"/>
                <a:ext cx="252159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2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156302" y="4239156"/>
                <a:ext cx="252159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6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669222" y="4239156"/>
                <a:ext cx="336446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10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211858" y="4239156"/>
                <a:ext cx="336446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14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787053" y="4239156"/>
                <a:ext cx="336446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18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101988" y="4456388"/>
                <a:ext cx="1718372" cy="276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Weeks of  treatment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7358638" y="4239157"/>
                <a:ext cx="336446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22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822829" y="4239157"/>
                <a:ext cx="252159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4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911325" y="4239157"/>
                <a:ext cx="336446" cy="26253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n-US" sz="1300" b="1">
                    <a:solidFill>
                      <a:prstClr val="black"/>
                    </a:solidFill>
                    <a:latin typeface="Arial"/>
                    <a:ea typeface="ＭＳ Ｐゴシック" charset="-128"/>
                    <a:cs typeface="Arial"/>
                  </a:rPr>
                  <a:t>26</a:t>
                </a: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5076210" y="678717"/>
              <a:ext cx="946675" cy="19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p=0.0006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684528" y="758031"/>
              <a:ext cx="935882" cy="19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p=0.0001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229381" y="482918"/>
              <a:ext cx="831501" cy="19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p=0.002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44168" y="512690"/>
              <a:ext cx="925089" cy="19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p=0.001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84881" y="512690"/>
              <a:ext cx="374046" cy="9960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19220" y="656657"/>
              <a:ext cx="762425" cy="8290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BD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Naïve</a:t>
              </a:r>
            </a:p>
            <a:p>
              <a:r>
                <a:rPr lang="en-US" b="1">
                  <a:solidFill>
                    <a:srgbClr val="BD0000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R403Q</a:t>
              </a:r>
            </a:p>
            <a:p>
              <a:endParaRPr lang="en-US" b="1">
                <a:solidFill>
                  <a:srgbClr val="BD0000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361467" y="4044755"/>
            <a:ext cx="4692044" cy="2286000"/>
            <a:chOff x="307031" y="4051779"/>
            <a:chExt cx="4818533" cy="2347627"/>
          </a:xfrm>
        </p:grpSpPr>
        <p:pic>
          <p:nvPicPr>
            <p:cNvPr id="3" name="Picture 2" descr="untreated_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31" y="4114800"/>
              <a:ext cx="2318040" cy="2284606"/>
            </a:xfrm>
            <a:prstGeom prst="rect">
              <a:avLst/>
            </a:prstGeom>
          </p:spPr>
        </p:pic>
        <p:pic>
          <p:nvPicPr>
            <p:cNvPr id="4" name="Content Placeholder 8" descr="treated_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567" y="4113688"/>
              <a:ext cx="2159433" cy="2267947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103332" y="6324600"/>
              <a:ext cx="45089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34569" y="4051779"/>
              <a:ext cx="1202704" cy="28446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2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untreated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83583" y="4051780"/>
              <a:ext cx="841981" cy="28446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200" b="1">
                  <a:solidFill>
                    <a:prstClr val="black"/>
                  </a:solidFill>
                  <a:latin typeface="Arial"/>
                  <a:ea typeface="ＭＳ Ｐゴシック" charset="-128"/>
                  <a:cs typeface="Arial"/>
                </a:rPr>
                <a:t>treated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1676400" y="6172200"/>
              <a:ext cx="14089" cy="476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057400" y="5791200"/>
              <a:ext cx="14089" cy="476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65532" y="6323105"/>
              <a:ext cx="45089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4977973" y="3222571"/>
            <a:ext cx="3971342" cy="4981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609503" y="2935645"/>
            <a:ext cx="731455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038726" y="2"/>
            <a:ext cx="4077308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BA15E0-0D79-3188-AAA4-05EC4109670D}"/>
              </a:ext>
            </a:extLst>
          </p:cNvPr>
          <p:cNvSpPr txBox="1"/>
          <p:nvPr/>
        </p:nvSpPr>
        <p:spPr>
          <a:xfrm>
            <a:off x="7261692" y="6505164"/>
            <a:ext cx="2038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Science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83EB5380-3586-A34F-BCED-DF6F70B6698F}"/>
              </a:ext>
            </a:extLst>
          </p:cNvPr>
          <p:cNvSpPr txBox="1"/>
          <p:nvPr/>
        </p:nvSpPr>
        <p:spPr>
          <a:xfrm>
            <a:off x="-537825" y="218881"/>
            <a:ext cx="991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Mavacamten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Improved </a:t>
            </a:r>
            <a:r>
              <a:rPr lang="en-US" sz="2400" b="1" spc="-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Biomarkers and Remodeling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92F89D-A796-CA73-7E3A-9C8DD3C4F795}"/>
              </a:ext>
            </a:extLst>
          </p:cNvPr>
          <p:cNvGrpSpPr/>
          <p:nvPr/>
        </p:nvGrpSpPr>
        <p:grpSpPr>
          <a:xfrm>
            <a:off x="465827" y="581527"/>
            <a:ext cx="7815532" cy="2765820"/>
            <a:chOff x="0" y="1820980"/>
            <a:chExt cx="8178800" cy="3029194"/>
          </a:xfrm>
        </p:grpSpPr>
        <p:pic>
          <p:nvPicPr>
            <p:cNvPr id="67" name="Picture 66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5401E948-A890-AA46-BEA4-E037A703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40274"/>
              <a:ext cx="8178800" cy="30099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3C7651-66A9-9948-849C-5F967111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387" y="1820980"/>
              <a:ext cx="1144631" cy="57475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75225F-ED51-CD85-4B30-924E1A66CDF4}"/>
              </a:ext>
            </a:extLst>
          </p:cNvPr>
          <p:cNvGrpSpPr/>
          <p:nvPr/>
        </p:nvGrpSpPr>
        <p:grpSpPr>
          <a:xfrm>
            <a:off x="146757" y="3431818"/>
            <a:ext cx="8171199" cy="3444588"/>
            <a:chOff x="146757" y="3431818"/>
            <a:chExt cx="8171199" cy="34445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4DE1D1-638E-1F75-8109-D6C62DAB8B85}"/>
                </a:ext>
              </a:extLst>
            </p:cNvPr>
            <p:cNvGrpSpPr/>
            <p:nvPr/>
          </p:nvGrpSpPr>
          <p:grpSpPr>
            <a:xfrm>
              <a:off x="146757" y="3431818"/>
              <a:ext cx="8171199" cy="3444588"/>
              <a:chOff x="-225836" y="1326776"/>
              <a:chExt cx="9386919" cy="464371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F976DF7-1CB4-74B4-C73B-8DE808C0253E}"/>
                  </a:ext>
                </a:extLst>
              </p:cNvPr>
              <p:cNvGrpSpPr/>
              <p:nvPr/>
            </p:nvGrpSpPr>
            <p:grpSpPr>
              <a:xfrm>
                <a:off x="0" y="1418076"/>
                <a:ext cx="9161083" cy="4552418"/>
                <a:chOff x="3848100" y="2608142"/>
                <a:chExt cx="8283662" cy="3827945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5419168B-6244-8982-7767-E916CE5A4BAC}"/>
                    </a:ext>
                  </a:extLst>
                </p:cNvPr>
                <p:cNvGrpSpPr/>
                <p:nvPr/>
              </p:nvGrpSpPr>
              <p:grpSpPr>
                <a:xfrm>
                  <a:off x="3907403" y="2608142"/>
                  <a:ext cx="8224359" cy="3827945"/>
                  <a:chOff x="1329303" y="4057172"/>
                  <a:chExt cx="8224359" cy="3827945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28BF7199-F7D0-75BB-61D0-D7F7697EAD15}"/>
                      </a:ext>
                    </a:extLst>
                  </p:cNvPr>
                  <p:cNvGrpSpPr/>
                  <p:nvPr/>
                </p:nvGrpSpPr>
                <p:grpSpPr>
                  <a:xfrm>
                    <a:off x="1329303" y="4178321"/>
                    <a:ext cx="7382091" cy="3706796"/>
                    <a:chOff x="1253103" y="4193995"/>
                    <a:chExt cx="7382091" cy="3706796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1E903D2A-91FB-125E-B85E-181A6F7486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3103" y="4301000"/>
                      <a:ext cx="7327096" cy="3599791"/>
                      <a:chOff x="910203" y="3270926"/>
                      <a:chExt cx="7327096" cy="3599791"/>
                    </a:xfrm>
                  </p:grpSpPr>
                  <p:grpSp>
                    <p:nvGrpSpPr>
                      <p:cNvPr id="15" name="Group 14">
                        <a:extLst>
                          <a:ext uri="{FF2B5EF4-FFF2-40B4-BE49-F238E27FC236}">
                            <a16:creationId xmlns:a16="http://schemas.microsoft.com/office/drawing/2014/main" id="{6BFDBD6A-5C55-1172-BC51-44599C3670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10203" y="3270926"/>
                        <a:ext cx="7327096" cy="3599791"/>
                        <a:chOff x="910203" y="3270926"/>
                        <a:chExt cx="7327096" cy="3599791"/>
                      </a:xfrm>
                    </p:grpSpPr>
                    <p:pic>
                      <p:nvPicPr>
                        <p:cNvPr id="19" name="Picture 18" descr="Diagram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88C363E3-5790-F841-1BD5-2D002A40A20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10203" y="3270926"/>
                          <a:ext cx="7327096" cy="3599791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0" name="Rectangle 19">
                          <a:extLst>
                            <a:ext uri="{FF2B5EF4-FFF2-40B4-BE49-F238E27FC236}">
                              <a16:creationId xmlns:a16="http://schemas.microsoft.com/office/drawing/2014/main" id="{5983E9CD-8EBF-1A14-B6F4-04199EB26F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74182" y="6461888"/>
                          <a:ext cx="6595633" cy="27911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16" name="TextBox 15">
                        <a:extLst>
                          <a:ext uri="{FF2B5EF4-FFF2-40B4-BE49-F238E27FC236}">
                            <a16:creationId xmlns:a16="http://schemas.microsoft.com/office/drawing/2014/main" id="{032EF4EF-A212-41FC-7C81-72E2CEF805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08366" y="6386542"/>
                        <a:ext cx="213793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err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Mavacamten</a:t>
                        </a:r>
                        <a:r>
                          <a:rPr 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  </a:t>
                        </a:r>
                        <a:r>
                          <a:rPr lang="en-US" sz="1200" b="1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Placebo</a:t>
                        </a:r>
                      </a:p>
                    </p:txBody>
                  </p:sp>
                  <p:sp>
                    <p:nvSpPr>
                      <p:cNvPr id="17" name="TextBox 16">
                        <a:extLst>
                          <a:ext uri="{FF2B5EF4-FFF2-40B4-BE49-F238E27FC236}">
                            <a16:creationId xmlns:a16="http://schemas.microsoft.com/office/drawing/2014/main" id="{8352CAEC-2491-78D7-31F6-C74C68A777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21931" y="6386541"/>
                        <a:ext cx="213793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err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Mavacamten</a:t>
                        </a:r>
                        <a:r>
                          <a:rPr 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  </a:t>
                        </a:r>
                        <a:r>
                          <a:rPr lang="en-US" sz="1200" b="1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Placebo</a:t>
                        </a:r>
                      </a:p>
                    </p:txBody>
                  </p:sp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9D8519FE-E51E-27DE-2E3B-DC8DC15563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87014" y="6399706"/>
                        <a:ext cx="213793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err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Mavacamten</a:t>
                        </a:r>
                        <a:r>
                          <a:rPr 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  </a:t>
                        </a:r>
                        <a:r>
                          <a:rPr lang="en-US" sz="1200" b="1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Placebo</a:t>
                        </a:r>
                      </a:p>
                    </p:txBody>
                  </p:sp>
                </p:grp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94E340F8-9466-7C69-5212-1FB8935915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2533" y="4193995"/>
                      <a:ext cx="6932661" cy="51192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2540E35-F9C6-50DC-4029-FD160469C2D2}"/>
                      </a:ext>
                    </a:extLst>
                  </p:cNvPr>
                  <p:cNvSpPr txBox="1"/>
                  <p:nvPr/>
                </p:nvSpPr>
                <p:spPr>
                  <a:xfrm>
                    <a:off x="6443890" y="4075202"/>
                    <a:ext cx="3109772" cy="5931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 Volume (indexed)    10.3/m</a:t>
                    </a:r>
                    <a:r>
                      <a:rPr lang="en-US" sz="1400" b="1" baseline="30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</a:p>
                  <a:p>
                    <a:pPr algn="ctr"/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(p= 0.0004)  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01B775F-88A4-6C2D-D0A5-ED5F5131841A}"/>
                      </a:ext>
                    </a:extLst>
                  </p:cNvPr>
                  <p:cNvSpPr txBox="1"/>
                  <p:nvPr/>
                </p:nvSpPr>
                <p:spPr>
                  <a:xfrm>
                    <a:off x="1968954" y="4285661"/>
                    <a:ext cx="162112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LVMI  -15.8g/m</a:t>
                    </a:r>
                    <a:r>
                      <a:rPr lang="en-US" sz="1400" b="1" baseline="30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</a:p>
                  <a:p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(p &lt;0.0001)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668CE59-ACCC-E9C2-F9D9-CE5E47B55471}"/>
                      </a:ext>
                    </a:extLst>
                  </p:cNvPr>
                  <p:cNvSpPr txBox="1"/>
                  <p:nvPr/>
                </p:nvSpPr>
                <p:spPr>
                  <a:xfrm>
                    <a:off x="3449292" y="4057172"/>
                    <a:ext cx="2932279" cy="5931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LV Wall thickness    12.4mm</a:t>
                    </a:r>
                  </a:p>
                  <a:p>
                    <a:pPr algn="ctr"/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(p=0.008)</a:t>
                    </a:r>
                  </a:p>
                </p:txBody>
              </p:sp>
            </p:grp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AE707DB-7B56-5DD0-E5E6-7136E5405673}"/>
                    </a:ext>
                  </a:extLst>
                </p:cNvPr>
                <p:cNvSpPr/>
                <p:nvPr/>
              </p:nvSpPr>
              <p:spPr>
                <a:xfrm>
                  <a:off x="3848100" y="2806700"/>
                  <a:ext cx="562088" cy="292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5368FE-F4C0-C825-372D-58432EE8587D}"/>
                  </a:ext>
                </a:extLst>
              </p:cNvPr>
              <p:cNvSpPr/>
              <p:nvPr/>
            </p:nvSpPr>
            <p:spPr>
              <a:xfrm>
                <a:off x="-225836" y="1326776"/>
                <a:ext cx="2641507" cy="46437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28085A-2FC1-2366-D1EF-1F8E033EB270}"/>
                </a:ext>
              </a:extLst>
            </p:cNvPr>
            <p:cNvCxnSpPr>
              <a:cxnSpLocks/>
            </p:cNvCxnSpPr>
            <p:nvPr/>
          </p:nvCxnSpPr>
          <p:spPr>
            <a:xfrm>
              <a:off x="4296208" y="3556259"/>
              <a:ext cx="0" cy="2032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E5F364-2897-E798-DC4D-93F3473B2022}"/>
                </a:ext>
              </a:extLst>
            </p:cNvPr>
            <p:cNvCxnSpPr>
              <a:cxnSpLocks/>
            </p:cNvCxnSpPr>
            <p:nvPr/>
          </p:nvCxnSpPr>
          <p:spPr>
            <a:xfrm>
              <a:off x="7403768" y="3556259"/>
              <a:ext cx="0" cy="2032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6B1D542-58FE-1C7D-7209-C7A0A66057CB}"/>
              </a:ext>
            </a:extLst>
          </p:cNvPr>
          <p:cNvSpPr txBox="1"/>
          <p:nvPr/>
        </p:nvSpPr>
        <p:spPr>
          <a:xfrm>
            <a:off x="7072777" y="6276232"/>
            <a:ext cx="2640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spc="-1" err="1">
                <a:solidFill>
                  <a:srgbClr val="000000"/>
                </a:solidFill>
                <a:latin typeface="Arial"/>
              </a:rPr>
              <a:t>Saberi</a:t>
            </a:r>
            <a:r>
              <a:rPr lang="en-US" sz="1800" b="1" i="1" spc="-1">
                <a:solidFill>
                  <a:srgbClr val="000000"/>
                </a:solidFill>
                <a:latin typeface="Arial"/>
              </a:rPr>
              <a:t> et al</a:t>
            </a:r>
          </a:p>
          <a:p>
            <a:r>
              <a:rPr lang="en-US" sz="1800" b="1" i="1" spc="-1">
                <a:solidFill>
                  <a:srgbClr val="000000"/>
                </a:solidFill>
                <a:latin typeface="Arial"/>
              </a:rPr>
              <a:t>Circ, 2021</a:t>
            </a:r>
            <a:endParaRPr lang="en-US" sz="18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BBA366-ECF2-C27A-F040-3445721D55A8}"/>
              </a:ext>
            </a:extLst>
          </p:cNvPr>
          <p:cNvSpPr txBox="1"/>
          <p:nvPr/>
        </p:nvSpPr>
        <p:spPr>
          <a:xfrm>
            <a:off x="0" y="4751294"/>
            <a:ext cx="2832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Marketed as: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Camzyos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(nee Mavacamten)</a:t>
            </a:r>
          </a:p>
        </p:txBody>
      </p:sp>
    </p:spTree>
    <p:extLst>
      <p:ext uri="{BB962C8B-B14F-4D97-AF65-F5344CB8AC3E}">
        <p14:creationId xmlns:p14="http://schemas.microsoft.com/office/powerpoint/2010/main" val="341046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/>
        </p:nvCxnSpPr>
        <p:spPr>
          <a:xfrm>
            <a:off x="951572" y="1489649"/>
            <a:ext cx="7813964" cy="0"/>
          </a:xfrm>
          <a:prstGeom prst="line">
            <a:avLst/>
          </a:prstGeom>
          <a:ln w="57150" cmpd="sng">
            <a:solidFill>
              <a:srgbClr val="851C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3D070B-D9EB-9444-906D-BEC27C4622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259" y="2025481"/>
            <a:ext cx="3086167" cy="22766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B33404-774C-A843-99CF-26AC39AFFF7C}"/>
              </a:ext>
            </a:extLst>
          </p:cNvPr>
          <p:cNvSpPr txBox="1">
            <a:spLocks/>
          </p:cNvSpPr>
          <p:nvPr/>
        </p:nvSpPr>
        <p:spPr>
          <a:xfrm>
            <a:off x="1468148" y="956248"/>
            <a:ext cx="6780811" cy="53340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rgbClr val="AA020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Can  We Cure Rather than Treat Mutations?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6A42E-C15A-5E46-ABD2-16171DA9B01F}"/>
              </a:ext>
            </a:extLst>
          </p:cNvPr>
          <p:cNvSpPr txBox="1"/>
          <p:nvPr/>
        </p:nvSpPr>
        <p:spPr>
          <a:xfrm>
            <a:off x="305112" y="168654"/>
            <a:ext cx="8533775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1500"/>
              </a:spcBef>
              <a:spcAft>
                <a:spcPct val="0"/>
              </a:spcAft>
            </a:pPr>
            <a:r>
              <a:rPr lang="en-US" sz="2400" b="1" i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U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ltimate </a:t>
            </a:r>
            <a:r>
              <a:rPr lang="en-US" sz="24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pportunity </a:t>
            </a:r>
            <a:r>
              <a:rPr lang="en-US" sz="24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resented by Discovering the Genetic </a:t>
            </a:r>
            <a:r>
              <a:rPr lang="en-US" sz="24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asis of </a:t>
            </a:r>
            <a:r>
              <a:rPr lang="en-US" sz="24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uman </a:t>
            </a:r>
            <a:r>
              <a:rPr lang="en-US" sz="24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isease: Disease </a:t>
            </a:r>
            <a:r>
              <a:rPr lang="en-US" sz="24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24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revention</a:t>
            </a:r>
          </a:p>
          <a:p>
            <a:pPr algn="ctr" fontAlgn="base">
              <a:spcBef>
                <a:spcPts val="1000"/>
              </a:spcBef>
              <a:spcAft>
                <a:spcPct val="0"/>
              </a:spcAft>
            </a:pPr>
            <a:r>
              <a:rPr lang="en-US" sz="1600" b="1" i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								</a:t>
            </a:r>
            <a:endParaRPr lang="en-US" sz="2000" b="1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ED70C-3BDE-0749-923F-B830254F0975}"/>
              </a:ext>
            </a:extLst>
          </p:cNvPr>
          <p:cNvSpPr/>
          <p:nvPr/>
        </p:nvSpPr>
        <p:spPr>
          <a:xfrm>
            <a:off x="35064" y="3559018"/>
            <a:ext cx="2760692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Rx: Correct / Silence </a:t>
            </a:r>
          </a:p>
          <a:p>
            <a:pPr algn="ctr">
              <a:spcBef>
                <a:spcPts val="300"/>
              </a:spcBef>
            </a:pPr>
            <a:r>
              <a:rPr 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47D14-FB87-1649-B5A7-3D6BAD90AB6E}"/>
              </a:ext>
            </a:extLst>
          </p:cNvPr>
          <p:cNvSpPr/>
          <p:nvPr/>
        </p:nvSpPr>
        <p:spPr>
          <a:xfrm>
            <a:off x="5947493" y="3666592"/>
            <a:ext cx="3161443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Rx: Supplement Normal </a:t>
            </a:r>
          </a:p>
          <a:p>
            <a:pPr algn="ctr">
              <a:spcBef>
                <a:spcPts val="300"/>
              </a:spcBef>
            </a:pPr>
            <a:r>
              <a:rPr 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74B982-BC79-8142-A294-7CA2B4D31AA2}"/>
              </a:ext>
            </a:extLst>
          </p:cNvPr>
          <p:cNvGrpSpPr/>
          <p:nvPr/>
        </p:nvGrpSpPr>
        <p:grpSpPr>
          <a:xfrm>
            <a:off x="0" y="2025481"/>
            <a:ext cx="2928369" cy="1810752"/>
            <a:chOff x="517133" y="4404142"/>
            <a:chExt cx="3904493" cy="24143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7FB3EB-1643-3845-B449-2BA4D0733355}"/>
                </a:ext>
              </a:extLst>
            </p:cNvPr>
            <p:cNvSpPr/>
            <p:nvPr/>
          </p:nvSpPr>
          <p:spPr>
            <a:xfrm>
              <a:off x="517133" y="4404142"/>
              <a:ext cx="3904493" cy="2414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 Dominant Negative	</a:t>
              </a:r>
            </a:p>
            <a:p>
              <a:pPr algn="ctr">
                <a:spcBef>
                  <a:spcPts val="600"/>
                </a:spcBef>
              </a:pP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MYH7 Missense</a:t>
              </a:r>
            </a:p>
            <a:p>
              <a:pPr algn="ctr">
                <a:spcBef>
                  <a:spcPts val="600"/>
                </a:spcBef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Normal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Protein Level</a:t>
              </a:r>
            </a:p>
            <a:p>
              <a:pPr algn="ctr">
                <a:lnSpc>
                  <a:spcPts val="1950"/>
                </a:lnSpc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Abnormal Function</a:t>
              </a:r>
              <a:endPara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7A6CCC-AEBC-2F48-9C56-C6FA7375EDDC}"/>
                </a:ext>
              </a:extLst>
            </p:cNvPr>
            <p:cNvCxnSpPr>
              <a:cxnSpLocks/>
            </p:cNvCxnSpPr>
            <p:nvPr/>
          </p:nvCxnSpPr>
          <p:spPr>
            <a:xfrm>
              <a:off x="733804" y="4866506"/>
              <a:ext cx="30789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2E7DFF-0F49-F34A-BD23-40C07B806D27}"/>
              </a:ext>
            </a:extLst>
          </p:cNvPr>
          <p:cNvGrpSpPr/>
          <p:nvPr/>
        </p:nvGrpSpPr>
        <p:grpSpPr>
          <a:xfrm>
            <a:off x="5996976" y="2030463"/>
            <a:ext cx="3319976" cy="1477328"/>
            <a:chOff x="6112801" y="4371803"/>
            <a:chExt cx="4426635" cy="19697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2DF74D-5201-644B-B1B5-B25AB9DFA8F2}"/>
                </a:ext>
              </a:extLst>
            </p:cNvPr>
            <p:cNvSpPr/>
            <p:nvPr/>
          </p:nvSpPr>
          <p:spPr>
            <a:xfrm>
              <a:off x="6112801" y="4371803"/>
              <a:ext cx="4426635" cy="1969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Haploinsufficiency:</a:t>
              </a:r>
            </a:p>
            <a:p>
              <a:pPr algn="ctr">
                <a:spcBef>
                  <a:spcPts val="600"/>
                </a:spcBef>
              </a:pP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MYBPC3 Truncation </a:t>
              </a: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 algn="ctr">
                <a:spcBef>
                  <a:spcPts val="600"/>
                </a:spcBef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50% Normal Levels of Protein</a:t>
              </a:r>
              <a:endPara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701A07-7B6C-5647-B117-D47AD6962507}"/>
                </a:ext>
              </a:extLst>
            </p:cNvPr>
            <p:cNvCxnSpPr>
              <a:cxnSpLocks/>
            </p:cNvCxnSpPr>
            <p:nvPr/>
          </p:nvCxnSpPr>
          <p:spPr>
            <a:xfrm>
              <a:off x="6705822" y="4824302"/>
              <a:ext cx="31544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024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68D14CF-EA33-B1E3-0EFB-E9312EB4BD0E}"/>
              </a:ext>
            </a:extLst>
          </p:cNvPr>
          <p:cNvSpPr/>
          <p:nvPr/>
        </p:nvSpPr>
        <p:spPr>
          <a:xfrm>
            <a:off x="4778436" y="3850702"/>
            <a:ext cx="3828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Cytosine base editor (CBE)</a:t>
            </a:r>
          </a:p>
          <a:p>
            <a:pPr algn="ctr" defTabSz="685800">
              <a:defRPr/>
            </a:pP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and G 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71C4DD-A81F-FAB9-0452-F2E4F04455AB}"/>
              </a:ext>
            </a:extLst>
          </p:cNvPr>
          <p:cNvSpPr/>
          <p:nvPr/>
        </p:nvSpPr>
        <p:spPr>
          <a:xfrm>
            <a:off x="4699363" y="1027551"/>
            <a:ext cx="3740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Adenine base editor (ABE</a:t>
            </a: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85800">
              <a:defRPr/>
            </a:pP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and T 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ECC4B-F5E2-2648-990F-003F841F742D}"/>
              </a:ext>
            </a:extLst>
          </p:cNvPr>
          <p:cNvGrpSpPr/>
          <p:nvPr/>
        </p:nvGrpSpPr>
        <p:grpSpPr>
          <a:xfrm>
            <a:off x="5335781" y="4577734"/>
            <a:ext cx="2558471" cy="1719154"/>
            <a:chOff x="1213093" y="2476829"/>
            <a:chExt cx="2558471" cy="17191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8020C3E-C949-FBAA-4495-F11865C09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86" b="17918"/>
            <a:stretch/>
          </p:blipFill>
          <p:spPr>
            <a:xfrm>
              <a:off x="1213093" y="2476829"/>
              <a:ext cx="2558471" cy="1380656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3EEBC99-F526-D237-5D0B-7031A761FE0C}"/>
                </a:ext>
              </a:extLst>
            </p:cNvPr>
            <p:cNvSpPr/>
            <p:nvPr/>
          </p:nvSpPr>
          <p:spPr>
            <a:xfrm>
              <a:off x="2471010" y="2926572"/>
              <a:ext cx="107112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1050">
                  <a:solidFill>
                    <a:srgbClr val="3952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dCas9 </a:t>
              </a:r>
              <a:r>
                <a:rPr lang="en-US" sz="1050" err="1">
                  <a:solidFill>
                    <a:srgbClr val="3952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nickase</a:t>
              </a:r>
              <a:endParaRPr lang="en-US" sz="1050">
                <a:solidFill>
                  <a:srgbClr val="3952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15D010-1556-7D78-F86D-0B03E2D50EFA}"/>
                </a:ext>
              </a:extLst>
            </p:cNvPr>
            <p:cNvSpPr/>
            <p:nvPr/>
          </p:nvSpPr>
          <p:spPr>
            <a:xfrm>
              <a:off x="1653306" y="3815943"/>
              <a:ext cx="2055514" cy="380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ts val="1050"/>
                </a:lnSpc>
                <a:defRPr/>
              </a:pPr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ssDNA cytidine</a:t>
              </a:r>
            </a:p>
            <a:p>
              <a:pPr algn="ctr" defTabSz="685800">
                <a:lnSpc>
                  <a:spcPts val="1050"/>
                </a:lnSpc>
                <a:defRPr/>
              </a:pPr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deaminase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D41A9E-967F-8046-B26B-C780CBA163C4}"/>
              </a:ext>
            </a:extLst>
          </p:cNvPr>
          <p:cNvGrpSpPr/>
          <p:nvPr/>
        </p:nvGrpSpPr>
        <p:grpSpPr>
          <a:xfrm>
            <a:off x="5134603" y="1633803"/>
            <a:ext cx="3160657" cy="1832663"/>
            <a:chOff x="5686280" y="2403263"/>
            <a:chExt cx="3160657" cy="18326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9C3ECB4-8460-D962-7690-2073575AC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213" y="2452768"/>
              <a:ext cx="2064962" cy="145543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3E2661-DF88-9C88-8230-0E2E002C89AB}"/>
                </a:ext>
              </a:extLst>
            </p:cNvPr>
            <p:cNvSpPr/>
            <p:nvPr/>
          </p:nvSpPr>
          <p:spPr>
            <a:xfrm>
              <a:off x="7683048" y="2471638"/>
              <a:ext cx="61266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1050">
                  <a:solidFill>
                    <a:srgbClr val="398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sgRNA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EDDFEF2-588C-015A-5F18-549B63014698}"/>
                </a:ext>
              </a:extLst>
            </p:cNvPr>
            <p:cNvSpPr/>
            <p:nvPr/>
          </p:nvSpPr>
          <p:spPr>
            <a:xfrm>
              <a:off x="5686280" y="3855886"/>
              <a:ext cx="3160657" cy="380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ts val="1050"/>
                </a:lnSpc>
                <a:defRPr/>
              </a:pPr>
              <a:r>
                <a:rPr lang="en-US" sz="1400">
                  <a:solidFill>
                    <a:srgbClr val="C391A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Lab-evolved ssDNA deoxyadenosine deaminase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D1A5D4-F29A-9B0E-C24C-8B644AD0E53F}"/>
                </a:ext>
              </a:extLst>
            </p:cNvPr>
            <p:cNvSpPr/>
            <p:nvPr/>
          </p:nvSpPr>
          <p:spPr>
            <a:xfrm>
              <a:off x="6195482" y="2403263"/>
              <a:ext cx="107112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1050">
                  <a:solidFill>
                    <a:srgbClr val="3952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dCas9 </a:t>
              </a:r>
              <a:r>
                <a:rPr lang="en-US" sz="1050" err="1">
                  <a:solidFill>
                    <a:srgbClr val="3952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nickase</a:t>
              </a:r>
              <a:endParaRPr lang="en-US" sz="1050">
                <a:solidFill>
                  <a:srgbClr val="3952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2C83713-CFFD-F8E7-CDB2-01F96450D2AC}"/>
              </a:ext>
            </a:extLst>
          </p:cNvPr>
          <p:cNvSpPr txBox="1"/>
          <p:nvPr/>
        </p:nvSpPr>
        <p:spPr>
          <a:xfrm>
            <a:off x="8684585" y="5653068"/>
            <a:ext cx="163647" cy="325165"/>
          </a:xfrm>
          <a:prstGeom prst="rect">
            <a:avLst/>
          </a:prstGeom>
          <a:solidFill>
            <a:schemeClr val="bg1"/>
          </a:solidFill>
        </p:spPr>
        <p:txBody>
          <a:bodyPr wrap="none" lIns="81000" tIns="81000" rIns="81000" bIns="81000" rtlCol="0">
            <a:spAutoFit/>
          </a:bodyPr>
          <a:lstStyle/>
          <a:p>
            <a:pPr>
              <a:spcAft>
                <a:spcPts val="450"/>
              </a:spcAft>
            </a:pPr>
            <a:endParaRPr lang="en-US" sz="1050" spc="8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DB7464-430C-8948-85E0-8985965C7347}"/>
              </a:ext>
            </a:extLst>
          </p:cNvPr>
          <p:cNvGrpSpPr/>
          <p:nvPr/>
        </p:nvGrpSpPr>
        <p:grpSpPr>
          <a:xfrm>
            <a:off x="656908" y="4771159"/>
            <a:ext cx="3137450" cy="1192735"/>
            <a:chOff x="3801111" y="5848538"/>
            <a:chExt cx="3640655" cy="160998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9C3049-8424-0948-B204-F672DB359589}"/>
                </a:ext>
              </a:extLst>
            </p:cNvPr>
            <p:cNvSpPr txBox="1"/>
            <p:nvPr/>
          </p:nvSpPr>
          <p:spPr>
            <a:xfrm>
              <a:off x="4122034" y="5848538"/>
              <a:ext cx="3319732" cy="1609986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l">
                <a:lnSpc>
                  <a:spcPts val="1600"/>
                </a:lnSpc>
                <a:spcAft>
                  <a:spcPts val="400"/>
                </a:spcAft>
              </a:pPr>
              <a:r>
                <a:rPr lang="en-US" sz="1600" b="1" spc="10">
                  <a:latin typeface="Trebuchet MS" panose="020B0703020202090204" pitchFamily="34" charset="0"/>
                </a:rPr>
                <a:t>   </a:t>
              </a:r>
              <a:r>
                <a:rPr lang="en-US" sz="1400" b="1" spc="10">
                  <a:latin typeface="Arial" panose="020B0604020202020204" pitchFamily="34" charset="0"/>
                  <a:cs typeface="Arial" panose="020B0604020202020204" pitchFamily="34" charset="0"/>
                </a:rPr>
                <a:t>Transition point mutation</a:t>
              </a:r>
            </a:p>
            <a:p>
              <a:pPr algn="l">
                <a:lnSpc>
                  <a:spcPts val="1600"/>
                </a:lnSpc>
                <a:spcAft>
                  <a:spcPts val="400"/>
                </a:spcAft>
              </a:pPr>
              <a:r>
                <a:rPr lang="en-US" sz="1400" b="1" spc="10">
                  <a:latin typeface="Arial" panose="020B0604020202020204" pitchFamily="34" charset="0"/>
                  <a:cs typeface="Arial" panose="020B0604020202020204" pitchFamily="34" charset="0"/>
                </a:rPr>
                <a:t>    Transversion point mutation</a:t>
              </a:r>
            </a:p>
            <a:p>
              <a:pPr algn="l">
                <a:lnSpc>
                  <a:spcPts val="1600"/>
                </a:lnSpc>
                <a:spcAft>
                  <a:spcPts val="400"/>
                </a:spcAft>
              </a:pPr>
              <a:r>
                <a:rPr lang="en-US" sz="1400" b="1" spc="10">
                  <a:latin typeface="Arial" panose="020B0604020202020204" pitchFamily="34" charset="0"/>
                  <a:cs typeface="Arial" panose="020B0604020202020204" pitchFamily="34" charset="0"/>
                </a:rPr>
                <a:t>    Deletion</a:t>
              </a:r>
            </a:p>
            <a:p>
              <a:pPr algn="l">
                <a:lnSpc>
                  <a:spcPts val="1600"/>
                </a:lnSpc>
                <a:spcAft>
                  <a:spcPts val="400"/>
                </a:spcAft>
              </a:pPr>
              <a:r>
                <a:rPr lang="en-US" sz="1400" b="1" spc="10">
                  <a:latin typeface="Arial" panose="020B0604020202020204" pitchFamily="34" charset="0"/>
                  <a:cs typeface="Arial" panose="020B0604020202020204" pitchFamily="34" charset="0"/>
                </a:rPr>
                <a:t>    Other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BC45B47-04E0-B14B-87A3-640D3DA0A1F8}"/>
                </a:ext>
              </a:extLst>
            </p:cNvPr>
            <p:cNvGrpSpPr/>
            <p:nvPr/>
          </p:nvGrpSpPr>
          <p:grpSpPr>
            <a:xfrm>
              <a:off x="3801111" y="6023067"/>
              <a:ext cx="527643" cy="1113473"/>
              <a:chOff x="3801111" y="6023067"/>
              <a:chExt cx="527643" cy="111347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64D26FD-72D4-A348-9F59-BC18FE6FDB9F}"/>
                  </a:ext>
                </a:extLst>
              </p:cNvPr>
              <p:cNvSpPr/>
              <p:nvPr/>
            </p:nvSpPr>
            <p:spPr>
              <a:xfrm flipV="1">
                <a:off x="3801111" y="6632387"/>
                <a:ext cx="527643" cy="199493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txBody>
              <a:bodyPr rot="0" spcFirstLastPara="0" vertOverflow="overflow" horzOverflow="overflow" vert="horz" wrap="square" lIns="216000" tIns="216000" rIns="216000" bIns="21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spcAft>
                    <a:spcPts val="1200"/>
                  </a:spcAft>
                </a:pPr>
                <a:endParaRPr lang="en-US" sz="1400">
                  <a:solidFill>
                    <a:schemeClr val="bg1"/>
                  </a:solidFill>
                  <a:latin typeface="F37Ginger-Light" panose="00000500000000000000" pitchFamily="2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461E2C2-3809-FB43-8265-0F40ACC3E6CC}"/>
                  </a:ext>
                </a:extLst>
              </p:cNvPr>
              <p:cNvSpPr/>
              <p:nvPr/>
            </p:nvSpPr>
            <p:spPr>
              <a:xfrm flipV="1">
                <a:off x="3801111" y="6327727"/>
                <a:ext cx="527643" cy="199493"/>
              </a:xfrm>
              <a:prstGeom prst="rect">
                <a:avLst/>
              </a:prstGeom>
              <a:solidFill>
                <a:srgbClr val="E6605D"/>
              </a:solidFill>
              <a:ln w="19050">
                <a:solidFill>
                  <a:schemeClr val="tx1"/>
                </a:solidFill>
              </a:ln>
            </p:spPr>
            <p:txBody>
              <a:bodyPr rot="0" spcFirstLastPara="0" vertOverflow="overflow" horzOverflow="overflow" vert="horz" wrap="square" lIns="216000" tIns="216000" rIns="216000" bIns="21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spcAft>
                    <a:spcPts val="1200"/>
                  </a:spcAft>
                </a:pPr>
                <a:endParaRPr lang="en-US" sz="1400">
                  <a:solidFill>
                    <a:schemeClr val="bg1"/>
                  </a:solidFill>
                  <a:latin typeface="F37Ginger-Light" panose="00000500000000000000" pitchFamily="2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68B793A-ED3A-2A4F-96C4-592F9C5E4E0F}"/>
                  </a:ext>
                </a:extLst>
              </p:cNvPr>
              <p:cNvSpPr/>
              <p:nvPr/>
            </p:nvSpPr>
            <p:spPr>
              <a:xfrm flipV="1">
                <a:off x="3801111" y="6023067"/>
                <a:ext cx="527643" cy="199493"/>
              </a:xfrm>
              <a:prstGeom prst="rect">
                <a:avLst/>
              </a:prstGeom>
              <a:solidFill>
                <a:srgbClr val="528ECB"/>
              </a:solidFill>
              <a:ln w="19050">
                <a:solidFill>
                  <a:schemeClr val="tx1"/>
                </a:solidFill>
              </a:ln>
            </p:spPr>
            <p:txBody>
              <a:bodyPr rot="0" spcFirstLastPara="0" vertOverflow="overflow" horzOverflow="overflow" vert="horz" wrap="square" lIns="216000" tIns="216000" rIns="216000" bIns="21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spcAft>
                    <a:spcPts val="1200"/>
                  </a:spcAft>
                </a:pPr>
                <a:endParaRPr lang="en-US" sz="1400">
                  <a:solidFill>
                    <a:schemeClr val="bg1"/>
                  </a:solidFill>
                  <a:latin typeface="F37Ginger-Light" panose="00000500000000000000" pitchFamily="2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6EA6907-2D24-1944-9D09-0A3E6F4BD0EC}"/>
                  </a:ext>
                </a:extLst>
              </p:cNvPr>
              <p:cNvSpPr/>
              <p:nvPr/>
            </p:nvSpPr>
            <p:spPr>
              <a:xfrm flipV="1">
                <a:off x="3801111" y="6937047"/>
                <a:ext cx="527643" cy="199493"/>
              </a:xfrm>
              <a:prstGeom prst="rect">
                <a:avLst/>
              </a:prstGeom>
              <a:solidFill>
                <a:srgbClr val="B3B2B1"/>
              </a:solidFill>
              <a:ln w="19050">
                <a:solidFill>
                  <a:schemeClr val="tx1"/>
                </a:solidFill>
              </a:ln>
            </p:spPr>
            <p:txBody>
              <a:bodyPr rot="0" spcFirstLastPara="0" vertOverflow="overflow" horzOverflow="overflow" vert="horz" wrap="square" lIns="216000" tIns="216000" rIns="216000" bIns="21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spcAft>
                    <a:spcPts val="1200"/>
                  </a:spcAft>
                </a:pPr>
                <a:endParaRPr lang="en-US" sz="1400">
                  <a:solidFill>
                    <a:schemeClr val="bg1"/>
                  </a:solidFill>
                  <a:latin typeface="F37Ginger-Light" panose="00000500000000000000" pitchFamily="2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1E9F46-19D9-4248-9081-13306D09B2E8}"/>
              </a:ext>
            </a:extLst>
          </p:cNvPr>
          <p:cNvGrpSpPr/>
          <p:nvPr/>
        </p:nvGrpSpPr>
        <p:grpSpPr>
          <a:xfrm>
            <a:off x="-238160" y="618325"/>
            <a:ext cx="3992912" cy="4113828"/>
            <a:chOff x="-238160" y="295603"/>
            <a:chExt cx="3992912" cy="41138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7A5CDF-A95B-D746-AE1B-6D3ECC2F91D2}"/>
                </a:ext>
              </a:extLst>
            </p:cNvPr>
            <p:cNvGrpSpPr/>
            <p:nvPr/>
          </p:nvGrpSpPr>
          <p:grpSpPr>
            <a:xfrm>
              <a:off x="-238160" y="295603"/>
              <a:ext cx="3992912" cy="4113828"/>
              <a:chOff x="77589" y="818674"/>
              <a:chExt cx="3992912" cy="411382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10133D-FA05-9443-8441-891CE0A94F78}"/>
                  </a:ext>
                </a:extLst>
              </p:cNvPr>
              <p:cNvGrpSpPr/>
              <p:nvPr/>
            </p:nvGrpSpPr>
            <p:grpSpPr>
              <a:xfrm>
                <a:off x="77589" y="818674"/>
                <a:ext cx="3964488" cy="4113828"/>
                <a:chOff x="54338" y="1329933"/>
                <a:chExt cx="4307824" cy="4830235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DA790CC-E46B-CC4B-9142-614757FF9013}"/>
                    </a:ext>
                  </a:extLst>
                </p:cNvPr>
                <p:cNvSpPr/>
                <p:nvPr/>
              </p:nvSpPr>
              <p:spPr>
                <a:xfrm>
                  <a:off x="693631" y="2395479"/>
                  <a:ext cx="3629990" cy="360794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A5FB178A-0FF6-0349-BCDF-597DC0522384}"/>
                    </a:ext>
                  </a:extLst>
                </p:cNvPr>
                <p:cNvGrpSpPr/>
                <p:nvPr/>
              </p:nvGrpSpPr>
              <p:grpSpPr>
                <a:xfrm>
                  <a:off x="54338" y="1329933"/>
                  <a:ext cx="4307824" cy="4830235"/>
                  <a:chOff x="54338" y="1329933"/>
                  <a:chExt cx="4307824" cy="4830235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1D009C32-E620-A347-983A-C1DA584636F3}"/>
                      </a:ext>
                    </a:extLst>
                  </p:cNvPr>
                  <p:cNvGrpSpPr/>
                  <p:nvPr/>
                </p:nvGrpSpPr>
                <p:grpSpPr>
                  <a:xfrm>
                    <a:off x="249460" y="1329933"/>
                    <a:ext cx="4112702" cy="4830235"/>
                    <a:chOff x="249460" y="1329933"/>
                    <a:chExt cx="4112702" cy="4830235"/>
                  </a:xfrm>
                </p:grpSpPr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34A7FB67-CB9C-6B44-9497-75A566D3A2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7452"/>
                    <a:stretch/>
                  </p:blipFill>
                  <p:spPr>
                    <a:xfrm>
                      <a:off x="249460" y="1329933"/>
                      <a:ext cx="4061882" cy="483023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508E59E-AC7B-774F-AA94-E45D0C92E9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0514" y="4536401"/>
                      <a:ext cx="1185486" cy="1228673"/>
                    </a:xfrm>
                    <a:prstGeom prst="rect">
                      <a:avLst/>
                    </a:prstGeom>
                    <a:solidFill>
                      <a:srgbClr val="F0605E"/>
                    </a:solidFill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20%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C </a:t>
                      </a:r>
                      <a:r>
                        <a:rPr lang="en-US" sz="1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or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T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A</a:t>
                      </a:r>
                      <a:r>
                        <a:rPr lang="en-US" sz="1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or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C</a:t>
                      </a:r>
                      <a:r>
                        <a:rPr lang="en-US" sz="1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or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T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A</a:t>
                      </a:r>
                      <a:r>
                        <a:rPr lang="en-US" sz="1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or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G</a:t>
                      </a: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B9E8EB1C-2AC1-084B-BEDD-80E14DE31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9405" y="3141501"/>
                      <a:ext cx="1412308" cy="1047986"/>
                    </a:xfrm>
                    <a:prstGeom prst="rect">
                      <a:avLst/>
                    </a:prstGeom>
                    <a:solidFill>
                      <a:srgbClr val="528FCB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T, G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G, T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itchFamily="2" charset="2"/>
                        </a:rPr>
                        <a:t>C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Pie 43">
                      <a:extLst>
                        <a:ext uri="{FF2B5EF4-FFF2-40B4-BE49-F238E27FC236}">
                          <a16:creationId xmlns:a16="http://schemas.microsoft.com/office/drawing/2014/main" id="{98C7879F-80C4-8E4E-9C8A-4EF342135497}"/>
                        </a:ext>
                      </a:extLst>
                    </p:cNvPr>
                    <p:cNvSpPr/>
                    <p:nvPr/>
                  </p:nvSpPr>
                  <p:spPr>
                    <a:xfrm rot="60000">
                      <a:off x="693214" y="2427226"/>
                      <a:ext cx="3668948" cy="3544453"/>
                    </a:xfrm>
                    <a:prstGeom prst="pie">
                      <a:avLst>
                        <a:gd name="adj1" fmla="val 10972761"/>
                        <a:gd name="adj2" fmla="val 16151047"/>
                      </a:avLst>
                    </a:prstGeom>
                    <a:solidFill>
                      <a:srgbClr val="C2C1C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2BD42769-419A-AB45-8D87-D1AEF566A3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6921" y="3235026"/>
                      <a:ext cx="126618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DF410931-BD2C-FB49-9BD5-43451EB0A86B}"/>
                      </a:ext>
                    </a:extLst>
                  </p:cNvPr>
                  <p:cNvGrpSpPr/>
                  <p:nvPr/>
                </p:nvGrpSpPr>
                <p:grpSpPr>
                  <a:xfrm>
                    <a:off x="54338" y="1508248"/>
                    <a:ext cx="3203623" cy="1474792"/>
                    <a:chOff x="54338" y="1508248"/>
                    <a:chExt cx="3203623" cy="1474792"/>
                  </a:xfrm>
                  <a:solidFill>
                    <a:schemeClr val="bg1"/>
                  </a:solidFill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ED0DBFF0-E53F-3F4B-B287-8CC1E803814E}"/>
                        </a:ext>
                      </a:extLst>
                    </p:cNvPr>
                    <p:cNvSpPr/>
                    <p:nvPr/>
                  </p:nvSpPr>
                  <p:spPr>
                    <a:xfrm rot="3659699">
                      <a:off x="892987" y="669599"/>
                      <a:ext cx="1108584" cy="278588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D9508DC9-03B9-B948-9872-DC4291EBB0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225726" y="1321215"/>
                      <a:ext cx="623122" cy="14413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C30E0A58-71B4-D14D-B4CD-F5538070CE03}"/>
                        </a:ext>
                      </a:extLst>
                    </p:cNvPr>
                    <p:cNvSpPr/>
                    <p:nvPr/>
                  </p:nvSpPr>
                  <p:spPr>
                    <a:xfrm rot="10186110">
                      <a:off x="1675616" y="2257948"/>
                      <a:ext cx="532133" cy="19100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E362325A-8CD1-E848-8FC2-C8EA1015EDF8}"/>
                        </a:ext>
                      </a:extLst>
                    </p:cNvPr>
                    <p:cNvSpPr/>
                    <p:nvPr/>
                  </p:nvSpPr>
                  <p:spPr>
                    <a:xfrm rot="8335502">
                      <a:off x="731952" y="2772740"/>
                      <a:ext cx="589938" cy="2103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674829F-A218-9248-AC70-F9AE786EC8D7}"/>
                  </a:ext>
                </a:extLst>
              </p:cNvPr>
              <p:cNvCxnSpPr/>
              <p:nvPr/>
            </p:nvCxnSpPr>
            <p:spPr>
              <a:xfrm>
                <a:off x="2359459" y="1726181"/>
                <a:ext cx="0" cy="307282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5DAB367-D112-314B-B0E6-B2D7FE7ABE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59459" y="3262595"/>
                <a:ext cx="1532022" cy="48135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6F28555-50B4-9149-8FFD-BD457020BD6A}"/>
                  </a:ext>
                </a:extLst>
              </p:cNvPr>
              <p:cNvCxnSpPr>
                <a:cxnSpLocks/>
              </p:cNvCxnSpPr>
              <p:nvPr/>
            </p:nvCxnSpPr>
            <p:spPr>
              <a:xfrm rot="21480000" flipH="1" flipV="1">
                <a:off x="691141" y="3125526"/>
                <a:ext cx="1648070" cy="15649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7DACB6CA-1C21-FB47-8FB1-1488F299E0E7}"/>
                  </a:ext>
                </a:extLst>
              </p:cNvPr>
              <p:cNvSpPr/>
              <p:nvPr/>
            </p:nvSpPr>
            <p:spPr>
              <a:xfrm rot="10554710" flipV="1">
                <a:off x="694536" y="1751032"/>
                <a:ext cx="3375965" cy="259603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E7B56038-1C24-0141-9FB3-BF2416F12820}"/>
                </a:ext>
              </a:extLst>
            </p:cNvPr>
            <p:cNvSpPr/>
            <p:nvPr/>
          </p:nvSpPr>
          <p:spPr>
            <a:xfrm rot="8617023">
              <a:off x="2698913" y="4038703"/>
              <a:ext cx="639356" cy="306971"/>
            </a:xfrm>
            <a:prstGeom prst="triangle">
              <a:avLst>
                <a:gd name="adj" fmla="val 621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itle 1">
            <a:extLst>
              <a:ext uri="{FF2B5EF4-FFF2-40B4-BE49-F238E27FC236}">
                <a16:creationId xmlns:a16="http://schemas.microsoft.com/office/drawing/2014/main" id="{8741A951-79DB-1A63-1AC5-E3DC061B3FFB}"/>
              </a:ext>
            </a:extLst>
          </p:cNvPr>
          <p:cNvSpPr txBox="1">
            <a:spLocks/>
          </p:cNvSpPr>
          <p:nvPr/>
        </p:nvSpPr>
        <p:spPr>
          <a:xfrm>
            <a:off x="366992" y="44478"/>
            <a:ext cx="8451053" cy="88134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750"/>
              </a:spcBef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Base Editor Strategies: Convert Single Nucleotide without Introducing Double-Strand DNA breaks</a:t>
            </a:r>
          </a:p>
        </p:txBody>
      </p:sp>
    </p:spTree>
    <p:extLst>
      <p:ext uri="{BB962C8B-B14F-4D97-AF65-F5344CB8AC3E}">
        <p14:creationId xmlns:p14="http://schemas.microsoft.com/office/powerpoint/2010/main" val="183449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" y="1860579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54" tIns="45579" rIns="91154" bIns="45579">
            <a:prstTxWarp prst="textNoShape">
              <a:avLst/>
            </a:prstTxWarp>
            <a:spAutoFit/>
          </a:bodyPr>
          <a:lstStyle/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	</a:t>
            </a:r>
            <a:endParaRPr lang="en-US" b="1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33437" y="4056077"/>
            <a:ext cx="184088" cy="61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54" tIns="45579" rIns="91154" bIns="45579">
            <a:prstTxWarp prst="textNoShape">
              <a:avLst/>
            </a:prstTxWarp>
            <a:spAutoFit/>
          </a:bodyPr>
          <a:lstStyle/>
          <a:p>
            <a:pPr defTabSz="4558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4311" y="512109"/>
            <a:ext cx="184088" cy="369047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0BBDB925-E97A-ED47-A26C-855379238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261" y="2001649"/>
            <a:ext cx="9144000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charset="0"/>
                <a:ea typeface="ＭＳ Ｐゴシック" charset="-128"/>
                <a:cs typeface="ＭＳ Ｐゴシック" charset="-128"/>
              </a:rPr>
              <a:t>Heart Failure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2200" b="1" dirty="0">
                <a:latin typeface="Arial" charset="0"/>
                <a:ea typeface="ＭＳ Ｐゴシック" charset="-128"/>
                <a:cs typeface="ＭＳ Ｐゴシック" charset="-128"/>
              </a:rPr>
              <a:t>Expending $43.9 billion annually (2023)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Arial" charset="0"/>
                <a:ea typeface="ＭＳ Ｐゴシック" charset="-128"/>
                <a:cs typeface="ＭＳ Ｐゴシック" charset="-128"/>
              </a:rPr>
              <a:t>500000 New Cases Annually/ 4.7 million Americans Affected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Arial" charset="0"/>
                <a:ea typeface="ＭＳ Ｐゴシック" charset="-128"/>
                <a:cs typeface="ＭＳ Ｐゴシック" charset="-128"/>
              </a:rPr>
              <a:t>75% Mortality in 8 Years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A picture containing citrus, fruit, bright, dark&#10;&#10;Description automatically generated">
            <a:extLst>
              <a:ext uri="{FF2B5EF4-FFF2-40B4-BE49-F238E27FC236}">
                <a16:creationId xmlns:a16="http://schemas.microsoft.com/office/drawing/2014/main" id="{B24A66D0-72AD-C846-AC9F-0A7DE06B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68" y="2826249"/>
            <a:ext cx="2793509" cy="2849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757" y="284565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980004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HCM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FA4D59-9465-C944-29A6-573892EEF7DA}"/>
              </a:ext>
            </a:extLst>
          </p:cNvPr>
          <p:cNvGrpSpPr/>
          <p:nvPr/>
        </p:nvGrpSpPr>
        <p:grpSpPr>
          <a:xfrm>
            <a:off x="50878" y="82818"/>
            <a:ext cx="8964821" cy="3389640"/>
            <a:chOff x="50878" y="82818"/>
            <a:chExt cx="8964821" cy="3389640"/>
          </a:xfrm>
        </p:grpSpPr>
        <p:sp>
          <p:nvSpPr>
            <p:cNvPr id="15" name="Curved Right Arrow 14">
              <a:extLst>
                <a:ext uri="{FF2B5EF4-FFF2-40B4-BE49-F238E27FC236}">
                  <a16:creationId xmlns:a16="http://schemas.microsoft.com/office/drawing/2014/main" id="{2FE66063-A2F9-EE41-8785-1DC3E1043726}"/>
                </a:ext>
              </a:extLst>
            </p:cNvPr>
            <p:cNvSpPr/>
            <p:nvPr/>
          </p:nvSpPr>
          <p:spPr>
            <a:xfrm rot="3678780">
              <a:off x="5395853" y="1624433"/>
              <a:ext cx="757248" cy="2018719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825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Curved Right Arrow 17"/>
            <p:cNvSpPr/>
            <p:nvPr/>
          </p:nvSpPr>
          <p:spPr>
            <a:xfrm rot="17568342" flipH="1">
              <a:off x="2727406" y="1624433"/>
              <a:ext cx="757248" cy="2018719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825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F69D40-545A-6D69-DC87-55E95C079760}"/>
                </a:ext>
              </a:extLst>
            </p:cNvPr>
            <p:cNvGrpSpPr/>
            <p:nvPr/>
          </p:nvGrpSpPr>
          <p:grpSpPr>
            <a:xfrm>
              <a:off x="50878" y="82818"/>
              <a:ext cx="8964821" cy="3389640"/>
              <a:chOff x="50878" y="82818"/>
              <a:chExt cx="8964821" cy="3389640"/>
            </a:xfrm>
          </p:grpSpPr>
          <p:pic>
            <p:nvPicPr>
              <p:cNvPr id="65541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878" y="82818"/>
                <a:ext cx="2397917" cy="2707418"/>
              </a:xfrm>
              <a:prstGeom prst="rect">
                <a:avLst/>
              </a:prstGeom>
              <a:solidFill>
                <a:srgbClr val="650D29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43" name="Picture 1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683766" y="82818"/>
                <a:ext cx="2331933" cy="266368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752529" y="2733794"/>
                <a:ext cx="82747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b="1" u="sng" dirty="0">
                    <a:solidFill>
                      <a:srgbClr val="980004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DCM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endParaRPr lang="en-US" sz="20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9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2A0E6C4-2AD6-A34D-88C3-C14E5C796394}"/>
              </a:ext>
            </a:extLst>
          </p:cNvPr>
          <p:cNvSpPr/>
          <p:nvPr/>
        </p:nvSpPr>
        <p:spPr>
          <a:xfrm>
            <a:off x="2343150" y="3063202"/>
            <a:ext cx="4171950" cy="30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3F5CC3-18E1-3A46-B976-2FC892602801}"/>
              </a:ext>
            </a:extLst>
          </p:cNvPr>
          <p:cNvGrpSpPr/>
          <p:nvPr/>
        </p:nvGrpSpPr>
        <p:grpSpPr>
          <a:xfrm>
            <a:off x="231530" y="1241275"/>
            <a:ext cx="9199594" cy="1695672"/>
            <a:chOff x="231530" y="1241275"/>
            <a:chExt cx="9199594" cy="1695672"/>
          </a:xfrm>
        </p:grpSpPr>
        <p:pic>
          <p:nvPicPr>
            <p:cNvPr id="5" name="Picture 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008CB651-F904-CA4F-8691-A58C5053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4044" y="1304385"/>
              <a:ext cx="1826634" cy="1615521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2A6A5DE2-2152-154C-A491-D28320E2BD06}"/>
                </a:ext>
              </a:extLst>
            </p:cNvPr>
            <p:cNvSpPr txBox="1">
              <a:spLocks/>
            </p:cNvSpPr>
            <p:nvPr/>
          </p:nvSpPr>
          <p:spPr>
            <a:xfrm>
              <a:off x="4192970" y="1241275"/>
              <a:ext cx="5238154" cy="48972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45720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91440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37160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rtl="0">
                <a:spcBef>
                  <a:spcPts val="0"/>
                </a:spcBef>
                <a:defRPr sz="3000" b="0" i="0" u="none" strike="noStrike" cap="none" baseline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500" b="1">
                  <a:solidFill>
                    <a:schemeClr val="bg1"/>
                  </a:solidFill>
                  <a:latin typeface="Trebuchet MS" panose="020B0703020202090204" pitchFamily="34" charset="0"/>
                  <a:ea typeface="Calibri" charset="0"/>
                  <a:cs typeface="Calibri" charset="0"/>
                </a:rPr>
                <a:t>Heart				          Liver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D0ACD9-74EA-D34C-A4F3-313537BC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530" y="1351540"/>
              <a:ext cx="2100425" cy="15753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402D27-7795-0949-BC95-CD0AD5A9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4918" y="1351540"/>
              <a:ext cx="2100425" cy="15753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75A21D-F01F-6C47-B278-0A1FF357B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7686" y="1361627"/>
              <a:ext cx="2100425" cy="157532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6E0B30D-BAA1-4A44-BEEE-A50130B9820C}"/>
              </a:ext>
            </a:extLst>
          </p:cNvPr>
          <p:cNvSpPr txBox="1">
            <a:spLocks/>
          </p:cNvSpPr>
          <p:nvPr/>
        </p:nvSpPr>
        <p:spPr>
          <a:xfrm>
            <a:off x="1006376" y="387235"/>
            <a:ext cx="7579054" cy="5334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Systemic Delivery: Requires Dual AAV9 Vectors with Target Organ Selectivity</a:t>
            </a:r>
          </a:p>
          <a:p>
            <a:pPr algn="ctr"/>
            <a:endParaRPr lang="en-US" sz="2400" b="1">
              <a:solidFill>
                <a:srgbClr val="C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2E258-467A-2F43-B9A8-CA4E81FCABBF}"/>
              </a:ext>
            </a:extLst>
          </p:cNvPr>
          <p:cNvSpPr/>
          <p:nvPr/>
        </p:nvSpPr>
        <p:spPr>
          <a:xfrm>
            <a:off x="89645" y="3605631"/>
            <a:ext cx="8490585" cy="489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4CDC76-C9A2-A24E-9E3E-77F6BA9EA733}"/>
              </a:ext>
            </a:extLst>
          </p:cNvPr>
          <p:cNvSpPr/>
          <p:nvPr/>
        </p:nvSpPr>
        <p:spPr>
          <a:xfrm>
            <a:off x="94845" y="3103277"/>
            <a:ext cx="8490585" cy="489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698D30D8-E946-FD8B-6C6F-C70A4BDC7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350" y="3640676"/>
            <a:ext cx="6464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3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72FC1E-0E03-B548-AE75-4C2579B24593}"/>
              </a:ext>
            </a:extLst>
          </p:cNvPr>
          <p:cNvGrpSpPr/>
          <p:nvPr/>
        </p:nvGrpSpPr>
        <p:grpSpPr>
          <a:xfrm>
            <a:off x="109184" y="1067183"/>
            <a:ext cx="9045413" cy="3216146"/>
            <a:chOff x="0" y="1067183"/>
            <a:chExt cx="9045413" cy="3216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01982-36C4-B741-A87A-62C065DA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7183"/>
              <a:ext cx="9045413" cy="3216146"/>
            </a:xfrm>
            <a:prstGeom prst="rect">
              <a:avLst/>
            </a:prstGeom>
          </p:spPr>
        </p:pic>
        <p:sp>
          <p:nvSpPr>
            <p:cNvPr id="4" name="Up Arrow 3">
              <a:extLst>
                <a:ext uri="{FF2B5EF4-FFF2-40B4-BE49-F238E27FC236}">
                  <a16:creationId xmlns:a16="http://schemas.microsoft.com/office/drawing/2014/main" id="{848ADA2C-A7AB-4D41-BC9C-134ABD3E1DB2}"/>
                </a:ext>
              </a:extLst>
            </p:cNvPr>
            <p:cNvSpPr/>
            <p:nvPr/>
          </p:nvSpPr>
          <p:spPr>
            <a:xfrm>
              <a:off x="2984105" y="2374508"/>
              <a:ext cx="128016" cy="288181"/>
            </a:xfrm>
            <a:prstGeom prst="upArrow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41E7A184-EA1F-E040-B6A2-C48ADEE2ECA8}"/>
                </a:ext>
              </a:extLst>
            </p:cNvPr>
            <p:cNvSpPr/>
            <p:nvPr/>
          </p:nvSpPr>
          <p:spPr>
            <a:xfrm>
              <a:off x="2966121" y="1837604"/>
              <a:ext cx="128016" cy="288181"/>
            </a:xfrm>
            <a:prstGeom prst="upArrow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3EEBBFBF-1765-5442-A5FA-ADDD64D93A74}"/>
                </a:ext>
              </a:extLst>
            </p:cNvPr>
            <p:cNvSpPr/>
            <p:nvPr/>
          </p:nvSpPr>
          <p:spPr>
            <a:xfrm>
              <a:off x="2984102" y="2951453"/>
              <a:ext cx="128016" cy="288181"/>
            </a:xfrm>
            <a:prstGeom prst="upArrow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1DD709EF-7313-B141-9707-7861602415F2}"/>
                </a:ext>
              </a:extLst>
            </p:cNvPr>
            <p:cNvSpPr/>
            <p:nvPr/>
          </p:nvSpPr>
          <p:spPr>
            <a:xfrm flipV="1">
              <a:off x="8069118" y="1826972"/>
              <a:ext cx="128016" cy="288181"/>
            </a:xfrm>
            <a:prstGeom prst="upArrow">
              <a:avLst/>
            </a:prstGeom>
            <a:solidFill>
              <a:srgbClr val="CC3131"/>
            </a:solidFill>
            <a:ln>
              <a:solidFill>
                <a:srgbClr val="9800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793076F4-7D46-2F44-A0DA-19E3F0470CA2}"/>
                </a:ext>
              </a:extLst>
            </p:cNvPr>
            <p:cNvSpPr/>
            <p:nvPr/>
          </p:nvSpPr>
          <p:spPr>
            <a:xfrm flipV="1">
              <a:off x="8068864" y="2357742"/>
              <a:ext cx="128016" cy="288181"/>
            </a:xfrm>
            <a:prstGeom prst="upArrow">
              <a:avLst/>
            </a:prstGeom>
            <a:solidFill>
              <a:srgbClr val="CC3131"/>
            </a:solidFill>
            <a:ln>
              <a:solidFill>
                <a:srgbClr val="9800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51EE9BA5-D992-CE47-BCD7-6310B30F10CD}"/>
                </a:ext>
              </a:extLst>
            </p:cNvPr>
            <p:cNvSpPr/>
            <p:nvPr/>
          </p:nvSpPr>
          <p:spPr>
            <a:xfrm flipV="1">
              <a:off x="8068864" y="2926232"/>
              <a:ext cx="128016" cy="288181"/>
            </a:xfrm>
            <a:prstGeom prst="upArrow">
              <a:avLst/>
            </a:prstGeom>
            <a:solidFill>
              <a:srgbClr val="CC3131"/>
            </a:solidFill>
            <a:ln>
              <a:solidFill>
                <a:srgbClr val="9800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A83E02A2-1BF0-F148-A400-506457066849}"/>
              </a:ext>
            </a:extLst>
          </p:cNvPr>
          <p:cNvSpPr txBox="1">
            <a:spLocks/>
          </p:cNvSpPr>
          <p:nvPr/>
        </p:nvSpPr>
        <p:spPr>
          <a:xfrm>
            <a:off x="639598" y="282194"/>
            <a:ext cx="7579054" cy="5334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1">
                <a:solidFill>
                  <a:srgbClr val="C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 vivo </a:t>
            </a: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Targeting of Mouse Models with Insidious and Fulminant onset of HCM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13BB2-8F88-3624-227B-776404FA2016}"/>
              </a:ext>
            </a:extLst>
          </p:cNvPr>
          <p:cNvSpPr txBox="1"/>
          <p:nvPr/>
        </p:nvSpPr>
        <p:spPr>
          <a:xfrm>
            <a:off x="4487334" y="6350000"/>
            <a:ext cx="4656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Hiroko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Wakimoto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Daniel Reichart, Greg Newby</a:t>
            </a:r>
          </a:p>
        </p:txBody>
      </p:sp>
    </p:spTree>
    <p:extLst>
      <p:ext uri="{BB962C8B-B14F-4D97-AF65-F5344CB8AC3E}">
        <p14:creationId xmlns:p14="http://schemas.microsoft.com/office/powerpoint/2010/main" val="3951271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F75559-5E72-0149-87AB-5B6C21CCA66C}"/>
              </a:ext>
            </a:extLst>
          </p:cNvPr>
          <p:cNvGrpSpPr/>
          <p:nvPr/>
        </p:nvGrpSpPr>
        <p:grpSpPr>
          <a:xfrm>
            <a:off x="5096256" y="543844"/>
            <a:ext cx="4004995" cy="2610852"/>
            <a:chOff x="-878812" y="4011457"/>
            <a:chExt cx="4004995" cy="26108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FEED07-BB48-1D40-A0BB-F1F0BE9DCE0F}"/>
                </a:ext>
              </a:extLst>
            </p:cNvPr>
            <p:cNvGrpSpPr/>
            <p:nvPr/>
          </p:nvGrpSpPr>
          <p:grpSpPr>
            <a:xfrm>
              <a:off x="-878812" y="4011457"/>
              <a:ext cx="4004995" cy="2610852"/>
              <a:chOff x="4993247" y="481062"/>
              <a:chExt cx="4004995" cy="261085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9CF2878-1AAA-B245-B337-53AEC9A76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3247" y="481062"/>
                <a:ext cx="4004995" cy="261085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2E604D1-0756-F24A-81F3-AF80F877A75E}"/>
                  </a:ext>
                </a:extLst>
              </p:cNvPr>
              <p:cNvSpPr txBox="1"/>
              <p:nvPr/>
            </p:nvSpPr>
            <p:spPr>
              <a:xfrm>
                <a:off x="5843572" y="561038"/>
                <a:ext cx="3036722" cy="33855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defTabSz="457190"/>
                <a:r>
                  <a:rPr lang="en-US" sz="1600" b="1" err="1">
                    <a:solidFill>
                      <a:prstClr val="black"/>
                    </a:solidFill>
                    <a:latin typeface="Arial"/>
                    <a:cs typeface="Arial"/>
                  </a:rPr>
                  <a:t>SvEV</a:t>
                </a:r>
                <a:r>
                  <a:rPr lang="en-US" sz="1600" b="1">
                    <a:solidFill>
                      <a:prstClr val="black"/>
                    </a:solidFill>
                    <a:latin typeface="Arial"/>
                    <a:cs typeface="Arial"/>
                  </a:rPr>
                  <a:t>/S4:   Fulminant LVH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5E6EEF-F8E7-C547-A596-8AFC81ABE380}"/>
                </a:ext>
              </a:extLst>
            </p:cNvPr>
            <p:cNvSpPr/>
            <p:nvPr/>
          </p:nvSpPr>
          <p:spPr>
            <a:xfrm>
              <a:off x="-877702" y="4024791"/>
              <a:ext cx="81014" cy="2571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6D4418-29B3-BF41-BB35-A039168EC38B}"/>
              </a:ext>
            </a:extLst>
          </p:cNvPr>
          <p:cNvGrpSpPr/>
          <p:nvPr/>
        </p:nvGrpSpPr>
        <p:grpSpPr>
          <a:xfrm>
            <a:off x="5041251" y="530280"/>
            <a:ext cx="4147623" cy="2551139"/>
            <a:chOff x="4850619" y="475546"/>
            <a:chExt cx="4147623" cy="25511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A72732-753A-C844-8472-8BBE7F35A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0619" y="475546"/>
              <a:ext cx="4147623" cy="25511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A5558E-B8D2-5B48-824B-6EC66D6A68BD}"/>
                </a:ext>
              </a:extLst>
            </p:cNvPr>
            <p:cNvSpPr txBox="1"/>
            <p:nvPr/>
          </p:nvSpPr>
          <p:spPr>
            <a:xfrm>
              <a:off x="5961520" y="618171"/>
              <a:ext cx="3036722" cy="33855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defTabSz="457190"/>
              <a:r>
                <a:rPr lang="en-US" sz="1600" b="1" err="1">
                  <a:solidFill>
                    <a:prstClr val="black"/>
                  </a:solidFill>
                  <a:latin typeface="Arial"/>
                  <a:cs typeface="Arial"/>
                </a:rPr>
                <a:t>SvEV</a:t>
              </a:r>
              <a:r>
                <a:rPr lang="en-US" sz="1600" b="1">
                  <a:solidFill>
                    <a:prstClr val="black"/>
                  </a:solidFill>
                  <a:latin typeface="Arial"/>
                  <a:cs typeface="Arial"/>
                </a:rPr>
                <a:t>:  Insidious LVH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B294C1-A5D6-5345-B006-B1EB31B69581}"/>
              </a:ext>
            </a:extLst>
          </p:cNvPr>
          <p:cNvGrpSpPr/>
          <p:nvPr/>
        </p:nvGrpSpPr>
        <p:grpSpPr>
          <a:xfrm>
            <a:off x="599632" y="1482409"/>
            <a:ext cx="4550056" cy="3848665"/>
            <a:chOff x="1760686" y="3326246"/>
            <a:chExt cx="4355617" cy="322262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CCB1356-CE3B-EF41-A2EB-EBA82CA6E894}"/>
                </a:ext>
              </a:extLst>
            </p:cNvPr>
            <p:cNvSpPr/>
            <p:nvPr/>
          </p:nvSpPr>
          <p:spPr>
            <a:xfrm>
              <a:off x="2279984" y="3881830"/>
              <a:ext cx="750163" cy="2204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2807CBE-D2D9-9E43-BEB5-55EDD87AA432}"/>
                </a:ext>
              </a:extLst>
            </p:cNvPr>
            <p:cNvSpPr/>
            <p:nvPr/>
          </p:nvSpPr>
          <p:spPr>
            <a:xfrm>
              <a:off x="2461571" y="4134733"/>
              <a:ext cx="209920" cy="2414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C844C0-5A68-6F49-B32A-60133225BF71}"/>
                </a:ext>
              </a:extLst>
            </p:cNvPr>
            <p:cNvSpPr/>
            <p:nvPr/>
          </p:nvSpPr>
          <p:spPr>
            <a:xfrm>
              <a:off x="2591075" y="3881421"/>
              <a:ext cx="3112144" cy="263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28AA92-FE30-354C-9648-A93242C394BF}"/>
                </a:ext>
              </a:extLst>
            </p:cNvPr>
            <p:cNvSpPr txBox="1"/>
            <p:nvPr/>
          </p:nvSpPr>
          <p:spPr>
            <a:xfrm rot="16200000">
              <a:off x="1256820" y="4783193"/>
              <a:ext cx="2632703" cy="464331"/>
            </a:xfrm>
            <a:prstGeom prst="rect">
              <a:avLst/>
            </a:prstGeom>
            <a:noFill/>
          </p:spPr>
          <p:txBody>
            <a:bodyPr wrap="none" lIns="81000" tIns="81000" rIns="81000" bIns="81000" rtlCol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200" b="1" spc="8"/>
                <a:t>% </a:t>
              </a:r>
              <a:r>
                <a:rPr lang="en-US" sz="1200" b="1" spc="8">
                  <a:latin typeface="Trebuchet MS" panose="020B0703020202090204" pitchFamily="34" charset="0"/>
                </a:rPr>
                <a:t>Cardiomyocytes</a:t>
              </a:r>
              <a:r>
                <a:rPr lang="en-US" sz="1200" b="1" spc="8"/>
                <a:t> </a:t>
              </a:r>
              <a:r>
                <a:rPr lang="en-US" sz="1200" b="1" spc="8">
                  <a:latin typeface="Trebuchet MS" panose="020B0703020202090204" pitchFamily="34" charset="0"/>
                </a:rPr>
                <a:t>Edited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F0A4B20-BC13-714B-AC35-86E37547D937}"/>
                </a:ext>
              </a:extLst>
            </p:cNvPr>
            <p:cNvGrpSpPr/>
            <p:nvPr/>
          </p:nvGrpSpPr>
          <p:grpSpPr>
            <a:xfrm>
              <a:off x="1832136" y="3403447"/>
              <a:ext cx="4284167" cy="2877047"/>
              <a:chOff x="2408586" y="3618041"/>
              <a:chExt cx="4284167" cy="287704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B7EAF-623C-5244-8491-3CF1637F75A3}"/>
                  </a:ext>
                </a:extLst>
              </p:cNvPr>
              <p:cNvGrpSpPr/>
              <p:nvPr/>
            </p:nvGrpSpPr>
            <p:grpSpPr>
              <a:xfrm>
                <a:off x="2408586" y="3618041"/>
                <a:ext cx="4284167" cy="2877047"/>
                <a:chOff x="2408586" y="3618041"/>
                <a:chExt cx="4284167" cy="2877047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E65C6B28-52AE-6340-9721-85692345B1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08586" y="3618041"/>
                  <a:ext cx="4274205" cy="2829010"/>
                </a:xfrm>
                <a:prstGeom prst="rect">
                  <a:avLst/>
                </a:prstGeom>
              </p:spPr>
            </p:pic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3F80C21-4E20-FB4F-BE9F-01AE634CA9AE}"/>
                    </a:ext>
                  </a:extLst>
                </p:cNvPr>
                <p:cNvSpPr/>
                <p:nvPr/>
              </p:nvSpPr>
              <p:spPr>
                <a:xfrm>
                  <a:off x="5094640" y="5021388"/>
                  <a:ext cx="343790" cy="113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8">
                    <a:spcAft>
                      <a:spcPts val="900"/>
                    </a:spcAft>
                  </a:pPr>
                  <a:endParaRPr lang="en-US" sz="1050">
                    <a:solidFill>
                      <a:schemeClr val="bg1"/>
                    </a:solidFill>
                    <a:latin typeface="F37Ginger-Light" panose="00000500000000000000" pitchFamily="2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41F284-051B-344E-BCAC-E2B7894EF147}"/>
                    </a:ext>
                  </a:extLst>
                </p:cNvPr>
                <p:cNvSpPr/>
                <p:nvPr/>
              </p:nvSpPr>
              <p:spPr>
                <a:xfrm>
                  <a:off x="4607023" y="3881828"/>
                  <a:ext cx="2085730" cy="22042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8">
                    <a:spcAft>
                      <a:spcPts val="900"/>
                    </a:spcAft>
                  </a:pPr>
                  <a:endParaRPr lang="en-US" sz="1050">
                    <a:solidFill>
                      <a:schemeClr val="bg1"/>
                    </a:solidFill>
                    <a:latin typeface="F37Ginger-Light" panose="00000500000000000000" pitchFamily="2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2E56DC3-4F2F-5C43-B92F-D693238B6DB6}"/>
                    </a:ext>
                  </a:extLst>
                </p:cNvPr>
                <p:cNvSpPr/>
                <p:nvPr/>
              </p:nvSpPr>
              <p:spPr>
                <a:xfrm>
                  <a:off x="5104973" y="4717462"/>
                  <a:ext cx="1211179" cy="1718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8">
                    <a:spcAft>
                      <a:spcPts val="900"/>
                    </a:spcAft>
                  </a:pPr>
                  <a:endParaRPr lang="en-US" sz="1050">
                    <a:solidFill>
                      <a:schemeClr val="bg1"/>
                    </a:solidFill>
                    <a:latin typeface="F37Ginger-Light" panose="00000500000000000000" pitchFamily="2" charset="0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390785-A4FC-3249-BC36-EA53E5D654AF}"/>
                    </a:ext>
                  </a:extLst>
                </p:cNvPr>
                <p:cNvSpPr txBox="1"/>
                <p:nvPr/>
              </p:nvSpPr>
              <p:spPr>
                <a:xfrm>
                  <a:off x="4856533" y="4447750"/>
                  <a:ext cx="1495050" cy="785548"/>
                </a:xfrm>
                <a:prstGeom prst="rect">
                  <a:avLst/>
                </a:prstGeom>
                <a:noFill/>
              </p:spPr>
              <p:txBody>
                <a:bodyPr wrap="square" lIns="81000" tIns="81000" rIns="81000" bIns="81000" rtlCol="0">
                  <a:spAutoFit/>
                </a:bodyPr>
                <a:lstStyle/>
                <a:p>
                  <a:pPr>
                    <a:spcAft>
                      <a:spcPts val="450"/>
                    </a:spcAft>
                  </a:pPr>
                  <a:r>
                    <a:rPr lang="en-US" sz="1400" b="1" spc="8">
                      <a:latin typeface="Arial" panose="020B0604020202020204" pitchFamily="34" charset="0"/>
                      <a:ea typeface="Trebuchet MS" charset="0"/>
                      <a:cs typeface="Arial" panose="020B0604020202020204" pitchFamily="34" charset="0"/>
                    </a:rPr>
                    <a:t>Gln403</a:t>
                  </a:r>
                  <a:endParaRPr lang="en-US" sz="1400" spc="8">
                    <a:latin typeface="Arial" panose="020B0604020202020204" pitchFamily="34" charset="0"/>
                    <a:ea typeface="Trebuchet MS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450"/>
                    </a:spcAft>
                  </a:pPr>
                  <a:r>
                    <a:rPr lang="en-US" sz="1400" spc="8">
                      <a:latin typeface="Arial" panose="020B0604020202020204" pitchFamily="34" charset="0"/>
                      <a:ea typeface="Trebuchet MS" charset="0"/>
                      <a:cs typeface="Arial" panose="020B0604020202020204" pitchFamily="34" charset="0"/>
                    </a:rPr>
                    <a:t>Bystander</a:t>
                  </a:r>
                </a:p>
                <a:p>
                  <a:pPr>
                    <a:spcAft>
                      <a:spcPts val="450"/>
                    </a:spcAft>
                  </a:pPr>
                  <a:r>
                    <a:rPr lang="en-US" sz="1400" spc="8">
                      <a:latin typeface="Arial" panose="020B0604020202020204" pitchFamily="34" charset="0"/>
                      <a:ea typeface="Trebuchet MS" charset="0"/>
                      <a:cs typeface="Arial" panose="020B0604020202020204" pitchFamily="34" charset="0"/>
                    </a:rPr>
                    <a:t>Bystander </a:t>
                  </a:r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CE59E32-FE10-B947-BF60-0061D8DEFE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83145" y="5097120"/>
                  <a:ext cx="233678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8D0EED0-1FF9-BD4C-BC67-13F33659F3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76338" y="4843852"/>
                  <a:ext cx="233678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48DB251-9565-B14A-8247-E75A58A51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4225" y="4621903"/>
                  <a:ext cx="233678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0837ACC-0F21-F34F-AB93-48E3F6295E38}"/>
                    </a:ext>
                  </a:extLst>
                </p:cNvPr>
                <p:cNvSpPr/>
                <p:nvPr/>
              </p:nvSpPr>
              <p:spPr>
                <a:xfrm>
                  <a:off x="2688142" y="6076597"/>
                  <a:ext cx="285876" cy="4184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8">
                    <a:spcAft>
                      <a:spcPts val="900"/>
                    </a:spcAft>
                  </a:pPr>
                  <a:endParaRPr lang="en-US" sz="1050">
                    <a:solidFill>
                      <a:schemeClr val="bg1"/>
                    </a:solidFill>
                    <a:latin typeface="F37Ginger-Light" panose="00000500000000000000" pitchFamily="2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6DB5CFE-9472-7A4F-A74E-FC2F6AD29CB0}"/>
                    </a:ext>
                  </a:extLst>
                </p:cNvPr>
                <p:cNvSpPr/>
                <p:nvPr/>
              </p:nvSpPr>
              <p:spPr>
                <a:xfrm>
                  <a:off x="3115826" y="4893340"/>
                  <a:ext cx="209725" cy="1250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8">
                    <a:spcAft>
                      <a:spcPts val="900"/>
                    </a:spcAft>
                  </a:pPr>
                  <a:endParaRPr lang="en-US" sz="1050">
                    <a:solidFill>
                      <a:schemeClr val="bg1"/>
                    </a:solidFill>
                    <a:latin typeface="F37Ginger-Light" panose="00000500000000000000" pitchFamily="2" charset="0"/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92C8BC21-E001-824F-A8EB-60FF30A2E06D}"/>
                    </a:ext>
                  </a:extLst>
                </p:cNvPr>
                <p:cNvSpPr/>
                <p:nvPr/>
              </p:nvSpPr>
              <p:spPr>
                <a:xfrm>
                  <a:off x="4128266" y="4893340"/>
                  <a:ext cx="209725" cy="1250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8">
                    <a:spcAft>
                      <a:spcPts val="900"/>
                    </a:spcAft>
                  </a:pPr>
                  <a:endParaRPr lang="en-US" sz="1050">
                    <a:solidFill>
                      <a:schemeClr val="bg1"/>
                    </a:solidFill>
                    <a:latin typeface="F37Ginger-Light" panose="00000500000000000000" pitchFamily="2" charset="0"/>
                  </a:endParaRP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39A9131-75E2-DA45-8D2E-2073FB6F3DE9}"/>
                  </a:ext>
                </a:extLst>
              </p:cNvPr>
              <p:cNvSpPr/>
              <p:nvPr/>
            </p:nvSpPr>
            <p:spPr>
              <a:xfrm>
                <a:off x="2426835" y="4018828"/>
                <a:ext cx="601897" cy="2057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>
                  <a:spcAft>
                    <a:spcPts val="900"/>
                  </a:spcAft>
                </a:pPr>
                <a:endParaRPr lang="en-US" sz="1050">
                  <a:solidFill>
                    <a:schemeClr val="bg1"/>
                  </a:solidFill>
                  <a:latin typeface="F37Ginger-Light" panose="00000500000000000000" pitchFamily="2" charset="0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F61D035-25DC-CD40-9B9D-7D7D24FEE60F}"/>
                </a:ext>
              </a:extLst>
            </p:cNvPr>
            <p:cNvSpPr txBox="1"/>
            <p:nvPr/>
          </p:nvSpPr>
          <p:spPr>
            <a:xfrm>
              <a:off x="2063037" y="3768162"/>
              <a:ext cx="673827" cy="2275984"/>
            </a:xfrm>
            <a:prstGeom prst="rect">
              <a:avLst/>
            </a:prstGeom>
            <a:noFill/>
          </p:spPr>
          <p:txBody>
            <a:bodyPr wrap="square" lIns="81000" tIns="81000" rIns="81000" bIns="81000" rtlCol="0">
              <a:spAutoFit/>
            </a:bodyPr>
            <a:lstStyle/>
            <a:p>
              <a:pPr>
                <a:spcAft>
                  <a:spcPts val="75"/>
                </a:spcAft>
              </a:pPr>
              <a:r>
                <a:rPr lang="en-US" sz="1200" b="1" spc="8">
                  <a:latin typeface="Trebuchet MS" panose="020B0703020202090204" pitchFamily="34" charset="0"/>
                </a:rPr>
                <a:t>80-</a:t>
              </a: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r>
                <a:rPr lang="en-US" sz="1200" b="1" spc="8">
                  <a:latin typeface="Trebuchet MS" panose="020B0703020202090204" pitchFamily="34" charset="0"/>
                </a:rPr>
                <a:t>60-</a:t>
              </a: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r>
                <a:rPr lang="en-US" sz="1200" b="1" spc="8">
                  <a:latin typeface="Trebuchet MS" panose="020B0703020202090204" pitchFamily="34" charset="0"/>
                </a:rPr>
                <a:t>40-</a:t>
              </a: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r>
                <a:rPr lang="en-US" sz="1200" b="1" spc="8">
                  <a:latin typeface="Trebuchet MS" panose="020B0703020202090204" pitchFamily="34" charset="0"/>
                </a:rPr>
                <a:t>20-</a:t>
              </a: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endParaRPr lang="en-US" sz="1200" b="1" spc="8">
                <a:latin typeface="Trebuchet MS" panose="020B0703020202090204" pitchFamily="34" charset="0"/>
              </a:endParaRPr>
            </a:p>
            <a:p>
              <a:pPr>
                <a:spcAft>
                  <a:spcPts val="75"/>
                </a:spcAft>
              </a:pPr>
              <a:r>
                <a:rPr lang="en-US" sz="1200" b="1" spc="8">
                  <a:latin typeface="Trebuchet MS" panose="020B0703020202090204" pitchFamily="34" charset="0"/>
                </a:rPr>
                <a:t>  0-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635360A-F8E8-AC4C-BD8F-7DE360EFDFFD}"/>
                </a:ext>
              </a:extLst>
            </p:cNvPr>
            <p:cNvSpPr/>
            <p:nvPr/>
          </p:nvSpPr>
          <p:spPr>
            <a:xfrm>
              <a:off x="2576915" y="3872383"/>
              <a:ext cx="137903" cy="2057769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2D91FF"/>
              </a:solidFill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A5BED97-F9D9-C348-8995-B5776BB1AB62}"/>
                </a:ext>
              </a:extLst>
            </p:cNvPr>
            <p:cNvSpPr/>
            <p:nvPr/>
          </p:nvSpPr>
          <p:spPr>
            <a:xfrm>
              <a:off x="3488795" y="3779596"/>
              <a:ext cx="152829" cy="2158227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2D91FF"/>
              </a:solidFill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9295463-F6DC-434D-94BA-DD41FB361924}"/>
                </a:ext>
              </a:extLst>
            </p:cNvPr>
            <p:cNvSpPr/>
            <p:nvPr/>
          </p:nvSpPr>
          <p:spPr>
            <a:xfrm>
              <a:off x="2395280" y="3326246"/>
              <a:ext cx="3075098" cy="4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022D53-B07C-E64D-8295-939883F4CD12}"/>
                </a:ext>
              </a:extLst>
            </p:cNvPr>
            <p:cNvSpPr/>
            <p:nvPr/>
          </p:nvSpPr>
          <p:spPr>
            <a:xfrm>
              <a:off x="2296468" y="6078932"/>
              <a:ext cx="3075098" cy="4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70C5AA-6F1E-1748-9E89-9FB24F2EA426}"/>
                </a:ext>
              </a:extLst>
            </p:cNvPr>
            <p:cNvSpPr txBox="1"/>
            <p:nvPr/>
          </p:nvSpPr>
          <p:spPr>
            <a:xfrm>
              <a:off x="2412034" y="5983507"/>
              <a:ext cx="2046644" cy="464331"/>
            </a:xfrm>
            <a:prstGeom prst="rect">
              <a:avLst/>
            </a:prstGeom>
            <a:noFill/>
          </p:spPr>
          <p:txBody>
            <a:bodyPr wrap="none" lIns="81000" tIns="81000" rIns="81000" bIns="81000" rtlCol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200" b="1" spc="8">
                  <a:latin typeface="Trebuchet MS" panose="020B0703020202090204" pitchFamily="34" charset="0"/>
                </a:rPr>
                <a:t>Mouse 1    Mouse 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1AA215A-A03F-2C47-86C5-6EEB3A503B68}"/>
                </a:ext>
              </a:extLst>
            </p:cNvPr>
            <p:cNvSpPr txBox="1"/>
            <p:nvPr/>
          </p:nvSpPr>
          <p:spPr>
            <a:xfrm rot="16200000">
              <a:off x="526850" y="4688048"/>
              <a:ext cx="2859964" cy="392291"/>
            </a:xfrm>
            <a:prstGeom prst="rect">
              <a:avLst/>
            </a:prstGeom>
            <a:noFill/>
          </p:spPr>
          <p:txBody>
            <a:bodyPr wrap="square" lIns="81000" tIns="81000" rIns="81000" bIns="81000" rtlCol="0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sz="1600" b="1" spc="8">
                  <a:latin typeface="Arial" panose="020B0604020202020204" pitchFamily="34" charset="0"/>
                  <a:cs typeface="Arial" panose="020B0604020202020204" pitchFamily="34" charset="0"/>
                </a:rPr>
                <a:t>    % LV  CMs 403 </a:t>
              </a:r>
              <a:r>
                <a:rPr lang="en-US" sz="1600" b="1" spc="8" err="1">
                  <a:latin typeface="Arial" panose="020B0604020202020204" pitchFamily="34" charset="0"/>
                  <a:cs typeface="Arial" panose="020B0604020202020204" pitchFamily="34" charset="0"/>
                </a:rPr>
                <a:t>Arg</a:t>
              </a:r>
              <a:endParaRPr lang="en-US" sz="1600" b="1" spc="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E74561-96AE-D44C-B07C-EA77C4F0DEB4}"/>
                </a:ext>
              </a:extLst>
            </p:cNvPr>
            <p:cNvSpPr/>
            <p:nvPr/>
          </p:nvSpPr>
          <p:spPr>
            <a:xfrm>
              <a:off x="2835124" y="5862003"/>
              <a:ext cx="180509" cy="67266"/>
            </a:xfrm>
            <a:prstGeom prst="rect">
              <a:avLst/>
            </a:prstGeom>
            <a:solidFill>
              <a:srgbClr val="F0AB82"/>
            </a:solidFill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544387-A8D6-054C-BDFB-EE4250991BF3}"/>
                </a:ext>
              </a:extLst>
            </p:cNvPr>
            <p:cNvSpPr/>
            <p:nvPr/>
          </p:nvSpPr>
          <p:spPr>
            <a:xfrm>
              <a:off x="3103636" y="5871513"/>
              <a:ext cx="180509" cy="66310"/>
            </a:xfrm>
            <a:prstGeom prst="rect">
              <a:avLst/>
            </a:prstGeom>
            <a:solidFill>
              <a:srgbClr val="943A01"/>
            </a:solidFill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6494A09-AA67-A34B-A8D5-279FFF422A80}"/>
                </a:ext>
              </a:extLst>
            </p:cNvPr>
            <p:cNvSpPr/>
            <p:nvPr/>
          </p:nvSpPr>
          <p:spPr>
            <a:xfrm>
              <a:off x="3849825" y="5881519"/>
              <a:ext cx="180509" cy="45719"/>
            </a:xfrm>
            <a:prstGeom prst="rect">
              <a:avLst/>
            </a:prstGeom>
            <a:solidFill>
              <a:srgbClr val="F0AB82"/>
            </a:solidFill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CAD1AF8-F9F8-5D4C-89FB-A1C8D0A159C8}"/>
                </a:ext>
              </a:extLst>
            </p:cNvPr>
            <p:cNvSpPr/>
            <p:nvPr/>
          </p:nvSpPr>
          <p:spPr>
            <a:xfrm>
              <a:off x="4118337" y="5852719"/>
              <a:ext cx="180509" cy="83074"/>
            </a:xfrm>
            <a:prstGeom prst="rect">
              <a:avLst/>
            </a:prstGeom>
            <a:solidFill>
              <a:srgbClr val="943A01"/>
            </a:solidFill>
          </p:spPr>
          <p:txBody>
            <a:bodyPr rot="0" spcFirstLastPara="0" vertOverflow="overflow" horzOverflow="overflow" vert="horz" wrap="square" lIns="162000" tIns="162000" rIns="162000" bIns="16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>
                <a:spcAft>
                  <a:spcPts val="900"/>
                </a:spcAft>
              </a:pPr>
              <a:endParaRPr lang="en-US" sz="1050">
                <a:solidFill>
                  <a:schemeClr val="bg1"/>
                </a:solidFill>
                <a:latin typeface="F37Ginger-Light" panose="00000500000000000000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6CF481-8FB1-3E42-938A-78B099411426}"/>
              </a:ext>
            </a:extLst>
          </p:cNvPr>
          <p:cNvSpPr txBox="1"/>
          <p:nvPr/>
        </p:nvSpPr>
        <p:spPr>
          <a:xfrm>
            <a:off x="6097884" y="464019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B7B134-B4D0-A14C-8F40-60E39DD89BFE}"/>
              </a:ext>
            </a:extLst>
          </p:cNvPr>
          <p:cNvSpPr txBox="1"/>
          <p:nvPr/>
        </p:nvSpPr>
        <p:spPr>
          <a:xfrm>
            <a:off x="8388397" y="453564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6DAC7-9AF5-D745-8D60-870A3F22A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744" y="3100548"/>
            <a:ext cx="4162543" cy="365245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28E4F0D-0309-4C43-BF62-DED166E10AD9}"/>
              </a:ext>
            </a:extLst>
          </p:cNvPr>
          <p:cNvSpPr txBox="1"/>
          <p:nvPr/>
        </p:nvSpPr>
        <p:spPr>
          <a:xfrm>
            <a:off x="77996" y="6333323"/>
            <a:ext cx="3036722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457190"/>
            <a:r>
              <a:rPr lang="en-US" sz="1600" b="1" i="1">
                <a:solidFill>
                  <a:prstClr val="black"/>
                </a:solidFill>
                <a:latin typeface="Arial"/>
                <a:cs typeface="Arial"/>
              </a:rPr>
              <a:t>Nat Med 2023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E9F8117-11AA-2F4D-8968-892A629A2C29}"/>
              </a:ext>
            </a:extLst>
          </p:cNvPr>
          <p:cNvSpPr txBox="1">
            <a:spLocks/>
          </p:cNvSpPr>
          <p:nvPr/>
        </p:nvSpPr>
        <p:spPr>
          <a:xfrm>
            <a:off x="263706" y="705926"/>
            <a:ext cx="4108001" cy="11430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Single, Systemic Injection</a:t>
            </a:r>
          </a:p>
          <a:p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Dual AAV9-ABE + Myosin Guide</a:t>
            </a: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B7C4E-232C-F143-A330-9F54B5B9757D}"/>
              </a:ext>
            </a:extLst>
          </p:cNvPr>
          <p:cNvSpPr/>
          <p:nvPr/>
        </p:nvSpPr>
        <p:spPr>
          <a:xfrm>
            <a:off x="-114797" y="186553"/>
            <a:ext cx="9587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Editing Myosin Mutations in HCM Mice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45ACE-6252-4A6E-2433-825D57F7FE06}"/>
              </a:ext>
            </a:extLst>
          </p:cNvPr>
          <p:cNvSpPr txBox="1">
            <a:spLocks/>
          </p:cNvSpPr>
          <p:nvPr/>
        </p:nvSpPr>
        <p:spPr>
          <a:xfrm>
            <a:off x="333359" y="5215760"/>
            <a:ext cx="4347825" cy="11430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rtl="0">
              <a:spcBef>
                <a:spcPts val="0"/>
              </a:spcBef>
              <a:defRPr sz="3000" b="0" i="0" u="none" strike="noStrike" cap="none" baseline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Normalized Levels of </a:t>
            </a:r>
          </a:p>
          <a:p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	Adverse Remodeling mRNAs</a:t>
            </a:r>
          </a:p>
          <a:p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No Extra-Cardiac Effects</a:t>
            </a:r>
          </a:p>
          <a:p>
            <a:endParaRPr lang="en-US" sz="2000" b="1">
              <a:solidFill>
                <a:schemeClr val="tx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97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EB78E-2C30-E06B-D0F6-0C4CDC3C1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D69510-8720-17AC-3018-F20F2CD17A5D}"/>
              </a:ext>
            </a:extLst>
          </p:cNvPr>
          <p:cNvSpPr/>
          <p:nvPr/>
        </p:nvSpPr>
        <p:spPr>
          <a:xfrm>
            <a:off x="5988554" y="835283"/>
            <a:ext cx="3496408" cy="1941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048">
              <a:lnSpc>
                <a:spcPts val="2000"/>
              </a:lnSpc>
              <a:spcAft>
                <a:spcPts val="500"/>
              </a:spcAft>
            </a:pPr>
            <a:r>
              <a:rPr lang="nb-NO" sz="2000" b="1" dirty="0">
                <a:solidFill>
                  <a:srgbClr val="4F81BD"/>
                </a:solidFill>
                <a:latin typeface="Arial"/>
                <a:ea typeface="ＭＳ Ｐゴシック" charset="-128"/>
                <a:cs typeface="Arial"/>
              </a:rPr>
              <a:t>         </a:t>
            </a:r>
            <a:r>
              <a:rPr lang="nb-NO" b="1" dirty="0" err="1">
                <a:solidFill>
                  <a:srgbClr val="4F81BD"/>
                </a:solidFill>
                <a:latin typeface="Arial"/>
                <a:ea typeface="ＭＳ Ｐゴシック" charset="-128"/>
                <a:cs typeface="Arial"/>
              </a:rPr>
              <a:t>Collaborators</a:t>
            </a:r>
            <a:endParaRPr lang="en-US" b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57048">
              <a:lnSpc>
                <a:spcPts val="2000"/>
              </a:lnSpc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Ele Adami &amp; Norbert Hubner </a:t>
            </a:r>
          </a:p>
          <a:p>
            <a:pPr defTabSz="457048">
              <a:lnSpc>
                <a:spcPts val="2000"/>
              </a:lnSpc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/>
              </a:rPr>
              <a:t>		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(MDC, Berlin)</a:t>
            </a:r>
          </a:p>
          <a:p>
            <a:pPr defTabSz="457048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Sean Zheng &amp; Michela </a:t>
            </a:r>
            <a:r>
              <a:rPr lang="en-US" sz="1600" b="1" dirty="0" err="1">
                <a:solidFill>
                  <a:srgbClr val="000000"/>
                </a:solidFill>
                <a:latin typeface="Arial"/>
                <a:cs typeface="Arial"/>
              </a:rPr>
              <a:t>Nosedea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457048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		(Imperial College, UK)</a:t>
            </a:r>
          </a:p>
          <a:p>
            <a:pPr defTabSz="457048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Gavin Oudit (Univ Alberta, CA)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923819-0997-BC1E-D6F6-00619532C18C}"/>
              </a:ext>
            </a:extLst>
          </p:cNvPr>
          <p:cNvSpPr/>
          <p:nvPr/>
        </p:nvSpPr>
        <p:spPr>
          <a:xfrm>
            <a:off x="-44856" y="908754"/>
            <a:ext cx="2861358" cy="1151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048">
              <a:lnSpc>
                <a:spcPts val="2000"/>
              </a:lnSpc>
              <a:spcAft>
                <a:spcPts val="500"/>
              </a:spcAft>
            </a:pPr>
            <a:r>
              <a:rPr lang="nb-NO" b="1" dirty="0">
                <a:solidFill>
                  <a:srgbClr val="4F81BD"/>
                </a:solidFill>
                <a:latin typeface="Arial"/>
                <a:ea typeface="ＭＳ Ｐゴシック" charset="-128"/>
                <a:cs typeface="Arial"/>
              </a:rPr>
              <a:t>    CVGC</a:t>
            </a:r>
            <a:r>
              <a:rPr lang="nb-NO" sz="2000" b="1" dirty="0">
                <a:solidFill>
                  <a:srgbClr val="4F81BD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nb-NO" sz="2400" b="1" dirty="0">
                <a:solidFill>
                  <a:srgbClr val="4F81BD"/>
                </a:solidFill>
                <a:latin typeface="Arial"/>
                <a:ea typeface="ＭＳ Ｐゴシック" charset="-128"/>
                <a:cs typeface="Arial"/>
              </a:rPr>
              <a:t> </a:t>
            </a:r>
          </a:p>
          <a:p>
            <a:pPr defTabSz="457048"/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Carolyn Ho </a:t>
            </a:r>
          </a:p>
          <a:p>
            <a:pPr defTabSz="457048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Neal Lakdawala </a:t>
            </a: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Calum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MacRae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BD10AE-E147-3F8F-8E5A-8FBBB9B781A7}"/>
              </a:ext>
            </a:extLst>
          </p:cNvPr>
          <p:cNvCxnSpPr>
            <a:cxnSpLocks/>
          </p:cNvCxnSpPr>
          <p:nvPr/>
        </p:nvCxnSpPr>
        <p:spPr>
          <a:xfrm>
            <a:off x="142714" y="1184143"/>
            <a:ext cx="111250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07516D-B948-2C77-A83E-D2772C366962}"/>
              </a:ext>
            </a:extLst>
          </p:cNvPr>
          <p:cNvCxnSpPr>
            <a:cxnSpLocks/>
          </p:cNvCxnSpPr>
          <p:nvPr/>
        </p:nvCxnSpPr>
        <p:spPr>
          <a:xfrm>
            <a:off x="6510358" y="1116201"/>
            <a:ext cx="17145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5D90EB-87B3-B022-77FF-D14D80A3E9F6}"/>
              </a:ext>
            </a:extLst>
          </p:cNvPr>
          <p:cNvCxnSpPr>
            <a:cxnSpLocks/>
          </p:cNvCxnSpPr>
          <p:nvPr/>
        </p:nvCxnSpPr>
        <p:spPr>
          <a:xfrm>
            <a:off x="2644324" y="1184143"/>
            <a:ext cx="17145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9AD0FD-2721-EF15-EBEA-BB288DCF9A4A}"/>
              </a:ext>
            </a:extLst>
          </p:cNvPr>
          <p:cNvSpPr txBox="1">
            <a:spLocks/>
          </p:cNvSpPr>
          <p:nvPr/>
        </p:nvSpPr>
        <p:spPr>
          <a:xfrm>
            <a:off x="16002" y="2277373"/>
            <a:ext cx="1280596" cy="9898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Funders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CZI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BHF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B3D367-8FC6-B4A9-5CF5-583A11B409FB}"/>
              </a:ext>
            </a:extLst>
          </p:cNvPr>
          <p:cNvCxnSpPr>
            <a:cxnSpLocks/>
          </p:cNvCxnSpPr>
          <p:nvPr/>
        </p:nvCxnSpPr>
        <p:spPr>
          <a:xfrm>
            <a:off x="116338" y="2513104"/>
            <a:ext cx="94630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8F3405B-71F5-2AAB-7C5F-F56B327B6D76}"/>
              </a:ext>
            </a:extLst>
          </p:cNvPr>
          <p:cNvSpPr/>
          <p:nvPr/>
        </p:nvSpPr>
        <p:spPr>
          <a:xfrm>
            <a:off x="2720989" y="4410158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F14C0E-E4F3-1483-4C49-DB8658EB42DB}"/>
              </a:ext>
            </a:extLst>
          </p:cNvPr>
          <p:cNvSpPr/>
          <p:nvPr/>
        </p:nvSpPr>
        <p:spPr>
          <a:xfrm>
            <a:off x="3824003" y="4091990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46CDFA-3C5A-749B-5C30-07A9E5282504}"/>
              </a:ext>
            </a:extLst>
          </p:cNvPr>
          <p:cNvGrpSpPr/>
          <p:nvPr/>
        </p:nvGrpSpPr>
        <p:grpSpPr>
          <a:xfrm>
            <a:off x="-89894" y="3171795"/>
            <a:ext cx="9323787" cy="3845792"/>
            <a:chOff x="-89894" y="2571750"/>
            <a:chExt cx="9323787" cy="38457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43061C6-F2E9-F5DC-3569-B04F234F116C}"/>
                </a:ext>
              </a:extLst>
            </p:cNvPr>
            <p:cNvGrpSpPr/>
            <p:nvPr/>
          </p:nvGrpSpPr>
          <p:grpSpPr>
            <a:xfrm>
              <a:off x="-89894" y="2571750"/>
              <a:ext cx="9323787" cy="3845792"/>
              <a:chOff x="-89894" y="2571750"/>
              <a:chExt cx="9323787" cy="384579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06D262D-A408-5E10-8F71-057355F536DE}"/>
                  </a:ext>
                </a:extLst>
              </p:cNvPr>
              <p:cNvSpPr/>
              <p:nvPr/>
            </p:nvSpPr>
            <p:spPr>
              <a:xfrm>
                <a:off x="4115076" y="3128137"/>
                <a:ext cx="487496" cy="52703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C1AF8EC-0149-2E5A-8500-CBD667725A70}"/>
                  </a:ext>
                </a:extLst>
              </p:cNvPr>
              <p:cNvSpPr/>
              <p:nvPr/>
            </p:nvSpPr>
            <p:spPr>
              <a:xfrm>
                <a:off x="800906" y="3510522"/>
                <a:ext cx="495691" cy="57176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902D414-A20B-9C46-8C1B-E78E3B55BC56}"/>
                  </a:ext>
                </a:extLst>
              </p:cNvPr>
              <p:cNvSpPr/>
              <p:nvPr/>
            </p:nvSpPr>
            <p:spPr>
              <a:xfrm>
                <a:off x="5814336" y="3967616"/>
                <a:ext cx="487496" cy="52703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 descr="A group of people standing in a room with large windows&#10;&#10;Description automatically generated">
                <a:extLst>
                  <a:ext uri="{FF2B5EF4-FFF2-40B4-BE49-F238E27FC236}">
                    <a16:creationId xmlns:a16="http://schemas.microsoft.com/office/drawing/2014/main" id="{DD48A566-6506-C773-15EF-AE3EFAB03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42566" b="2438"/>
              <a:stretch/>
            </p:blipFill>
            <p:spPr>
              <a:xfrm>
                <a:off x="-89894" y="2571750"/>
                <a:ext cx="9323787" cy="3845792"/>
              </a:xfrm>
              <a:prstGeom prst="rect">
                <a:avLst/>
              </a:prstGeom>
              <a:noFill/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F9D611-C825-A370-2602-BC1BAC246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080" y="4553092"/>
              <a:ext cx="914400" cy="85090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4F29CDFF-9E9B-5874-2B8B-9A2697F2E8D3}"/>
              </a:ext>
            </a:extLst>
          </p:cNvPr>
          <p:cNvSpPr/>
          <p:nvPr/>
        </p:nvSpPr>
        <p:spPr>
          <a:xfrm>
            <a:off x="2845083" y="3706422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F5E728-9F46-E4D6-C1F8-801700EB22F1}"/>
              </a:ext>
            </a:extLst>
          </p:cNvPr>
          <p:cNvSpPr/>
          <p:nvPr/>
        </p:nvSpPr>
        <p:spPr>
          <a:xfrm>
            <a:off x="5631701" y="3667617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1C97F8-6A55-9062-3ABD-6ECC11EB3FB6}"/>
              </a:ext>
            </a:extLst>
          </p:cNvPr>
          <p:cNvSpPr/>
          <p:nvPr/>
        </p:nvSpPr>
        <p:spPr>
          <a:xfrm>
            <a:off x="6022862" y="4171425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54E9213-6324-846B-F700-07B1A1C676E5}"/>
              </a:ext>
            </a:extLst>
          </p:cNvPr>
          <p:cNvSpPr/>
          <p:nvPr/>
        </p:nvSpPr>
        <p:spPr>
          <a:xfrm>
            <a:off x="7744784" y="5255090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444DC3-90C3-46EB-EABD-0736C2901753}"/>
              </a:ext>
            </a:extLst>
          </p:cNvPr>
          <p:cNvGrpSpPr/>
          <p:nvPr/>
        </p:nvGrpSpPr>
        <p:grpSpPr>
          <a:xfrm>
            <a:off x="840644" y="3743152"/>
            <a:ext cx="5422472" cy="1274409"/>
            <a:chOff x="840644" y="3218421"/>
            <a:chExt cx="5422472" cy="127440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FC3E34E-806A-6A6A-70CF-FF39E8E2B8B4}"/>
                </a:ext>
              </a:extLst>
            </p:cNvPr>
            <p:cNvSpPr/>
            <p:nvPr/>
          </p:nvSpPr>
          <p:spPr>
            <a:xfrm>
              <a:off x="4075222" y="3218421"/>
              <a:ext cx="487496" cy="5270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9DF42C1-5740-910B-0626-18B7CC68E5B8}"/>
                </a:ext>
              </a:extLst>
            </p:cNvPr>
            <p:cNvSpPr/>
            <p:nvPr/>
          </p:nvSpPr>
          <p:spPr>
            <a:xfrm>
              <a:off x="840644" y="3585339"/>
              <a:ext cx="487496" cy="5270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BF489B4-68E2-0CC8-6A17-5E351AD3EA8A}"/>
                </a:ext>
              </a:extLst>
            </p:cNvPr>
            <p:cNvSpPr/>
            <p:nvPr/>
          </p:nvSpPr>
          <p:spPr>
            <a:xfrm>
              <a:off x="5775620" y="3965800"/>
              <a:ext cx="487496" cy="5270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96062ED3-DCFA-1CA7-24C3-601999D45601}"/>
              </a:ext>
            </a:extLst>
          </p:cNvPr>
          <p:cNvSpPr/>
          <p:nvPr/>
        </p:nvSpPr>
        <p:spPr>
          <a:xfrm>
            <a:off x="6915106" y="4772742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89DC228-A920-ECF9-0C19-BC61256C876A}"/>
              </a:ext>
            </a:extLst>
          </p:cNvPr>
          <p:cNvSpPr/>
          <p:nvPr/>
        </p:nvSpPr>
        <p:spPr>
          <a:xfrm>
            <a:off x="7603253" y="3875014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03857E-8F92-D482-FE21-8368EA38B8A6}"/>
              </a:ext>
            </a:extLst>
          </p:cNvPr>
          <p:cNvSpPr/>
          <p:nvPr/>
        </p:nvSpPr>
        <p:spPr>
          <a:xfrm>
            <a:off x="2737060" y="4495327"/>
            <a:ext cx="487496" cy="527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BEEE16-9989-619F-8BBB-F337380EF4AC}"/>
              </a:ext>
            </a:extLst>
          </p:cNvPr>
          <p:cNvSpPr/>
          <p:nvPr/>
        </p:nvSpPr>
        <p:spPr>
          <a:xfrm>
            <a:off x="2140380" y="841042"/>
            <a:ext cx="3848174" cy="2831652"/>
          </a:xfrm>
          <a:prstGeom prst="rect">
            <a:avLst/>
          </a:prstGeom>
          <a:solidFill>
            <a:schemeClr val="bg1"/>
          </a:solidFill>
        </p:spPr>
        <p:txBody>
          <a:bodyPr wrap="square" lIns="68558" tIns="34280" rIns="68558" bIns="34280">
            <a:spAutoFit/>
          </a:bodyPr>
          <a:lstStyle/>
          <a:p>
            <a:pPr defTabSz="342785">
              <a:lnSpc>
                <a:spcPts val="2100"/>
              </a:lnSpc>
            </a:pPr>
            <a:r>
              <a:rPr lang="en-US" b="1" dirty="0">
                <a:solidFill>
                  <a:srgbClr val="4F81BD"/>
                </a:solidFill>
                <a:latin typeface="Arial"/>
                <a:ea typeface="ＭＳ Ｐゴシック" charset="-128"/>
                <a:cs typeface="Arial"/>
              </a:rPr>
              <a:t>		     </a:t>
            </a:r>
            <a:r>
              <a:rPr lang="en-US" b="1" dirty="0">
                <a:solidFill>
                  <a:srgbClr val="C00000"/>
                </a:solidFill>
                <a:latin typeface="Arial"/>
                <a:ea typeface="ＭＳ Ｐゴシック" charset="-128"/>
                <a:cs typeface="Arial"/>
              </a:rPr>
              <a:t>Lab Members</a:t>
            </a:r>
          </a:p>
          <a:p>
            <a:pPr defTabSz="342785"/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Yuri Kim		          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Eric Wei</a:t>
            </a:r>
          </a:p>
          <a:p>
            <a:pPr defTabSz="342785"/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Meraj Nayazi              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Martin Beyer</a:t>
            </a:r>
          </a:p>
          <a:p>
            <a:pPr defTabSz="457048">
              <a:lnSpc>
                <a:spcPts val="2000"/>
              </a:lnSpc>
            </a:pPr>
            <a:r>
              <a:rPr lang="en-US" sz="1500" b="1" dirty="0">
                <a:solidFill>
                  <a:prstClr val="black"/>
                </a:solidFill>
                <a:latin typeface="Arial"/>
                <a:cs typeface="Arial"/>
              </a:rPr>
              <a:t>Gabriela Venturini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Kemar Brown</a:t>
            </a:r>
            <a:endParaRPr lang="en-US" sz="15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048">
              <a:lnSpc>
                <a:spcPts val="2000"/>
              </a:lnSpc>
            </a:pPr>
            <a:r>
              <a:rPr lang="en-US" sz="1500" b="1" dirty="0">
                <a:solidFill>
                  <a:prstClr val="black"/>
                </a:solidFill>
                <a:latin typeface="Arial"/>
                <a:cs typeface="Arial"/>
              </a:rPr>
              <a:t>Seong Kim	    	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Youjung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Choi </a:t>
            </a:r>
          </a:p>
          <a:p>
            <a:pPr defTabSz="457048">
              <a:lnSpc>
                <a:spcPts val="2000"/>
              </a:lnSpc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Hidenori Kojima	 Vi Tang 			 Hiroko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Wakimoto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	 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/>
              </a:rPr>
              <a:t>Adam 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Wong             Meeghan Sleeper      Steve DePalma </a:t>
            </a:r>
          </a:p>
          <a:p>
            <a:pPr defTabSz="457048">
              <a:lnSpc>
                <a:spcPts val="2000"/>
              </a:lnSpc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Joshua Gorham       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Olivia Layton     	  Arjun Verma 		 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David Conner</a:t>
            </a:r>
          </a:p>
          <a:p>
            <a:pPr defTabSz="457048">
              <a:lnSpc>
                <a:spcPts val="2000"/>
              </a:lnSpc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Susanne Bartlett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Barbara McDonough </a:t>
            </a: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9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98" name="Group 18"/>
          <p:cNvGrpSpPr>
            <a:grpSpLocks/>
          </p:cNvGrpSpPr>
          <p:nvPr/>
        </p:nvGrpSpPr>
        <p:grpSpPr bwMode="auto">
          <a:xfrm>
            <a:off x="1828800" y="1212056"/>
            <a:ext cx="5314950" cy="4343400"/>
            <a:chOff x="576" y="298"/>
            <a:chExt cx="4464" cy="3648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>
              <a:off x="576" y="298"/>
              <a:ext cx="4464" cy="3648"/>
            </a:xfrm>
            <a:prstGeom prst="ellipse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>
              <a:off x="624" y="336"/>
              <a:ext cx="4368" cy="3552"/>
            </a:xfrm>
            <a:prstGeom prst="ellipse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97329" name="Picture 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785" y="2280489"/>
            <a:ext cx="2679981" cy="178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501FDE-C3A3-694B-ABAD-AA467844C3A6}"/>
              </a:ext>
            </a:extLst>
          </p:cNvPr>
          <p:cNvGrpSpPr/>
          <p:nvPr/>
        </p:nvGrpSpPr>
        <p:grpSpPr>
          <a:xfrm>
            <a:off x="6243852" y="2475114"/>
            <a:ext cx="3174227" cy="2152137"/>
            <a:chOff x="5515463" y="12121"/>
            <a:chExt cx="3664640" cy="2480007"/>
          </a:xfrm>
        </p:grpSpPr>
        <p:pic>
          <p:nvPicPr>
            <p:cNvPr id="97296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15463" y="12121"/>
              <a:ext cx="148113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7300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76428" y="674441"/>
              <a:ext cx="2514600" cy="1817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7335" name="Picture 55" descr="/Users/ces/Desktop/LAPTOP CSeidman Data/Powerpoint presentations/Slides from  paolo/PET_CT64 Pisa.mpg">
              <a:hlinkClick r:id="" action="ppaction://media"/>
            </p:cNvPr>
            <p:cNvPicPr/>
            <p:nvPr>
              <a:videoFile r:link="rId3"/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808503" y="121028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97322" name="Picture 42" descr="image001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941728" y="883131"/>
              <a:ext cx="1819275" cy="1366838"/>
            </a:xfrm>
            <a:prstGeom prst="rect">
              <a:avLst/>
            </a:prstGeom>
            <a:noFill/>
          </p:spPr>
        </p:pic>
        <p:pic>
          <p:nvPicPr>
            <p:cNvPr id="97328" name="Picture 4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70353" y="351603"/>
              <a:ext cx="10922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BDD89A-6B55-0642-9131-FD22E9102C87}"/>
              </a:ext>
            </a:extLst>
          </p:cNvPr>
          <p:cNvSpPr txBox="1"/>
          <p:nvPr/>
        </p:nvSpPr>
        <p:spPr>
          <a:xfrm rot="19087553">
            <a:off x="767330" y="1595739"/>
            <a:ext cx="2728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Genetics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578D2-0B68-29C2-EC72-BCFD907E491B}"/>
              </a:ext>
            </a:extLst>
          </p:cNvPr>
          <p:cNvSpPr txBox="1"/>
          <p:nvPr/>
        </p:nvSpPr>
        <p:spPr>
          <a:xfrm rot="8382125">
            <a:off x="5235239" y="4853725"/>
            <a:ext cx="2728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94127-8871-0EFA-CA78-B170EE375E26}"/>
              </a:ext>
            </a:extLst>
          </p:cNvPr>
          <p:cNvSpPr txBox="1"/>
          <p:nvPr/>
        </p:nvSpPr>
        <p:spPr>
          <a:xfrm rot="13695492">
            <a:off x="933658" y="4722478"/>
            <a:ext cx="2728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Bed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49B8-6EB2-CD44-C1CE-B849EEED3F02}"/>
              </a:ext>
            </a:extLst>
          </p:cNvPr>
          <p:cNvSpPr txBox="1"/>
          <p:nvPr/>
        </p:nvSpPr>
        <p:spPr>
          <a:xfrm>
            <a:off x="2682620" y="2572658"/>
            <a:ext cx="4027557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fontAlgn="base">
              <a:lnSpc>
                <a:spcPts val="1950"/>
              </a:lnSpc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Penetrance (age &amp; sex factors)</a:t>
            </a:r>
          </a:p>
          <a:p>
            <a:pPr marL="0" lvl="1" fontAlgn="base">
              <a:lnSpc>
                <a:spcPts val="1950"/>
              </a:lnSpc>
              <a:spcBef>
                <a:spcPts val="4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Asymmetric (septal) &amp; apical  	  		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panose="020B0604020202020204" pitchFamily="34" charset="0"/>
              </a:rPr>
              <a:t>hypertrophy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lnSpc>
                <a:spcPts val="1950"/>
              </a:lnSpc>
              <a:spcBef>
                <a:spcPts val="4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HCM mechanisms for thin filament    	variants &amp; polygenic risk loci</a:t>
            </a:r>
          </a:p>
          <a:p>
            <a:pPr marL="0" lvl="1" fontAlgn="base">
              <a:lnSpc>
                <a:spcPts val="1950"/>
              </a:lnSpc>
              <a:spcBef>
                <a:spcPts val="3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Heart failure &amp; SCD predictors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lnSpc>
                <a:spcPts val="1950"/>
              </a:lnSpc>
              <a:spcBef>
                <a:spcPts val="3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Strategies to prevent and cure 				HCM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94A4-72AC-64EA-055D-B945D67FF803}"/>
              </a:ext>
            </a:extLst>
          </p:cNvPr>
          <p:cNvSpPr txBox="1"/>
          <p:nvPr/>
        </p:nvSpPr>
        <p:spPr>
          <a:xfrm>
            <a:off x="413584" y="179294"/>
            <a:ext cx="8730416" cy="64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950"/>
              </a:lnSpc>
              <a:spcBef>
                <a:spcPts val="3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sz="2400" b="1" dirty="0">
                <a:solidFill>
                  <a:srgbClr val="980004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Genetic strategies for attacking rare inherited </a:t>
            </a:r>
          </a:p>
          <a:p>
            <a:pPr algn="ctr" fontAlgn="base">
              <a:lnSpc>
                <a:spcPts val="1950"/>
              </a:lnSpc>
              <a:spcBef>
                <a:spcPts val="300"/>
              </a:spcBef>
              <a:spcAft>
                <a:spcPct val="0"/>
              </a:spcAft>
              <a:buClr>
                <a:srgbClr val="AA0202"/>
              </a:buClr>
              <a:buSzPct val="150000"/>
            </a:pPr>
            <a:r>
              <a:rPr lang="en-US" sz="2400" b="1" dirty="0">
                <a:solidFill>
                  <a:srgbClr val="980004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heart diseases and other Mendelian traits</a:t>
            </a:r>
            <a:endParaRPr lang="en-US" sz="2400" b="1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6B53D86-C65A-214D-83A0-C34B1395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03487" y="1323946"/>
            <a:ext cx="1637219" cy="111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64C88-4F48-90AF-C015-310C0D9B6CA2}"/>
              </a:ext>
            </a:extLst>
          </p:cNvPr>
          <p:cNvGrpSpPr/>
          <p:nvPr/>
        </p:nvGrpSpPr>
        <p:grpSpPr>
          <a:xfrm>
            <a:off x="3080917" y="737845"/>
            <a:ext cx="2607294" cy="1800000"/>
            <a:chOff x="4407694" y="2342530"/>
            <a:chExt cx="2607294" cy="1800000"/>
          </a:xfrm>
        </p:grpSpPr>
        <p:pic>
          <p:nvPicPr>
            <p:cNvPr id="97555" name="Picture 97554">
              <a:extLst>
                <a:ext uri="{FF2B5EF4-FFF2-40B4-BE49-F238E27FC236}">
                  <a16:creationId xmlns:a16="http://schemas.microsoft.com/office/drawing/2014/main" id="{853B3BE0-11EB-8AB1-56A8-DEBAF60E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60798" y="2342530"/>
              <a:ext cx="2554190" cy="1800000"/>
            </a:xfrm>
            <a:prstGeom prst="rect">
              <a:avLst/>
            </a:prstGeom>
          </p:spPr>
        </p:pic>
        <p:sp>
          <p:nvSpPr>
            <p:cNvPr id="97556" name="Rectangle 97555">
              <a:extLst>
                <a:ext uri="{FF2B5EF4-FFF2-40B4-BE49-F238E27FC236}">
                  <a16:creationId xmlns:a16="http://schemas.microsoft.com/office/drawing/2014/main" id="{CEBFF43B-2FB6-E21A-2703-4013F1B1CA3E}"/>
                </a:ext>
              </a:extLst>
            </p:cNvPr>
            <p:cNvSpPr/>
            <p:nvPr/>
          </p:nvSpPr>
          <p:spPr>
            <a:xfrm>
              <a:off x="6869154" y="2832409"/>
              <a:ext cx="131721" cy="89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557" name="Straight Connector 97556">
              <a:extLst>
                <a:ext uri="{FF2B5EF4-FFF2-40B4-BE49-F238E27FC236}">
                  <a16:creationId xmlns:a16="http://schemas.microsoft.com/office/drawing/2014/main" id="{195D4759-B04C-96F5-FCB4-4309A7C943B6}"/>
                </a:ext>
              </a:extLst>
            </p:cNvPr>
            <p:cNvCxnSpPr/>
            <p:nvPr/>
          </p:nvCxnSpPr>
          <p:spPr>
            <a:xfrm>
              <a:off x="4560849" y="2564780"/>
              <a:ext cx="0" cy="140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558" name="Rectangle 97557">
              <a:extLst>
                <a:ext uri="{FF2B5EF4-FFF2-40B4-BE49-F238E27FC236}">
                  <a16:creationId xmlns:a16="http://schemas.microsoft.com/office/drawing/2014/main" id="{E28000B8-DB74-00B7-CCE3-14E39B4A3CA7}"/>
                </a:ext>
              </a:extLst>
            </p:cNvPr>
            <p:cNvSpPr/>
            <p:nvPr/>
          </p:nvSpPr>
          <p:spPr>
            <a:xfrm>
              <a:off x="4407694" y="2505305"/>
              <a:ext cx="143863" cy="87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59" name="Rectangle 97558">
              <a:extLst>
                <a:ext uri="{FF2B5EF4-FFF2-40B4-BE49-F238E27FC236}">
                  <a16:creationId xmlns:a16="http://schemas.microsoft.com/office/drawing/2014/main" id="{F5C40ACF-1BDC-4C01-4956-9D7D40290DFA}"/>
                </a:ext>
              </a:extLst>
            </p:cNvPr>
            <p:cNvSpPr/>
            <p:nvPr/>
          </p:nvSpPr>
          <p:spPr>
            <a:xfrm>
              <a:off x="4414838" y="3935567"/>
              <a:ext cx="135964" cy="72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560" name="Straight Connector 97559">
              <a:extLst>
                <a:ext uri="{FF2B5EF4-FFF2-40B4-BE49-F238E27FC236}">
                  <a16:creationId xmlns:a16="http://schemas.microsoft.com/office/drawing/2014/main" id="{41C9D97E-4FAB-8B46-B1F4-0E6E913DF415}"/>
                </a:ext>
              </a:extLst>
            </p:cNvPr>
            <p:cNvCxnSpPr/>
            <p:nvPr/>
          </p:nvCxnSpPr>
          <p:spPr>
            <a:xfrm>
              <a:off x="7006392" y="2574305"/>
              <a:ext cx="0" cy="140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FP.tagged.iPSC.d30.mov">
            <a:hlinkClick r:id="" action="ppaction://media"/>
            <a:extLst>
              <a:ext uri="{FF2B5EF4-FFF2-40B4-BE49-F238E27FC236}">
                <a16:creationId xmlns:a16="http://schemas.microsoft.com/office/drawing/2014/main" id="{53D9C540-7DB3-04E3-ABA1-5435CA2B0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16200000" flipV="1">
            <a:off x="2853207" y="5378146"/>
            <a:ext cx="3464595" cy="25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4D043-5E43-07FC-DC2F-52D1EDFC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51251C9-7620-9420-2F8F-96E7DE8B4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860579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54" tIns="45579" rIns="91154" bIns="45579">
            <a:prstTxWarp prst="textNoShape">
              <a:avLst/>
            </a:prstTxWarp>
            <a:spAutoFit/>
          </a:bodyPr>
          <a:lstStyle/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	</a:t>
            </a:r>
            <a:endParaRPr lang="en-US" b="1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9F538717-6A61-F132-9508-9F0DEFBF0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37" y="4056077"/>
            <a:ext cx="184088" cy="61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54" tIns="45579" rIns="91154" bIns="45579">
            <a:prstTxWarp prst="textNoShape">
              <a:avLst/>
            </a:prstTxWarp>
            <a:spAutoFit/>
          </a:bodyPr>
          <a:lstStyle/>
          <a:p>
            <a:pPr defTabSz="4558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6995B-98C4-9737-152D-34D63616BF1A}"/>
              </a:ext>
            </a:extLst>
          </p:cNvPr>
          <p:cNvSpPr txBox="1"/>
          <p:nvPr/>
        </p:nvSpPr>
        <p:spPr>
          <a:xfrm>
            <a:off x="6464311" y="512109"/>
            <a:ext cx="184088" cy="369047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defTabSz="45582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270759FC-8BF2-72B5-9B62-3ED0AD8D1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613" y="2054784"/>
            <a:ext cx="9144000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charset="0"/>
                <a:ea typeface="ＭＳ Ｐゴシック" charset="-128"/>
                <a:cs typeface="ＭＳ Ｐゴシック" charset="-128"/>
              </a:rPr>
              <a:t>Heart Failure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A picture containing citrus, fruit, bright, dark&#10;&#10;Description automatically generated">
            <a:extLst>
              <a:ext uri="{FF2B5EF4-FFF2-40B4-BE49-F238E27FC236}">
                <a16:creationId xmlns:a16="http://schemas.microsoft.com/office/drawing/2014/main" id="{BB1BFE4A-205A-B606-FDDA-827298CC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68" y="2826249"/>
            <a:ext cx="2793509" cy="2849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53C00D-11C3-2E3E-CDB0-1A8FB1BC7C02}"/>
              </a:ext>
            </a:extLst>
          </p:cNvPr>
          <p:cNvSpPr txBox="1"/>
          <p:nvPr/>
        </p:nvSpPr>
        <p:spPr>
          <a:xfrm>
            <a:off x="780757" y="279485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980004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HCM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CBC6DE-622D-E20E-E6CC-A804C9E91AD6}"/>
              </a:ext>
            </a:extLst>
          </p:cNvPr>
          <p:cNvGrpSpPr/>
          <p:nvPr/>
        </p:nvGrpSpPr>
        <p:grpSpPr>
          <a:xfrm>
            <a:off x="50878" y="82818"/>
            <a:ext cx="8964821" cy="6416606"/>
            <a:chOff x="50878" y="82818"/>
            <a:chExt cx="8964821" cy="6416606"/>
          </a:xfrm>
        </p:grpSpPr>
        <p:sp>
          <p:nvSpPr>
            <p:cNvPr id="15" name="Curved Right Arrow 14">
              <a:extLst>
                <a:ext uri="{FF2B5EF4-FFF2-40B4-BE49-F238E27FC236}">
                  <a16:creationId xmlns:a16="http://schemas.microsoft.com/office/drawing/2014/main" id="{48357328-2FA8-D8C2-807F-4F7C08EC4BE1}"/>
                </a:ext>
              </a:extLst>
            </p:cNvPr>
            <p:cNvSpPr/>
            <p:nvPr/>
          </p:nvSpPr>
          <p:spPr>
            <a:xfrm rot="3678780">
              <a:off x="5395853" y="1624433"/>
              <a:ext cx="757248" cy="2018719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825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Curved Right Arrow 17">
              <a:extLst>
                <a:ext uri="{FF2B5EF4-FFF2-40B4-BE49-F238E27FC236}">
                  <a16:creationId xmlns:a16="http://schemas.microsoft.com/office/drawing/2014/main" id="{C10F8C64-07C4-E7E1-6E93-21BF5A8E9644}"/>
                </a:ext>
              </a:extLst>
            </p:cNvPr>
            <p:cNvSpPr/>
            <p:nvPr/>
          </p:nvSpPr>
          <p:spPr>
            <a:xfrm rot="17568342" flipH="1">
              <a:off x="2727406" y="1624433"/>
              <a:ext cx="757248" cy="2018719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825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D33C79-4C40-E786-40E5-A20982CDA88F}"/>
                </a:ext>
              </a:extLst>
            </p:cNvPr>
            <p:cNvGrpSpPr/>
            <p:nvPr/>
          </p:nvGrpSpPr>
          <p:grpSpPr>
            <a:xfrm>
              <a:off x="50878" y="82818"/>
              <a:ext cx="8964821" cy="6416606"/>
              <a:chOff x="50878" y="82818"/>
              <a:chExt cx="8964821" cy="6416606"/>
            </a:xfrm>
          </p:grpSpPr>
          <p:pic>
            <p:nvPicPr>
              <p:cNvPr id="65541" name="Picture 13">
                <a:extLst>
                  <a:ext uri="{FF2B5EF4-FFF2-40B4-BE49-F238E27FC236}">
                    <a16:creationId xmlns:a16="http://schemas.microsoft.com/office/drawing/2014/main" id="{A3CCC64E-E99A-3793-EDF3-E50667AD0F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878" y="82818"/>
                <a:ext cx="2397917" cy="2707418"/>
              </a:xfrm>
              <a:prstGeom prst="rect">
                <a:avLst/>
              </a:prstGeom>
              <a:solidFill>
                <a:srgbClr val="650D29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43" name="Picture 12">
                <a:extLst>
                  <a:ext uri="{FF2B5EF4-FFF2-40B4-BE49-F238E27FC236}">
                    <a16:creationId xmlns:a16="http://schemas.microsoft.com/office/drawing/2014/main" id="{1BF1EF31-F266-D604-4B75-629EE91DD0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683766" y="82818"/>
                <a:ext cx="2331933" cy="266368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0067DB-8D7E-6C17-D137-50B32FC0B534}"/>
                  </a:ext>
                </a:extLst>
              </p:cNvPr>
              <p:cNvSpPr txBox="1"/>
              <p:nvPr/>
            </p:nvSpPr>
            <p:spPr>
              <a:xfrm>
                <a:off x="7624289" y="2682995"/>
                <a:ext cx="1083951" cy="3816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b="1" u="sng" dirty="0">
                    <a:solidFill>
                      <a:srgbClr val="980004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DCM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TTN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LMNA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RBM20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DES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PLN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FLNC</a:t>
                </a:r>
              </a:p>
              <a:p>
                <a:pPr algn="ctr"/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BAG3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MYH7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TNNT2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PVneg</a:t>
                </a:r>
                <a:endParaRPr 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EB3DC3-402B-3682-3534-D05598FAF116}"/>
                  </a:ext>
                </a:extLst>
              </p:cNvPr>
              <p:cNvSpPr txBox="1"/>
              <p:nvPr/>
            </p:nvSpPr>
            <p:spPr>
              <a:xfrm>
                <a:off x="589612" y="3136483"/>
                <a:ext cx="1255472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MYBPC3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MYH7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TNNI3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TNNT2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TPM1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i="1" dirty="0">
                    <a:solidFill>
                      <a:prstClr val="black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MYL2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i="1" dirty="0">
                    <a:solidFill>
                      <a:prstClr val="black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MYL3 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ALPK3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PVneg</a:t>
                </a:r>
                <a:endParaRPr 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5E9CA8-0FC7-005D-25DC-87082378BC33}"/>
              </a:ext>
            </a:extLst>
          </p:cNvPr>
          <p:cNvSpPr txBox="1"/>
          <p:nvPr/>
        </p:nvSpPr>
        <p:spPr>
          <a:xfrm>
            <a:off x="2416775" y="0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Final Pathway?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FD5-D182-F9F4-D472-4E23ADB6B1FB}"/>
              </a:ext>
            </a:extLst>
          </p:cNvPr>
          <p:cNvSpPr txBox="1"/>
          <p:nvPr/>
        </p:nvSpPr>
        <p:spPr>
          <a:xfrm>
            <a:off x="2416774" y="586122"/>
            <a:ext cx="43572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differences between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HCM &amp; DCM hearts?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genotype matter?</a:t>
            </a:r>
          </a:p>
        </p:txBody>
      </p:sp>
    </p:spTree>
    <p:extLst>
      <p:ext uri="{BB962C8B-B14F-4D97-AF65-F5344CB8AC3E}">
        <p14:creationId xmlns:p14="http://schemas.microsoft.com/office/powerpoint/2010/main" val="27394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38412622-5217-374E-B5FE-8E414DD00223}"/>
              </a:ext>
            </a:extLst>
          </p:cNvPr>
          <p:cNvSpPr txBox="1">
            <a:spLocks/>
          </p:cNvSpPr>
          <p:nvPr/>
        </p:nvSpPr>
        <p:spPr>
          <a:xfrm>
            <a:off x="266403" y="64635"/>
            <a:ext cx="848154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 Cell Atlas of the Normal Adult Human Heart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7D22E8A-02B0-9647-902B-D3F7AEC2DB6B}"/>
              </a:ext>
            </a:extLst>
          </p:cNvPr>
          <p:cNvSpPr/>
          <p:nvPr/>
        </p:nvSpPr>
        <p:spPr>
          <a:xfrm>
            <a:off x="34632" y="1991930"/>
            <a:ext cx="549059" cy="459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22D345C-4CF1-CB41-867A-3189B17C3FEC}"/>
              </a:ext>
            </a:extLst>
          </p:cNvPr>
          <p:cNvSpPr/>
          <p:nvPr/>
        </p:nvSpPr>
        <p:spPr>
          <a:xfrm>
            <a:off x="480436" y="1468912"/>
            <a:ext cx="307307" cy="37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D4D423-619C-7443-9134-83CD614961EF}"/>
              </a:ext>
            </a:extLst>
          </p:cNvPr>
          <p:cNvSpPr txBox="1"/>
          <p:nvPr/>
        </p:nvSpPr>
        <p:spPr>
          <a:xfrm>
            <a:off x="803496" y="6063319"/>
            <a:ext cx="2159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Nuclei: 363,213</a:t>
            </a:r>
          </a:p>
          <a:p>
            <a:r>
              <a:rPr lang="en-US" sz="2100" b="1" dirty="0"/>
              <a:t>Cells: 45,870</a:t>
            </a:r>
          </a:p>
        </p:txBody>
      </p:sp>
      <p:sp>
        <p:nvSpPr>
          <p:cNvPr id="17" name="Rechteck 4">
            <a:extLst>
              <a:ext uri="{FF2B5EF4-FFF2-40B4-BE49-F238E27FC236}">
                <a16:creationId xmlns:a16="http://schemas.microsoft.com/office/drawing/2014/main" id="{410C8633-87AE-2046-A66F-943E0F23B2C5}"/>
              </a:ext>
            </a:extLst>
          </p:cNvPr>
          <p:cNvSpPr/>
          <p:nvPr/>
        </p:nvSpPr>
        <p:spPr>
          <a:xfrm>
            <a:off x="479225" y="894598"/>
            <a:ext cx="617035" cy="58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F0DEC1-885F-7EC9-EC2B-A9DC2CC27157}"/>
              </a:ext>
            </a:extLst>
          </p:cNvPr>
          <p:cNvGrpSpPr/>
          <p:nvPr/>
        </p:nvGrpSpPr>
        <p:grpSpPr>
          <a:xfrm>
            <a:off x="163059" y="927968"/>
            <a:ext cx="8597824" cy="2834498"/>
            <a:chOff x="163059" y="927968"/>
            <a:chExt cx="8597824" cy="2834498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CB090E25-194E-BE4E-B8A7-D10E92F38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87" b="37541"/>
            <a:stretch/>
          </p:blipFill>
          <p:spPr>
            <a:xfrm>
              <a:off x="583691" y="927968"/>
              <a:ext cx="8177192" cy="2792616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12BF671-7BE1-194F-BEC1-6647094A8C23}"/>
                </a:ext>
              </a:extLst>
            </p:cNvPr>
            <p:cNvSpPr/>
            <p:nvPr/>
          </p:nvSpPr>
          <p:spPr>
            <a:xfrm>
              <a:off x="163059" y="3178550"/>
              <a:ext cx="4097744" cy="58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8302472-C58A-A547-9FF8-84822BE682CE}"/>
              </a:ext>
            </a:extLst>
          </p:cNvPr>
          <p:cNvSpPr/>
          <p:nvPr/>
        </p:nvSpPr>
        <p:spPr>
          <a:xfrm>
            <a:off x="304063" y="3823859"/>
            <a:ext cx="3859468" cy="119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4">
            <a:extLst>
              <a:ext uri="{FF2B5EF4-FFF2-40B4-BE49-F238E27FC236}">
                <a16:creationId xmlns:a16="http://schemas.microsoft.com/office/drawing/2014/main" id="{A862A684-BE0D-494C-B780-6062F88AB330}"/>
              </a:ext>
            </a:extLst>
          </p:cNvPr>
          <p:cNvSpPr txBox="1"/>
          <p:nvPr/>
        </p:nvSpPr>
        <p:spPr>
          <a:xfrm>
            <a:off x="237178" y="3657500"/>
            <a:ext cx="385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13 Male / 15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Donors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(50-70yrs);  Normal LVEF 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852BA-F604-5342-A0F7-B014DB828D57}"/>
              </a:ext>
            </a:extLst>
          </p:cNvPr>
          <p:cNvSpPr txBox="1"/>
          <p:nvPr/>
        </p:nvSpPr>
        <p:spPr>
          <a:xfrm>
            <a:off x="5224052" y="655433"/>
            <a:ext cx="2967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Arial"/>
                <a:cs typeface="Arial"/>
              </a:rPr>
              <a:t>Nature, 2020, Science 2022								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1561B9-C804-E440-916B-F19490ADD124}"/>
              </a:ext>
            </a:extLst>
          </p:cNvPr>
          <p:cNvGrpSpPr/>
          <p:nvPr/>
        </p:nvGrpSpPr>
        <p:grpSpPr>
          <a:xfrm>
            <a:off x="3886178" y="4566384"/>
            <a:ext cx="1780258" cy="1074422"/>
            <a:chOff x="1080521" y="4398458"/>
            <a:chExt cx="1780258" cy="10744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11D020-5BA2-B342-8C30-C27344C1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0521" y="4398458"/>
              <a:ext cx="1780258" cy="581491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4967346-EBB4-A34C-9A10-2558130979AD}"/>
                </a:ext>
              </a:extLst>
            </p:cNvPr>
            <p:cNvSpPr txBox="1"/>
            <p:nvPr/>
          </p:nvSpPr>
          <p:spPr>
            <a:xfrm>
              <a:off x="1080521" y="4949660"/>
              <a:ext cx="1780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Cell</a:t>
              </a:r>
              <a:r>
                <a:rPr lang="de-DE" sz="1400" b="1">
                  <a:latin typeface="Arial" panose="020B0604020202020204" pitchFamily="34" charset="0"/>
                  <a:cs typeface="Arial" panose="020B0604020202020204" pitchFamily="34" charset="0"/>
                </a:rPr>
                <a:t>: 100x25µm</a:t>
              </a:r>
            </a:p>
            <a:p>
              <a:r>
                <a:rPr lang="de-DE" sz="1400" b="1">
                  <a:latin typeface="Arial" panose="020B0604020202020204" pitchFamily="34" charset="0"/>
                  <a:cs typeface="Arial" panose="020B0604020202020204" pitchFamily="34" charset="0"/>
                </a:rPr>
                <a:t>Nucleus: 8-12µm</a:t>
              </a:r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0A38DED4-E918-B14E-B036-15E5F97B811C}"/>
              </a:ext>
            </a:extLst>
          </p:cNvPr>
          <p:cNvSpPr txBox="1"/>
          <p:nvPr/>
        </p:nvSpPr>
        <p:spPr>
          <a:xfrm>
            <a:off x="761515" y="4677978"/>
            <a:ext cx="568421" cy="55436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55-60%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D69651AE-FF17-994A-952B-DC5E34A2CB2C}"/>
              </a:ext>
            </a:extLst>
          </p:cNvPr>
          <p:cNvSpPr txBox="1"/>
          <p:nvPr/>
        </p:nvSpPr>
        <p:spPr>
          <a:xfrm>
            <a:off x="965566" y="5586058"/>
            <a:ext cx="568421" cy="55436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60%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4DAFD9F3-9067-5F45-B011-E9EA038F5BC2}"/>
              </a:ext>
            </a:extLst>
          </p:cNvPr>
          <p:cNvSpPr txBox="1"/>
          <p:nvPr/>
        </p:nvSpPr>
        <p:spPr>
          <a:xfrm>
            <a:off x="1315020" y="4324262"/>
            <a:ext cx="568421" cy="55436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50-55%</a:t>
            </a:r>
          </a:p>
        </p:txBody>
      </p:sp>
    </p:spTree>
    <p:extLst>
      <p:ext uri="{BB962C8B-B14F-4D97-AF65-F5344CB8AC3E}">
        <p14:creationId xmlns:p14="http://schemas.microsoft.com/office/powerpoint/2010/main" val="231071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>
            <a:extLst>
              <a:ext uri="{FF2B5EF4-FFF2-40B4-BE49-F238E27FC236}">
                <a16:creationId xmlns:a16="http://schemas.microsoft.com/office/drawing/2014/main" id="{00893820-40F0-D144-89A8-7070D764AC87}"/>
              </a:ext>
            </a:extLst>
          </p:cNvPr>
          <p:cNvSpPr txBox="1">
            <a:spLocks/>
          </p:cNvSpPr>
          <p:nvPr/>
        </p:nvSpPr>
        <p:spPr>
          <a:xfrm>
            <a:off x="545898" y="133179"/>
            <a:ext cx="796427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1">
                <a:latin typeface="Calibri"/>
                <a:cs typeface="Calibri"/>
              </a:rPr>
              <a:t>11 Major </a:t>
            </a:r>
            <a:r>
              <a:rPr lang="de-DE" sz="2400" b="1" err="1">
                <a:latin typeface="Calibri"/>
                <a:cs typeface="Calibri"/>
              </a:rPr>
              <a:t>Cell</a:t>
            </a:r>
            <a:r>
              <a:rPr lang="de-DE" sz="2400" b="1">
                <a:latin typeface="Calibri"/>
                <a:cs typeface="Calibri"/>
              </a:rPr>
              <a:t> </a:t>
            </a:r>
            <a:r>
              <a:rPr lang="de-DE" sz="2400" b="1" err="1">
                <a:latin typeface="Calibri"/>
                <a:cs typeface="Calibri"/>
              </a:rPr>
              <a:t>Populations</a:t>
            </a:r>
            <a:r>
              <a:rPr lang="de-DE" sz="2400" b="1">
                <a:latin typeface="Calibri"/>
                <a:cs typeface="Calibri"/>
              </a:rPr>
              <a:t>, 65 </a:t>
            </a:r>
            <a:r>
              <a:rPr lang="de-DE" sz="2400" b="1" err="1">
                <a:latin typeface="Calibri"/>
                <a:cs typeface="Calibri"/>
              </a:rPr>
              <a:t>Cell</a:t>
            </a:r>
            <a:r>
              <a:rPr lang="de-DE" sz="2400" b="1">
                <a:latin typeface="Calibri"/>
                <a:cs typeface="Calibri"/>
              </a:rPr>
              <a:t> States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01790C6-DAD8-544E-AADB-F821835AA1B6}"/>
              </a:ext>
            </a:extLst>
          </p:cNvPr>
          <p:cNvGrpSpPr/>
          <p:nvPr/>
        </p:nvGrpSpPr>
        <p:grpSpPr>
          <a:xfrm>
            <a:off x="401332" y="2118648"/>
            <a:ext cx="569228" cy="711766"/>
            <a:chOff x="6471553" y="902681"/>
            <a:chExt cx="1419580" cy="147845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38C692F-78CE-C248-A4BE-850AAA979FB6}"/>
                </a:ext>
              </a:extLst>
            </p:cNvPr>
            <p:cNvSpPr/>
            <p:nvPr/>
          </p:nvSpPr>
          <p:spPr>
            <a:xfrm>
              <a:off x="6629284" y="1452732"/>
              <a:ext cx="405594" cy="17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1">
                <a:latin typeface="Calibri"/>
                <a:cs typeface="Calibri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67FD992-FBEE-4447-BD5F-316CCE9B3AB9}"/>
                </a:ext>
              </a:extLst>
            </p:cNvPr>
            <p:cNvSpPr/>
            <p:nvPr/>
          </p:nvSpPr>
          <p:spPr>
            <a:xfrm>
              <a:off x="7034878" y="1068630"/>
              <a:ext cx="856255" cy="384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1">
                <a:latin typeface="Calibri"/>
                <a:cs typeface="Calibri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0E46039-1543-9C4C-8016-981602C7FA07}"/>
                </a:ext>
              </a:extLst>
            </p:cNvPr>
            <p:cNvSpPr/>
            <p:nvPr/>
          </p:nvSpPr>
          <p:spPr>
            <a:xfrm>
              <a:off x="6471553" y="902681"/>
              <a:ext cx="822146" cy="1478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1">
                <a:latin typeface="Calibri"/>
                <a:cs typeface="Calibri"/>
              </a:endParaRPr>
            </a:p>
          </p:txBody>
        </p:sp>
      </p:grpSp>
      <p:sp>
        <p:nvSpPr>
          <p:cNvPr id="33" name="Rechteck 32">
            <a:extLst>
              <a:ext uri="{FF2B5EF4-FFF2-40B4-BE49-F238E27FC236}">
                <a16:creationId xmlns:a16="http://schemas.microsoft.com/office/drawing/2014/main" id="{CBFB8A8C-4B78-C049-AF22-BB1FFA0AF256}"/>
              </a:ext>
            </a:extLst>
          </p:cNvPr>
          <p:cNvSpPr/>
          <p:nvPr/>
        </p:nvSpPr>
        <p:spPr>
          <a:xfrm>
            <a:off x="472432" y="1821468"/>
            <a:ext cx="578204" cy="442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1">
              <a:latin typeface="Calibri"/>
              <a:cs typeface="Calibri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13B7FE9-B69D-7349-84C6-3994933BFF85}"/>
              </a:ext>
            </a:extLst>
          </p:cNvPr>
          <p:cNvSpPr/>
          <p:nvPr/>
        </p:nvSpPr>
        <p:spPr>
          <a:xfrm>
            <a:off x="387249" y="2419602"/>
            <a:ext cx="354593" cy="442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1">
              <a:latin typeface="Calibri"/>
              <a:cs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4AD220B-2941-8744-AEB7-13F600EE5137}"/>
              </a:ext>
            </a:extLst>
          </p:cNvPr>
          <p:cNvSpPr/>
          <p:nvPr/>
        </p:nvSpPr>
        <p:spPr>
          <a:xfrm>
            <a:off x="236390" y="1238174"/>
            <a:ext cx="516338" cy="1303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42B3EFA-23A9-AB4B-9E7D-6CE1395D4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9" b="39596"/>
          <a:stretch/>
        </p:blipFill>
        <p:spPr bwMode="auto">
          <a:xfrm>
            <a:off x="380039" y="1823563"/>
            <a:ext cx="3129540" cy="304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A2C466D-430D-9746-BDEA-A44956C30CA2}"/>
              </a:ext>
            </a:extLst>
          </p:cNvPr>
          <p:cNvSpPr/>
          <p:nvPr/>
        </p:nvSpPr>
        <p:spPr>
          <a:xfrm>
            <a:off x="312438" y="1821468"/>
            <a:ext cx="367013" cy="1008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815A2B6E-D4E6-384D-A52B-BC9A476D8359}"/>
              </a:ext>
            </a:extLst>
          </p:cNvPr>
          <p:cNvSpPr/>
          <p:nvPr/>
        </p:nvSpPr>
        <p:spPr>
          <a:xfrm>
            <a:off x="245086" y="1666687"/>
            <a:ext cx="3314858" cy="3622202"/>
          </a:xfrm>
          <a:custGeom>
            <a:avLst/>
            <a:gdLst>
              <a:gd name="connsiteX0" fmla="*/ 2900363 w 5314950"/>
              <a:gd name="connsiteY0" fmla="*/ 2700337 h 5786437"/>
              <a:gd name="connsiteX1" fmla="*/ 3857625 w 5314950"/>
              <a:gd name="connsiteY1" fmla="*/ 2371725 h 5786437"/>
              <a:gd name="connsiteX2" fmla="*/ 4414838 w 5314950"/>
              <a:gd name="connsiteY2" fmla="*/ 2871787 h 5786437"/>
              <a:gd name="connsiteX3" fmla="*/ 5272088 w 5314950"/>
              <a:gd name="connsiteY3" fmla="*/ 2700337 h 5786437"/>
              <a:gd name="connsiteX4" fmla="*/ 5314950 w 5314950"/>
              <a:gd name="connsiteY4" fmla="*/ 1628775 h 5786437"/>
              <a:gd name="connsiteX5" fmla="*/ 4972050 w 5314950"/>
              <a:gd name="connsiteY5" fmla="*/ 128587 h 5786437"/>
              <a:gd name="connsiteX6" fmla="*/ 3429000 w 5314950"/>
              <a:gd name="connsiteY6" fmla="*/ 0 h 5786437"/>
              <a:gd name="connsiteX7" fmla="*/ 1371600 w 5314950"/>
              <a:gd name="connsiteY7" fmla="*/ 471487 h 5786437"/>
              <a:gd name="connsiteX8" fmla="*/ 700088 w 5314950"/>
              <a:gd name="connsiteY8" fmla="*/ 2057400 h 5786437"/>
              <a:gd name="connsiteX9" fmla="*/ 114300 w 5314950"/>
              <a:gd name="connsiteY9" fmla="*/ 2343150 h 5786437"/>
              <a:gd name="connsiteX10" fmla="*/ 0 w 5314950"/>
              <a:gd name="connsiteY10" fmla="*/ 5043487 h 5786437"/>
              <a:gd name="connsiteX11" fmla="*/ 1914525 w 5314950"/>
              <a:gd name="connsiteY11" fmla="*/ 5786437 h 5786437"/>
              <a:gd name="connsiteX12" fmla="*/ 2657475 w 5314950"/>
              <a:gd name="connsiteY12" fmla="*/ 4100512 h 5786437"/>
              <a:gd name="connsiteX13" fmla="*/ 2714625 w 5314950"/>
              <a:gd name="connsiteY13" fmla="*/ 3371850 h 5786437"/>
              <a:gd name="connsiteX14" fmla="*/ 2771775 w 5314950"/>
              <a:gd name="connsiteY14" fmla="*/ 3228975 h 5786437"/>
              <a:gd name="connsiteX15" fmla="*/ 2786063 w 5314950"/>
              <a:gd name="connsiteY15" fmla="*/ 2871787 h 5786437"/>
              <a:gd name="connsiteX16" fmla="*/ 2900363 w 5314950"/>
              <a:gd name="connsiteY16" fmla="*/ 2700337 h 578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14950" h="5786437">
                <a:moveTo>
                  <a:pt x="2900363" y="2700337"/>
                </a:moveTo>
                <a:lnTo>
                  <a:pt x="3857625" y="2371725"/>
                </a:lnTo>
                <a:lnTo>
                  <a:pt x="4414838" y="2871787"/>
                </a:lnTo>
                <a:lnTo>
                  <a:pt x="5272088" y="2700337"/>
                </a:lnTo>
                <a:lnTo>
                  <a:pt x="5314950" y="1628775"/>
                </a:lnTo>
                <a:lnTo>
                  <a:pt x="4972050" y="128587"/>
                </a:lnTo>
                <a:lnTo>
                  <a:pt x="3429000" y="0"/>
                </a:lnTo>
                <a:lnTo>
                  <a:pt x="1371600" y="471487"/>
                </a:lnTo>
                <a:lnTo>
                  <a:pt x="700088" y="2057400"/>
                </a:lnTo>
                <a:lnTo>
                  <a:pt x="114300" y="2343150"/>
                </a:lnTo>
                <a:lnTo>
                  <a:pt x="0" y="5043487"/>
                </a:lnTo>
                <a:lnTo>
                  <a:pt x="1914525" y="5786437"/>
                </a:lnTo>
                <a:lnTo>
                  <a:pt x="2657475" y="4100512"/>
                </a:lnTo>
                <a:lnTo>
                  <a:pt x="2714625" y="3371850"/>
                </a:lnTo>
                <a:lnTo>
                  <a:pt x="2771775" y="3228975"/>
                </a:lnTo>
                <a:lnTo>
                  <a:pt x="2786063" y="2871787"/>
                </a:lnTo>
                <a:lnTo>
                  <a:pt x="2900363" y="270033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81E811-EE06-2D46-8C77-25B00EEE9BCF}"/>
              </a:ext>
            </a:extLst>
          </p:cNvPr>
          <p:cNvGrpSpPr/>
          <p:nvPr/>
        </p:nvGrpSpPr>
        <p:grpSpPr>
          <a:xfrm>
            <a:off x="3410715" y="1238174"/>
            <a:ext cx="5440630" cy="4499028"/>
            <a:chOff x="3410715" y="1238174"/>
            <a:chExt cx="5440630" cy="44990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E99CD6-F63E-5640-80C7-02C1B1F924F1}"/>
                </a:ext>
              </a:extLst>
            </p:cNvPr>
            <p:cNvGrpSpPr/>
            <p:nvPr/>
          </p:nvGrpSpPr>
          <p:grpSpPr>
            <a:xfrm>
              <a:off x="3825046" y="1493371"/>
              <a:ext cx="2311733" cy="2009347"/>
              <a:chOff x="3825046" y="1493371"/>
              <a:chExt cx="2311733" cy="2009347"/>
            </a:xfrm>
          </p:grpSpPr>
          <p:pic>
            <p:nvPicPr>
              <p:cNvPr id="34" name="Picture 3">
                <a:extLst>
                  <a:ext uri="{FF2B5EF4-FFF2-40B4-BE49-F238E27FC236}">
                    <a16:creationId xmlns:a16="http://schemas.microsoft.com/office/drawing/2014/main" id="{094FEB21-2800-FD4F-B8D1-860284A0A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67538"/>
              <a:stretch/>
            </p:blipFill>
            <p:spPr>
              <a:xfrm>
                <a:off x="3914381" y="1542720"/>
                <a:ext cx="2222398" cy="1959998"/>
              </a:xfrm>
              <a:prstGeom prst="rect">
                <a:avLst/>
              </a:prstGeom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6AE05BC8-7DAB-2F4F-B952-C5B0D442763F}"/>
                  </a:ext>
                </a:extLst>
              </p:cNvPr>
              <p:cNvSpPr/>
              <p:nvPr/>
            </p:nvSpPr>
            <p:spPr>
              <a:xfrm>
                <a:off x="3825046" y="1493371"/>
                <a:ext cx="317687" cy="3280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E1C9C8-077C-C54C-9998-B075F87F8A99}"/>
                </a:ext>
              </a:extLst>
            </p:cNvPr>
            <p:cNvGrpSpPr/>
            <p:nvPr/>
          </p:nvGrpSpPr>
          <p:grpSpPr>
            <a:xfrm>
              <a:off x="3971399" y="3754125"/>
              <a:ext cx="2417896" cy="1983077"/>
              <a:chOff x="3971399" y="3754125"/>
              <a:chExt cx="2417896" cy="1983077"/>
            </a:xfrm>
          </p:grpSpPr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75CB74D0-F171-9F4C-88AE-D4C8DE292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538" b="54339"/>
              <a:stretch/>
            </p:blipFill>
            <p:spPr>
              <a:xfrm>
                <a:off x="3992566" y="3806880"/>
                <a:ext cx="2396729" cy="1930322"/>
              </a:xfrm>
              <a:prstGeom prst="rect">
                <a:avLst/>
              </a:prstGeom>
            </p:spPr>
          </p:pic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A95EC67A-5B09-9C4D-8FF0-949A8D9B82E5}"/>
                  </a:ext>
                </a:extLst>
              </p:cNvPr>
              <p:cNvSpPr/>
              <p:nvPr/>
            </p:nvSpPr>
            <p:spPr>
              <a:xfrm>
                <a:off x="3971399" y="3754125"/>
                <a:ext cx="248909" cy="2423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A7D988B0-FCB6-CE46-A413-29EF78C657C0}"/>
                  </a:ext>
                </a:extLst>
              </p:cNvPr>
              <p:cNvSpPr/>
              <p:nvPr/>
            </p:nvSpPr>
            <p:spPr>
              <a:xfrm>
                <a:off x="3971400" y="5475132"/>
                <a:ext cx="692041" cy="1373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2572659-5597-D240-8247-E466B247EF62}"/>
                </a:ext>
              </a:extLst>
            </p:cNvPr>
            <p:cNvGrpSpPr/>
            <p:nvPr/>
          </p:nvGrpSpPr>
          <p:grpSpPr>
            <a:xfrm>
              <a:off x="3983828" y="1238174"/>
              <a:ext cx="4867517" cy="4374292"/>
              <a:chOff x="5311770" y="864063"/>
              <a:chExt cx="6490022" cy="5832389"/>
            </a:xfrm>
          </p:grpSpPr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68C3D7B-959C-D249-9CCF-0BF6A080EFD9}"/>
                  </a:ext>
                </a:extLst>
              </p:cNvPr>
              <p:cNvSpPr txBox="1"/>
              <p:nvPr/>
            </p:nvSpPr>
            <p:spPr>
              <a:xfrm>
                <a:off x="5523644" y="932500"/>
                <a:ext cx="300810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50" b="1" err="1">
                    <a:latin typeface="Calibri"/>
                    <a:cs typeface="Calibri"/>
                  </a:rPr>
                  <a:t>Atrial</a:t>
                </a:r>
                <a:r>
                  <a:rPr lang="de-DE" sz="1350" b="1">
                    <a:latin typeface="Calibri"/>
                    <a:cs typeface="Calibri"/>
                  </a:rPr>
                  <a:t> </a:t>
                </a:r>
                <a:r>
                  <a:rPr lang="de-DE" sz="1350" b="1" err="1">
                    <a:latin typeface="Calibri"/>
                    <a:cs typeface="Calibri"/>
                  </a:rPr>
                  <a:t>Cardiomyocytes</a:t>
                </a:r>
                <a:r>
                  <a:rPr lang="de-DE" sz="1350" b="1">
                    <a:latin typeface="Calibri"/>
                    <a:cs typeface="Calibri"/>
                  </a:rPr>
                  <a:t> (</a:t>
                </a:r>
                <a:r>
                  <a:rPr lang="de-DE" sz="1350" b="1" err="1">
                    <a:latin typeface="Calibri"/>
                    <a:cs typeface="Calibri"/>
                  </a:rPr>
                  <a:t>aCM</a:t>
                </a:r>
                <a:r>
                  <a:rPr lang="de-DE" sz="1350" b="1">
                    <a:latin typeface="Calibri"/>
                    <a:cs typeface="Calibri"/>
                  </a:rPr>
                  <a:t>) </a:t>
                </a:r>
              </a:p>
            </p:txBody>
          </p:sp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BB42C71E-E343-4248-8541-532B593455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57" t="30702" r="55122" b="42121"/>
              <a:stretch/>
            </p:blipFill>
            <p:spPr bwMode="auto">
              <a:xfrm>
                <a:off x="8698185" y="1028860"/>
                <a:ext cx="3044282" cy="2596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F861CE5F-5513-0A4B-9082-440EF01CD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12" r="56081" b="72823"/>
              <a:stretch/>
            </p:blipFill>
            <p:spPr bwMode="auto">
              <a:xfrm>
                <a:off x="8698186" y="4106224"/>
                <a:ext cx="3044281" cy="2590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D671FCDC-4BAB-604E-A765-9305102B3108}"/>
                  </a:ext>
                </a:extLst>
              </p:cNvPr>
              <p:cNvSpPr/>
              <p:nvPr/>
            </p:nvSpPr>
            <p:spPr>
              <a:xfrm>
                <a:off x="8430322" y="1014793"/>
                <a:ext cx="401444" cy="189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b="1">
                  <a:latin typeface="Calibri"/>
                  <a:cs typeface="Calibri"/>
                </a:endParaRPr>
              </a:p>
            </p:txBody>
          </p:sp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5C0E50EB-32CE-B944-98A1-B200D8BBF8C6}"/>
                  </a:ext>
                </a:extLst>
              </p:cNvPr>
              <p:cNvSpPr/>
              <p:nvPr/>
            </p:nvSpPr>
            <p:spPr>
              <a:xfrm>
                <a:off x="8430322" y="4123303"/>
                <a:ext cx="401444" cy="292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b="1">
                  <a:latin typeface="Calibri"/>
                  <a:cs typeface="Calibri"/>
                </a:endParaRP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65F0DDD3-FD1E-784B-AAF5-81EFF0A75E55}"/>
                  </a:ext>
                </a:extLst>
              </p:cNvPr>
              <p:cNvSpPr txBox="1"/>
              <p:nvPr/>
            </p:nvSpPr>
            <p:spPr>
              <a:xfrm>
                <a:off x="9274241" y="864063"/>
                <a:ext cx="231945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50" b="1">
                    <a:latin typeface="Calibri"/>
                    <a:cs typeface="Calibri"/>
                  </a:rPr>
                  <a:t>Regional </a:t>
                </a:r>
                <a:r>
                  <a:rPr lang="de-DE" sz="1350" b="1" err="1">
                    <a:latin typeface="Calibri"/>
                    <a:cs typeface="Calibri"/>
                  </a:rPr>
                  <a:t>distribution</a:t>
                </a:r>
                <a:endParaRPr lang="de-DE" sz="1350" b="1">
                  <a:latin typeface="Calibri"/>
                  <a:cs typeface="Calibri"/>
                </a:endParaRPr>
              </a:p>
            </p:txBody>
          </p: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8F200E70-1B36-4446-88F9-24131062A5D1}"/>
                  </a:ext>
                </a:extLst>
              </p:cNvPr>
              <p:cNvSpPr txBox="1"/>
              <p:nvPr/>
            </p:nvSpPr>
            <p:spPr>
              <a:xfrm>
                <a:off x="9482339" y="4021599"/>
                <a:ext cx="231945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50" b="1">
                    <a:latin typeface="Calibri"/>
                    <a:cs typeface="Calibri"/>
                  </a:rPr>
                  <a:t>Regional </a:t>
                </a:r>
                <a:r>
                  <a:rPr lang="de-DE" sz="1350" b="1" err="1">
                    <a:latin typeface="Calibri"/>
                    <a:cs typeface="Calibri"/>
                  </a:rPr>
                  <a:t>distribution</a:t>
                </a:r>
                <a:endParaRPr lang="de-DE" sz="1350" b="1">
                  <a:latin typeface="Calibri"/>
                  <a:cs typeface="Calibri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D8D1CB1-A4B0-9C48-A47A-57C5E42D90C8}"/>
                  </a:ext>
                </a:extLst>
              </p:cNvPr>
              <p:cNvSpPr txBox="1"/>
              <p:nvPr/>
            </p:nvSpPr>
            <p:spPr>
              <a:xfrm>
                <a:off x="5386559" y="3895500"/>
                <a:ext cx="358612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50" b="1" err="1">
                    <a:latin typeface="Calibri"/>
                    <a:cs typeface="Calibri"/>
                  </a:rPr>
                  <a:t>Ventricular</a:t>
                </a:r>
                <a:r>
                  <a:rPr lang="de-DE" sz="1350" b="1">
                    <a:latin typeface="Calibri"/>
                    <a:cs typeface="Calibri"/>
                  </a:rPr>
                  <a:t> </a:t>
                </a:r>
                <a:r>
                  <a:rPr lang="de-DE" sz="1350" b="1" err="1">
                    <a:latin typeface="Calibri"/>
                    <a:cs typeface="Calibri"/>
                  </a:rPr>
                  <a:t>Cardiomyocytes</a:t>
                </a:r>
                <a:r>
                  <a:rPr lang="de-DE" sz="1350" b="1">
                    <a:latin typeface="Calibri"/>
                    <a:cs typeface="Calibri"/>
                  </a:rPr>
                  <a:t> (</a:t>
                </a:r>
                <a:r>
                  <a:rPr lang="de-DE" sz="1350" b="1" err="1">
                    <a:latin typeface="Calibri"/>
                    <a:cs typeface="Calibri"/>
                  </a:rPr>
                  <a:t>vCM</a:t>
                </a:r>
                <a:r>
                  <a:rPr lang="de-DE" sz="1350" b="1">
                    <a:latin typeface="Calibri"/>
                    <a:cs typeface="Calibri"/>
                  </a:rPr>
                  <a:t>)</a:t>
                </a:r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E3EECDDD-7453-D049-9060-D71446410F28}"/>
                  </a:ext>
                </a:extLst>
              </p:cNvPr>
              <p:cNvSpPr/>
              <p:nvPr/>
            </p:nvSpPr>
            <p:spPr>
              <a:xfrm>
                <a:off x="5311770" y="4299300"/>
                <a:ext cx="423747" cy="2388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b="1">
                  <a:latin typeface="Calibri"/>
                  <a:cs typeface="Calibri"/>
                </a:endParaRPr>
              </a:p>
            </p:txBody>
          </p:sp>
        </p:grpSp>
        <p:sp>
          <p:nvSpPr>
            <p:cNvPr id="37" name="Pfeil nach oben 36">
              <a:extLst>
                <a:ext uri="{FF2B5EF4-FFF2-40B4-BE49-F238E27FC236}">
                  <a16:creationId xmlns:a16="http://schemas.microsoft.com/office/drawing/2014/main" id="{01A95A1A-0A40-DF48-A863-A1A4556DDC68}"/>
                </a:ext>
              </a:extLst>
            </p:cNvPr>
            <p:cNvSpPr/>
            <p:nvPr/>
          </p:nvSpPr>
          <p:spPr>
            <a:xfrm rot="3940129">
              <a:off x="3582228" y="2895543"/>
              <a:ext cx="192428" cy="433659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1">
                <a:latin typeface="Calibri"/>
                <a:cs typeface="Calibri"/>
              </a:endParaRPr>
            </a:p>
          </p:txBody>
        </p:sp>
        <p:sp>
          <p:nvSpPr>
            <p:cNvPr id="38" name="Pfeil nach oben 37">
              <a:extLst>
                <a:ext uri="{FF2B5EF4-FFF2-40B4-BE49-F238E27FC236}">
                  <a16:creationId xmlns:a16="http://schemas.microsoft.com/office/drawing/2014/main" id="{BA304FC1-2FE1-0D4C-854E-C70B981DDDF5}"/>
                </a:ext>
              </a:extLst>
            </p:cNvPr>
            <p:cNvSpPr/>
            <p:nvPr/>
          </p:nvSpPr>
          <p:spPr>
            <a:xfrm rot="6089547">
              <a:off x="3531331" y="3937436"/>
              <a:ext cx="192428" cy="433659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1">
                <a:latin typeface="Calibri"/>
                <a:cs typeface="Calibri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DBD38BC-1FF5-D64B-AA06-92BC9E0539B3}"/>
              </a:ext>
            </a:extLst>
          </p:cNvPr>
          <p:cNvSpPr/>
          <p:nvPr/>
        </p:nvSpPr>
        <p:spPr>
          <a:xfrm>
            <a:off x="5242300" y="390418"/>
            <a:ext cx="1920825" cy="441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BE6C22-8E9D-6846-8F82-B57CD2130E96}"/>
              </a:ext>
            </a:extLst>
          </p:cNvPr>
          <p:cNvGrpSpPr/>
          <p:nvPr/>
        </p:nvGrpSpPr>
        <p:grpSpPr>
          <a:xfrm>
            <a:off x="4097694" y="1609360"/>
            <a:ext cx="5436724" cy="3559949"/>
            <a:chOff x="4097694" y="1609360"/>
            <a:chExt cx="5436724" cy="3559949"/>
          </a:xfrm>
        </p:grpSpPr>
        <p:sp>
          <p:nvSpPr>
            <p:cNvPr id="30" name="Textfeld 4">
              <a:extLst>
                <a:ext uri="{FF2B5EF4-FFF2-40B4-BE49-F238E27FC236}">
                  <a16:creationId xmlns:a16="http://schemas.microsoft.com/office/drawing/2014/main" id="{D501E35E-CE74-CD4F-B4A1-72BC0CBF5D85}"/>
                </a:ext>
              </a:extLst>
            </p:cNvPr>
            <p:cNvSpPr txBox="1"/>
            <p:nvPr/>
          </p:nvSpPr>
          <p:spPr>
            <a:xfrm>
              <a:off x="4097694" y="1609360"/>
              <a:ext cx="5436724" cy="355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B83248"/>
                </a:buClr>
              </a:pP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Female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 Male </a:t>
              </a: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Donor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Hearts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>
                <a:buClr>
                  <a:srgbClr val="B83248"/>
                </a:buClr>
              </a:pP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>
                <a:buClr>
                  <a:srgbClr val="B83248"/>
                </a:buClr>
              </a:pPr>
              <a:endParaRPr lang="de-DE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400"/>
                </a:spcBef>
                <a:buClr>
                  <a:srgbClr val="B83248"/>
                </a:buClr>
              </a:pP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</a:p>
            <a:p>
              <a:pPr>
                <a:spcBef>
                  <a:spcPts val="400"/>
                </a:spcBef>
                <a:buClr>
                  <a:srgbClr val="B83248"/>
                </a:buClr>
              </a:pP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Similar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Cell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Distributions</a:t>
              </a:r>
              <a:endParaRPr lang="de-DE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  <a:buClr>
                  <a:srgbClr val="B83248"/>
                </a:buClr>
              </a:pP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   More CMs in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Female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Hearts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b="1">
                  <a:latin typeface="Arial" panose="020B0604020202020204" pitchFamily="34" charset="0"/>
                  <a:cs typeface="Arial" panose="020B0604020202020204" pitchFamily="34" charset="0"/>
                </a:rPr>
                <a:t>(56% </a:t>
              </a:r>
              <a:r>
                <a:rPr lang="de-DE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r>
                <a:rPr lang="de-DE" sz="1600" b="1">
                  <a:latin typeface="Arial" panose="020B0604020202020204" pitchFamily="34" charset="0"/>
                  <a:cs typeface="Arial" panose="020B0604020202020204" pitchFamily="34" charset="0"/>
                </a:rPr>
                <a:t> 47%)</a:t>
              </a:r>
            </a:p>
            <a:p>
              <a:pPr>
                <a:buClr>
                  <a:srgbClr val="B83248"/>
                </a:buClr>
              </a:pPr>
              <a:endParaRPr lang="de-DE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B83248"/>
                </a:buClr>
              </a:pPr>
              <a:endParaRPr lang="de-DE" sz="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B83248"/>
                </a:buClr>
              </a:pP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Functional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Organization</a:t>
              </a:r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>
                <a:spcBef>
                  <a:spcPts val="400"/>
                </a:spcBef>
                <a:buClr>
                  <a:srgbClr val="B83248"/>
                </a:buClr>
              </a:pP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   CMs &amp;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Fibroblasts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Neg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Correlation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spcBef>
                  <a:spcPts val="200"/>
                </a:spcBef>
                <a:buClr>
                  <a:srgbClr val="B83248"/>
                </a:buClr>
              </a:pP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Pericytes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&amp; SM Cells: Pos </a:t>
              </a:r>
              <a:r>
                <a:rPr lang="de-DE" b="1" err="1">
                  <a:latin typeface="Arial" panose="020B0604020202020204" pitchFamily="34" charset="0"/>
                  <a:cs typeface="Arial" panose="020B0604020202020204" pitchFamily="34" charset="0"/>
                </a:rPr>
                <a:t>Correlation</a:t>
              </a:r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B83248"/>
                </a:buClr>
              </a:pPr>
              <a:endParaRPr lang="de-D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021860A-ECD5-6746-943A-BF31182F9770}"/>
                </a:ext>
              </a:extLst>
            </p:cNvPr>
            <p:cNvGrpSpPr/>
            <p:nvPr/>
          </p:nvGrpSpPr>
          <p:grpSpPr>
            <a:xfrm>
              <a:off x="4301638" y="2234205"/>
              <a:ext cx="3432171" cy="534796"/>
              <a:chOff x="312646" y="4905200"/>
              <a:chExt cx="3432171" cy="53479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115ED43-4B02-A84F-9A0D-0EC3EC5E5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646" y="4905200"/>
                <a:ext cx="3314858" cy="30037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0166BCF-C451-444A-A7BB-E53B9505D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99" y="5245053"/>
                <a:ext cx="3211918" cy="194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C8ECDF-B37C-5639-1458-1F1F562D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9" y="1223682"/>
            <a:ext cx="8893401" cy="35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57F3F-6409-6AED-DFF0-2ED9AE54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795" y="4918067"/>
            <a:ext cx="2850776" cy="1635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473511-309F-8B5C-7F0C-5F32C4077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377" y="4930591"/>
            <a:ext cx="3215124" cy="1694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B2222-7340-FB59-6CD8-6CE5F7173885}"/>
              </a:ext>
            </a:extLst>
          </p:cNvPr>
          <p:cNvSpPr txBox="1"/>
          <p:nvPr/>
        </p:nvSpPr>
        <p:spPr>
          <a:xfrm>
            <a:off x="7811229" y="4769225"/>
            <a:ext cx="1541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68445-73F2-35D4-711A-7161A408997E}"/>
              </a:ext>
            </a:extLst>
          </p:cNvPr>
          <p:cNvSpPr txBox="1"/>
          <p:nvPr/>
        </p:nvSpPr>
        <p:spPr>
          <a:xfrm>
            <a:off x="3893653" y="4697506"/>
            <a:ext cx="1541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31979-C0AA-C3BB-B141-9A538272F443}"/>
              </a:ext>
            </a:extLst>
          </p:cNvPr>
          <p:cNvSpPr txBox="1"/>
          <p:nvPr/>
        </p:nvSpPr>
        <p:spPr>
          <a:xfrm>
            <a:off x="753035" y="430306"/>
            <a:ext cx="839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snRNAseq analyses of cardiomyopathy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9B63CC-9299-F9E8-52D2-22D9C89AE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7" y="4490924"/>
            <a:ext cx="1684029" cy="19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DABED9-EE6D-340D-4061-689ED8D13B88}"/>
              </a:ext>
            </a:extLst>
          </p:cNvPr>
          <p:cNvSpPr txBox="1"/>
          <p:nvPr/>
        </p:nvSpPr>
        <p:spPr>
          <a:xfrm>
            <a:off x="558800" y="6553206"/>
            <a:ext cx="1151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PVneg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44BD9-4BC7-E92A-F327-F2413F3E92AA}"/>
              </a:ext>
            </a:extLst>
          </p:cNvPr>
          <p:cNvSpPr txBox="1"/>
          <p:nvPr/>
        </p:nvSpPr>
        <p:spPr>
          <a:xfrm>
            <a:off x="207683" y="6061059"/>
            <a:ext cx="6513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LMNA (12)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1F4799-F540-D61D-433A-D4EFA6312E9C}"/>
              </a:ext>
            </a:extLst>
          </p:cNvPr>
          <p:cNvSpPr txBox="1"/>
          <p:nvPr/>
        </p:nvSpPr>
        <p:spPr>
          <a:xfrm>
            <a:off x="882065" y="6174223"/>
            <a:ext cx="6513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RBM20 (8)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CC4D3B-3B4E-0549-79B9-9CB4A81EA02B}"/>
              </a:ext>
            </a:extLst>
          </p:cNvPr>
          <p:cNvSpPr txBox="1"/>
          <p:nvPr/>
        </p:nvSpPr>
        <p:spPr>
          <a:xfrm>
            <a:off x="233110" y="5557374"/>
            <a:ext cx="51992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TTN (12)</a:t>
            </a:r>
          </a:p>
        </p:txBody>
      </p:sp>
    </p:spTree>
    <p:extLst>
      <p:ext uri="{BB962C8B-B14F-4D97-AF65-F5344CB8AC3E}">
        <p14:creationId xmlns:p14="http://schemas.microsoft.com/office/powerpoint/2010/main" val="258699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66CBC71-6F5B-2068-F12C-290067FBA1A2}"/>
              </a:ext>
            </a:extLst>
          </p:cNvPr>
          <p:cNvGrpSpPr/>
          <p:nvPr/>
        </p:nvGrpSpPr>
        <p:grpSpPr>
          <a:xfrm>
            <a:off x="102218" y="836883"/>
            <a:ext cx="9041782" cy="5062270"/>
            <a:chOff x="102218" y="81230"/>
            <a:chExt cx="9041782" cy="50622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18F6226-45ED-6A73-C7CD-D5779B856179}"/>
                </a:ext>
              </a:extLst>
            </p:cNvPr>
            <p:cNvGrpSpPr/>
            <p:nvPr/>
          </p:nvGrpSpPr>
          <p:grpSpPr>
            <a:xfrm>
              <a:off x="102218" y="3693215"/>
              <a:ext cx="1435100" cy="1450285"/>
              <a:chOff x="-1257419" y="2782957"/>
              <a:chExt cx="1435100" cy="145028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5A632C-42DA-1FED-823E-8FB2AC390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257419" y="2785445"/>
                <a:ext cx="1435100" cy="144779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EB5247-F5D3-B765-14B6-1125A020A942}"/>
                  </a:ext>
                </a:extLst>
              </p:cNvPr>
              <p:cNvSpPr/>
              <p:nvPr/>
            </p:nvSpPr>
            <p:spPr>
              <a:xfrm flipV="1">
                <a:off x="-675860" y="2782957"/>
                <a:ext cx="708695" cy="291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823E8DD-ABD0-7074-BE8E-1982CF9B8D33}"/>
                </a:ext>
              </a:extLst>
            </p:cNvPr>
            <p:cNvGrpSpPr/>
            <p:nvPr/>
          </p:nvGrpSpPr>
          <p:grpSpPr>
            <a:xfrm>
              <a:off x="800645" y="81230"/>
              <a:ext cx="7391400" cy="4480585"/>
              <a:chOff x="800645" y="81230"/>
              <a:chExt cx="7391400" cy="44805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F9CD8A9-24A4-0683-D444-C6619DE96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5545" y="662915"/>
                <a:ext cx="3746500" cy="38227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9B47DB6-E45D-6D93-3F79-452273304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645" y="662915"/>
                <a:ext cx="3644900" cy="38989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998C52-5DD7-1F4F-073E-9F98A258F4D3}"/>
                  </a:ext>
                </a:extLst>
              </p:cNvPr>
              <p:cNvSpPr txBox="1"/>
              <p:nvPr/>
            </p:nvSpPr>
            <p:spPr>
              <a:xfrm>
                <a:off x="3012577" y="81230"/>
                <a:ext cx="21355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HCM from DCM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7CB6A3-200F-B768-D8DC-A862EDED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6700" y="942315"/>
              <a:ext cx="1257300" cy="36195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4ECD6D8-5B93-94BB-24B0-D8248F533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6626" y="2405240"/>
            <a:ext cx="1257300" cy="36195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507D80-16A3-96D1-5CE8-EF2787B905E5}"/>
              </a:ext>
            </a:extLst>
          </p:cNvPr>
          <p:cNvGrpSpPr/>
          <p:nvPr/>
        </p:nvGrpSpPr>
        <p:grpSpPr>
          <a:xfrm>
            <a:off x="1577477" y="868523"/>
            <a:ext cx="6016367" cy="4550543"/>
            <a:chOff x="2372937" y="2061834"/>
            <a:chExt cx="6016367" cy="45505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2801DA-FE3E-33E7-D328-DF0BE02A0761}"/>
                </a:ext>
              </a:extLst>
            </p:cNvPr>
            <p:cNvGrpSpPr/>
            <p:nvPr/>
          </p:nvGrpSpPr>
          <p:grpSpPr>
            <a:xfrm>
              <a:off x="2372937" y="2061834"/>
              <a:ext cx="4619314" cy="4550543"/>
              <a:chOff x="8192045" y="749008"/>
              <a:chExt cx="4619314" cy="455054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AC28B9-4955-AC2C-F955-1312D0400308}"/>
                  </a:ext>
                </a:extLst>
              </p:cNvPr>
              <p:cNvSpPr txBox="1"/>
              <p:nvPr/>
            </p:nvSpPr>
            <p:spPr>
              <a:xfrm>
                <a:off x="9627145" y="749008"/>
                <a:ext cx="24563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PV+ from PV- HCM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2AC863E-F74A-B746-0D7D-4772A62EB33D}"/>
                  </a:ext>
                </a:extLst>
              </p:cNvPr>
              <p:cNvGrpSpPr/>
              <p:nvPr/>
            </p:nvGrpSpPr>
            <p:grpSpPr>
              <a:xfrm>
                <a:off x="8192045" y="1387951"/>
                <a:ext cx="4619314" cy="3911600"/>
                <a:chOff x="8192045" y="1387951"/>
                <a:chExt cx="4619314" cy="391160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29EC608-0285-CAC8-F782-0EEEDCA330BD}"/>
                    </a:ext>
                  </a:extLst>
                </p:cNvPr>
                <p:cNvGrpSpPr/>
                <p:nvPr/>
              </p:nvGrpSpPr>
              <p:grpSpPr>
                <a:xfrm>
                  <a:off x="8192045" y="3849266"/>
                  <a:ext cx="1471015" cy="1450285"/>
                  <a:chOff x="-1438180" y="2782957"/>
                  <a:chExt cx="1471015" cy="1450285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5DAFC09B-63D3-EDAB-8097-D6F4F0A79D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-1438180" y="2785445"/>
                    <a:ext cx="1435100" cy="14477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53ADFE1D-98C3-01A7-D380-EE14E2EDFA4E}"/>
                      </a:ext>
                    </a:extLst>
                  </p:cNvPr>
                  <p:cNvSpPr/>
                  <p:nvPr/>
                </p:nvSpPr>
                <p:spPr>
                  <a:xfrm flipV="1">
                    <a:off x="-675860" y="2782957"/>
                    <a:ext cx="708695" cy="291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7B0DDF1-954C-F57F-089E-37502627AF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31559" y="1387951"/>
                  <a:ext cx="3479800" cy="3911600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934B03-EA53-D909-8C76-E4E4483D9234}"/>
                </a:ext>
              </a:extLst>
            </p:cNvPr>
            <p:cNvSpPr/>
            <p:nvPr/>
          </p:nvSpPr>
          <p:spPr>
            <a:xfrm>
              <a:off x="3909042" y="2810211"/>
              <a:ext cx="4480262" cy="385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1CC144-D4EF-4ED4-135C-69E431395DDB}"/>
              </a:ext>
            </a:extLst>
          </p:cNvPr>
          <p:cNvSpPr txBox="1"/>
          <p:nvPr/>
        </p:nvSpPr>
        <p:spPr>
          <a:xfrm>
            <a:off x="683777" y="203200"/>
            <a:ext cx="827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Disease-specific cell composition and gene expression patterns in myectomy and end-stage hearts  distinguishes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4748E-F05F-FB10-6120-3D4806F30D0B}"/>
              </a:ext>
            </a:extLst>
          </p:cNvPr>
          <p:cNvSpPr txBox="1"/>
          <p:nvPr/>
        </p:nvSpPr>
        <p:spPr>
          <a:xfrm>
            <a:off x="4690533" y="6451600"/>
            <a:ext cx="4910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Yuri Kim, Eleonora Adami, Meraj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Neyazi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Viktoria Strohmenger</a:t>
            </a:r>
          </a:p>
        </p:txBody>
      </p:sp>
    </p:spTree>
    <p:extLst>
      <p:ext uri="{BB962C8B-B14F-4D97-AF65-F5344CB8AC3E}">
        <p14:creationId xmlns:p14="http://schemas.microsoft.com/office/powerpoint/2010/main" val="11877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FD3C27E-8DB6-1382-C258-8DD001508E53}"/>
              </a:ext>
            </a:extLst>
          </p:cNvPr>
          <p:cNvSpPr txBox="1"/>
          <p:nvPr/>
        </p:nvSpPr>
        <p:spPr>
          <a:xfrm>
            <a:off x="768783" y="495145"/>
            <a:ext cx="817512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What cellular/extra cellular changes mediate hypertrophy in HCM?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B12677-2B00-CB35-7E22-A7E91C17CB4E}"/>
              </a:ext>
            </a:extLst>
          </p:cNvPr>
          <p:cNvGrpSpPr/>
          <p:nvPr/>
        </p:nvGrpSpPr>
        <p:grpSpPr>
          <a:xfrm>
            <a:off x="163868" y="1473253"/>
            <a:ext cx="1703431" cy="3660562"/>
            <a:chOff x="218490" y="821337"/>
            <a:chExt cx="2271241" cy="48807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30C157-21D2-0DA9-3423-D3AC222BD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855" t="3641" r="73387" b="60659"/>
            <a:stretch/>
          </p:blipFill>
          <p:spPr>
            <a:xfrm>
              <a:off x="672738" y="821337"/>
              <a:ext cx="1570893" cy="28533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E0F5FD-1158-6380-A05F-609C83D1A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304" t="66641" r="29045" b="7826"/>
            <a:stretch/>
          </p:blipFill>
          <p:spPr>
            <a:xfrm>
              <a:off x="218490" y="3916381"/>
              <a:ext cx="2271241" cy="178570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CBAEF2-4141-7586-99F4-C6B7A87D9781}"/>
              </a:ext>
            </a:extLst>
          </p:cNvPr>
          <p:cNvGrpSpPr/>
          <p:nvPr/>
        </p:nvGrpSpPr>
        <p:grpSpPr>
          <a:xfrm>
            <a:off x="7100618" y="1544994"/>
            <a:ext cx="1700768" cy="3533085"/>
            <a:chOff x="9467490" y="916992"/>
            <a:chExt cx="2267691" cy="47107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349AFE8-8CA9-6E3D-B02D-68476C8BF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693" t="66641" r="55523" b="8471"/>
            <a:stretch/>
          </p:blipFill>
          <p:spPr>
            <a:xfrm>
              <a:off x="9467490" y="3902218"/>
              <a:ext cx="2267691" cy="172555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CE86F5-E82E-1B1F-9690-C8F56F545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901" t="3641" r="12341" b="60659"/>
            <a:stretch/>
          </p:blipFill>
          <p:spPr>
            <a:xfrm>
              <a:off x="9744789" y="916992"/>
              <a:ext cx="1531318" cy="278149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C4A52-A186-2298-754C-DDC2C728CE98}"/>
              </a:ext>
            </a:extLst>
          </p:cNvPr>
          <p:cNvGrpSpPr/>
          <p:nvPr/>
        </p:nvGrpSpPr>
        <p:grpSpPr>
          <a:xfrm>
            <a:off x="1191828" y="2705782"/>
            <a:ext cx="6244192" cy="2440445"/>
            <a:chOff x="1589103" y="2464709"/>
            <a:chExt cx="8325589" cy="3253926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8181672-09EF-8E53-9DD9-034719C1334D}"/>
                </a:ext>
              </a:extLst>
            </p:cNvPr>
            <p:cNvSpPr/>
            <p:nvPr/>
          </p:nvSpPr>
          <p:spPr>
            <a:xfrm>
              <a:off x="1589103" y="2464709"/>
              <a:ext cx="8325589" cy="1785705"/>
            </a:xfrm>
            <a:prstGeom prst="triangle">
              <a:avLst>
                <a:gd name="adj" fmla="val 52985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1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0D5BDC-0FEE-4040-6AD8-2A8BA1D1448B}"/>
                </a:ext>
              </a:extLst>
            </p:cNvPr>
            <p:cNvGrpSpPr/>
            <p:nvPr/>
          </p:nvGrpSpPr>
          <p:grpSpPr>
            <a:xfrm>
              <a:off x="2800760" y="3700880"/>
              <a:ext cx="6094371" cy="2017755"/>
              <a:chOff x="2838180" y="3587412"/>
              <a:chExt cx="5636198" cy="186606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471A2B-2189-EF31-47BB-8947C715CE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635" t="20464" r="34640" b="54975"/>
              <a:stretch/>
            </p:blipFill>
            <p:spPr>
              <a:xfrm>
                <a:off x="2838180" y="3587412"/>
                <a:ext cx="1923882" cy="186606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0333C4-BFA1-9163-022A-411B07F5D6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481" t="45163" r="43361" b="31867"/>
              <a:stretch/>
            </p:blipFill>
            <p:spPr>
              <a:xfrm>
                <a:off x="4973362" y="3677957"/>
                <a:ext cx="1663996" cy="176500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7205B-A186-13C4-3D0D-307E4C38F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7947" t="45232" r="27244" b="31798"/>
              <a:stretch/>
            </p:blipFill>
            <p:spPr>
              <a:xfrm>
                <a:off x="6848661" y="3678851"/>
                <a:ext cx="1625717" cy="1765009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3177D8-2B64-78A4-41D4-7D2C9910AC45}"/>
              </a:ext>
            </a:extLst>
          </p:cNvPr>
          <p:cNvSpPr txBox="1"/>
          <p:nvPr/>
        </p:nvSpPr>
        <p:spPr>
          <a:xfrm>
            <a:off x="1238512" y="5240650"/>
            <a:ext cx="6320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500" dirty="0"/>
              <a:t>What are the relative contributions of cellular hypertrophy, interstitial fibrosis, and cellular disarray in early vs late HCM?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A4FF2D-A260-6511-5226-E1718AC7CBDC}"/>
              </a:ext>
            </a:extLst>
          </p:cNvPr>
          <p:cNvGrpSpPr/>
          <p:nvPr/>
        </p:nvGrpSpPr>
        <p:grpSpPr>
          <a:xfrm>
            <a:off x="3902295" y="1476316"/>
            <a:ext cx="3244884" cy="2131979"/>
            <a:chOff x="5203060" y="764464"/>
            <a:chExt cx="4326512" cy="28426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B30485-9A87-C517-00E1-3934BBEBD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12" t="3641" r="57306" b="60659"/>
            <a:stretch/>
          </p:blipFill>
          <p:spPr>
            <a:xfrm>
              <a:off x="5203060" y="764464"/>
              <a:ext cx="1465390" cy="28426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221403-5A7E-5A28-1C12-F8FE6AC5A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692" t="16835" r="27265" b="79555"/>
            <a:stretch/>
          </p:blipFill>
          <p:spPr>
            <a:xfrm>
              <a:off x="6668450" y="1988731"/>
              <a:ext cx="2861122" cy="2406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F5376D-1855-CCF0-67AA-E58CE884B86B}"/>
                </a:ext>
              </a:extLst>
            </p:cNvPr>
            <p:cNvSpPr txBox="1"/>
            <p:nvPr/>
          </p:nvSpPr>
          <p:spPr>
            <a:xfrm>
              <a:off x="7199291" y="1368957"/>
              <a:ext cx="161959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50" dirty="0"/>
                <a:t>phenotypic </a:t>
              </a:r>
            </a:p>
            <a:p>
              <a:pPr algn="ctr"/>
              <a:r>
                <a:rPr lang="en-US" sz="1350" dirty="0"/>
                <a:t>progression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04C940-3FCB-6BCD-019A-93E65B59D2AA}"/>
              </a:ext>
            </a:extLst>
          </p:cNvPr>
          <p:cNvSpPr txBox="1"/>
          <p:nvPr/>
        </p:nvSpPr>
        <p:spPr>
          <a:xfrm>
            <a:off x="7559041" y="5527535"/>
            <a:ext cx="1530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accent3">
                    <a:lumMod val="75000"/>
                  </a:schemeClr>
                </a:solidFill>
              </a:rPr>
              <a:t>Adapted from </a:t>
            </a:r>
            <a:r>
              <a:rPr lang="en-US" sz="900" i="1" dirty="0" err="1">
                <a:solidFill>
                  <a:schemeClr val="accent3">
                    <a:lumMod val="75000"/>
                  </a:schemeClr>
                </a:solidFill>
              </a:rPr>
              <a:t>Ariga</a:t>
            </a:r>
            <a:r>
              <a:rPr lang="en-US" sz="900" i="1" dirty="0">
                <a:solidFill>
                  <a:schemeClr val="accent3">
                    <a:lumMod val="75000"/>
                  </a:schemeClr>
                </a:solidFill>
              </a:rPr>
              <a:t> R, et al. </a:t>
            </a:r>
          </a:p>
          <a:p>
            <a:r>
              <a:rPr lang="en-US" sz="900" i="1" dirty="0">
                <a:solidFill>
                  <a:schemeClr val="accent3">
                    <a:lumMod val="75000"/>
                  </a:schemeClr>
                </a:solidFill>
              </a:rPr>
              <a:t>JACC. 2019;73:2493–2502.</a:t>
            </a:r>
          </a:p>
        </p:txBody>
      </p:sp>
    </p:spTree>
    <p:extLst>
      <p:ext uri="{BB962C8B-B14F-4D97-AF65-F5344CB8AC3E}">
        <p14:creationId xmlns:p14="http://schemas.microsoft.com/office/powerpoint/2010/main" val="2991472770"/>
      </p:ext>
    </p:extLst>
  </p:cSld>
  <p:clrMapOvr>
    <a:masterClrMapping/>
  </p:clrMapOvr>
</p:sld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CM_Template_Masterbrand PPT_White">
  <a:themeElements>
    <a:clrScheme name="Weill Cornell Medicine">
      <a:dk1>
        <a:srgbClr val="2D2E2D"/>
      </a:dk1>
      <a:lt1>
        <a:sysClr val="window" lastClr="FFFFFF"/>
      </a:lt1>
      <a:dk2>
        <a:srgbClr val="A20815"/>
      </a:dk2>
      <a:lt2>
        <a:srgbClr val="EFEEED"/>
      </a:lt2>
      <a:accent1>
        <a:srgbClr val="A20815"/>
      </a:accent1>
      <a:accent2>
        <a:srgbClr val="C23019"/>
      </a:accent2>
      <a:accent3>
        <a:srgbClr val="E0621B"/>
      </a:accent3>
      <a:accent4>
        <a:srgbClr val="FEBD22"/>
      </a:accent4>
      <a:accent5>
        <a:srgbClr val="8D8E8D"/>
      </a:accent5>
      <a:accent6>
        <a:srgbClr val="CECFCD"/>
      </a:accent6>
      <a:hlink>
        <a:srgbClr val="272727"/>
      </a:hlink>
      <a:folHlink>
        <a:srgbClr val="2727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WCM_Template_Masterbrand PPT_White">
  <a:themeElements>
    <a:clrScheme name="Weill Cornell Medicine">
      <a:dk1>
        <a:srgbClr val="2D2E2D"/>
      </a:dk1>
      <a:lt1>
        <a:sysClr val="window" lastClr="FFFFFF"/>
      </a:lt1>
      <a:dk2>
        <a:srgbClr val="A20815"/>
      </a:dk2>
      <a:lt2>
        <a:srgbClr val="EFEEED"/>
      </a:lt2>
      <a:accent1>
        <a:srgbClr val="A20815"/>
      </a:accent1>
      <a:accent2>
        <a:srgbClr val="C23019"/>
      </a:accent2>
      <a:accent3>
        <a:srgbClr val="E0621B"/>
      </a:accent3>
      <a:accent4>
        <a:srgbClr val="FEBD22"/>
      </a:accent4>
      <a:accent5>
        <a:srgbClr val="8D8E8D"/>
      </a:accent5>
      <a:accent6>
        <a:srgbClr val="CECFCD"/>
      </a:accent6>
      <a:hlink>
        <a:srgbClr val="272727"/>
      </a:hlink>
      <a:folHlink>
        <a:srgbClr val="2727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52055</TotalTime>
  <Words>1425</Words>
  <Application>Microsoft Macintosh PowerPoint</Application>
  <PresentationFormat>On-screen Show (4:3)</PresentationFormat>
  <Paragraphs>373</Paragraphs>
  <Slides>23</Slides>
  <Notes>20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ＭＳ Ｐゴシック</vt:lpstr>
      <vt:lpstr>Aptos</vt:lpstr>
      <vt:lpstr>Arial</vt:lpstr>
      <vt:lpstr>Avenir Black</vt:lpstr>
      <vt:lpstr>BHFBeats-Bold</vt:lpstr>
      <vt:lpstr>Calibri</vt:lpstr>
      <vt:lpstr>Courier New</vt:lpstr>
      <vt:lpstr>F37Ginger-Light</vt:lpstr>
      <vt:lpstr>Helvetica</vt:lpstr>
      <vt:lpstr>Lucida Grande</vt:lpstr>
      <vt:lpstr>Trebuchet MS</vt:lpstr>
      <vt:lpstr>Wingdings</vt:lpstr>
      <vt:lpstr>11_Office Theme</vt:lpstr>
      <vt:lpstr>WCM_Template_Masterbrand PPT_White</vt:lpstr>
      <vt:lpstr>1_WCM_Template_Masterbrand PPT_White</vt:lpstr>
      <vt:lpstr>14_Office Theme</vt:lpstr>
      <vt:lpstr>CS ChemDraw Drawing</vt:lpstr>
      <vt:lpstr> The 8th Annual New England Rare Disease Statistics (NERDS) Workshop 2025 NERDS 2025   JON &amp; KRICKET Seidman  Harvard Medical School Department of Genetics Harvard Medical School Boston, 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</dc:creator>
  <cp:lastModifiedBy>Bartlett, Susanne</cp:lastModifiedBy>
  <cp:revision>873</cp:revision>
  <dcterms:created xsi:type="dcterms:W3CDTF">2014-06-25T21:13:03Z</dcterms:created>
  <dcterms:modified xsi:type="dcterms:W3CDTF">2025-10-14T14:48:56Z</dcterms:modified>
</cp:coreProperties>
</file>