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56" r:id="rId3"/>
    <p:sldId id="338" r:id="rId4"/>
    <p:sldId id="619" r:id="rId5"/>
    <p:sldId id="617" r:id="rId6"/>
    <p:sldId id="1932" r:id="rId7"/>
    <p:sldId id="294" r:id="rId8"/>
    <p:sldId id="527" r:id="rId9"/>
    <p:sldId id="620" r:id="rId10"/>
    <p:sldId id="1935" r:id="rId11"/>
    <p:sldId id="1917" r:id="rId12"/>
    <p:sldId id="511" r:id="rId13"/>
    <p:sldId id="514" r:id="rId14"/>
    <p:sldId id="318" r:id="rId15"/>
    <p:sldId id="386" r:id="rId16"/>
    <p:sldId id="570" r:id="rId17"/>
    <p:sldId id="1964" r:id="rId18"/>
    <p:sldId id="327" r:id="rId19"/>
    <p:sldId id="296" r:id="rId20"/>
    <p:sldId id="297" r:id="rId21"/>
    <p:sldId id="312" r:id="rId22"/>
    <p:sldId id="275" r:id="rId23"/>
    <p:sldId id="1955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9"/>
    <p:restoredTop sz="94737"/>
  </p:normalViewPr>
  <p:slideViewPr>
    <p:cSldViewPr snapToGrid="0">
      <p:cViewPr varScale="1">
        <p:scale>
          <a:sx n="117" d="100"/>
          <a:sy n="117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26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17198 7272 16383 0 0,'6'0'0'0'0,"8"0"0"0"0,7 0 0 0 0,13 0 0 0 0,13-5 0 0 0,15-15 0 0 0,16-22 0 0 0,5-22 0 0 0,15-22 0 0 0,2-17 0 0 0,-11-2 0 0 0,-14 5 0 0 0,-14 20 0 0 0,-17 16 0 0 0,-9 19 0 0 0,-7 26 0 0 0,0 19 0 0 0,6 22 0 0 0,15 28 0 0 0,25 25 0 0 0,10 22 0 0 0,9 16 0 0 0,-5 2 0 0 0,-5-7 0 0 0,-17-16 0 0 0,-14-25 0 0 0,-16-28 0 0 0,-13-27 0 0 0,-11-21 0 0 0,-2-22 0 0 0,-3-18 0 0 0,-1-18 0 0 0,3-15 0 0 0,1-12 0 0 0,3-8 0 0 0,7-5 0 0 0,5 3 0 0 0,-1 9 0 0 0,2 14 0 0 0,-5 14 0 0 0,2 19 0 0 0,-5 11 0 0 0,1 13 0 0 0,4 9 0 0 0,3 9 0 0 0,5-2 0 0 0,1 1 0 0 0,8 2 0 0 0,4 0 0 0 0,10-2 0 0 0,17-2 0 0 0,12 0 0 0 0,5 3 0 0 0,0-3 0 0 0,-4-8 0 0 0,-10-5 0 0 0,-11-1 0 0 0,-17-1 0 0 0,-15-3 0 0 0,-15-9 0 0 0,-9-4 0 0 0,-11-1 0 0 0,-12-6 0 0 0,-14-8 0 0 0,-9 2 0 0 0,2 2 0 0 0,14 11 0 0 0,16 10 0 0 0,17 12 0 0 0,11 9 0 0 0,8 5 0 0 0,6 4 0 0 0,-3-3 0 0 0,-8-3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27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17994 7488 16383 0 0,'-7'0'0'0'0,"6"0"0"0"0,1-5 0 0 0,8-3 0 0 0,2-5 0 0 0,-1-7 0 0 0,4 0 0 0 0,5 3 0 0 0,1 11 0 0 0,-2 12 0 0 0,-1 12 0 0 0,6 7 0 0 0,3 1 0 0 0,4-4 0 0 0,4-7 0 0 0,1-5 0 0 0,1-16 0 0 0,7-9 0 0 0,3-11 0 0 0,4-3 0 0 0,0-2 0 0 0,-1 4 0 0 0,-2 7 0 0 0,-6 6 0 0 0,-2 7 0 0 0,0 4 0 0 0,-9 7 0 0 0,-2 5 0 0 0,0 0 0 0 0,2 5 0 0 0,1-1 0 0 0,8-2 0 0 0,17-15 0 0 0,9-12 0 0 0,11-16 0 0 0,6-9 0 0 0,-3 3 0 0 0,-12 3 0 0 0,-9 5 0 0 0,-9 10 0 0 0,-7 6 0 0 0,-4 8 0 0 0,-2 9 0 0 0,-2 16 0 0 0,1 19 0 0 0,-1 6 0 0 0,0 16 0 0 0,14 8 0 0 0,3 0 0 0 0,1-7 0 0 0,-4-1 0 0 0,-3-11 0 0 0,-3-13 0 0 0,-2-14 0 0 0,-8-16 0 0 0,-5-21 0 0 0,3-20 0 0 0,-8-16 0 0 0,-4-6 0 0 0,-1 2 0 0 0,-3 3 0 0 0,3 11 0 0 0,5 13 0 0 0,3 11 0 0 0,1 1 0 0 0,-1 5 0 0 0,9-2 0 0 0,4 1 0 0 0,2 3 0 0 0,1 2 0 0 0,-1-4 0 0 0,-1 2 0 0 0,-1 6 0 0 0,-7 11 0 0 0,-2 4 0 0 0,0 5 0 0 0,-5 7 0 0 0,1-3 0 0 0,-6 5 0 0 0,1-6 0 0 0,-2-4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28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17330 7779 16383 0 0,'6'0'0'0'0,"8"0"0"0"0,7 0 0 0 0,8 0 0 0 0,2 0 0 0 0,4 0 0 0 0,1 6 0 0 0,-4 8 0 0 0,-4 19 0 0 0,2 23 0 0 0,-2 19 0 0 0,-1 9 0 0 0,-3-3 0 0 0,-2-10 0 0 0,-3-18 0 0 0,5-17 0 0 0,2-13 0 0 0,-2-19 0 0 0,2-16 0 0 0,5-11 0 0 0,12-8 0 0 0,11-3 0 0 0,5-5 0 0 0,3 8 0 0 0,-6 5 0 0 0,-6 10 0 0 0,-6 13 0 0 0,-3 8 0 0 0,-10 6 0 0 0,-2 4 0 0 0,-3-7 0 0 0,9-5 0 0 0,2-5 0 0 0,2 1 0 0 0,6-2 0 0 0,2 2 0 0 0,-2-1 0 0 0,-1 2 0 0 0,-4-2 0 0 0,-1 2 0 0 0,-3 0 0 0 0,7 0 0 0 0,-1 0 0 0 0,13 0 0 0 0,14 0 0 0 0,7 0 0 0 0,-3 0 0 0 0,-9-5 0 0 0,-8-3 0 0 0,-13 6 0 0 0,-15 10 0 0 0,-6 3 0 0 0,-7 6 0 0 0,0 0 0 0 0,4 4 0 0 0,5-4 0 0 0,4-2 0 0 0,2-6 0 0 0,4-3 0 0 0,0-3 0 0 0,2-1 0 0 0,7-2 0 0 0,1-2 0 0 0,-6 8 0 0 0,-11 7 0 0 0,-2 7 0 0 0,0 1 0 0 0,0 4 0 0 0,-8-4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29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16933 5821 16383 0 0,'0'5'0'0'0,"6"3"0"0"0,3 7 0 0 0,-1 4 0 0 0,3 2 0 0 0,7-5 0 0 0,7-4 0 0 0,3-11 0 0 0,29-22 0 0 0,16-15 0 0 0,8-7 0 0 0,-5 4 0 0 0,-14 15 0 0 0,-19 16 0 0 0,-9 25 0 0 0,-6 17 0 0 0,5 18 0 0 0,3 4 0 0 0,1 7 0 0 0,0-10 0 0 0,1-6 0 0 0,0-13 0 0 0,-3-10 0 0 0,1-11 0 0 0,6-5 0 0 0,1-13 0 0 0,0-11 0 0 0,4-13 0 0 0,1-3 0 0 0,-3-1 0 0 0,-2 3 0 0 0,-3 9 0 0 0,-1 1 0 0 0,3-3 0 0 0,1-2 0 0 0,6-9 0 0 0,12-12 0 0 0,13-2 0 0 0,7-7 0 0 0,2 7 0 0 0,-3 6 0 0 0,-7 9 0 0 0,-12 4 0 0 0,-9 3 0 0 0,-7 10 0 0 0,-5 8 0 0 0,-6 6 0 0 0,-6-3 0 0 0,-2-2 0 0 0,-1-3 0 0 0,3-2 0 0 0,1 2 0 0 0,10 2 0 0 0,-4-2 0 0 0,-1-2 0 0 0,-1 3 0 0 0,2 3 0 0 0,-1 2 0 0 0,0 1 0 0 0,-5 9 0 0 0,-2 1 0 0 0,-6-5 0 0 0,1-4 0 0 0,-5-5 0 0 0,2-5 0 0 0,2 3 0 0 0,6 0 0 0 0,2 3 0 0 0,-3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30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19394 6606 16383 0 0,'0'7'0'0'0,"6"6"0"0"0,13 3 0 0 0,12 4 0 0 0,10 5 0 0 0,29-3 0 0 0,56-22 0 0 0,2-12 0 0 0,-22 2 0 0 0,-17-2 0 0 0,-17 0 0 0 0,-21-3 0 0 0,0-5 0 0 0,7-19 0 0 0,6-13 0 0 0,12-9 0 0 0,10 3 0 0 0,2 14 0 0 0,-8 13 0 0 0,-11 13 0 0 0,-17 14 0 0 0,-12 16 0 0 0,-7 16 0 0 0,-9 15 0 0 0,-1 8 0 0 0,-8-1 0 0 0,3-1 0 0 0,3-4 0 0 0,4-8 0 0 0,3-19 0 0 0,-1-16 0 0 0,-2-10 0 0 0,4-8 0 0 0,0-3 0 0 0,3 2 0 0 0,1 5 0 0 0,2 4 0 0 0,-1 3 0 0 0,3 2 0 0 0,-3-3 0 0 0,9-2 0 0 0,-1 1 0 0 0,3-5 0 0 0,-11-4 0 0 0,-1-2 0 0 0,-3-3 0 0 0,1 2 0 0 0,0 4 0 0 0,2 5 0 0 0,0 4 0 0 0,2 4 0 0 0,-6 5 0 0 0,-3 7 0 0 0,-4 4 0 0 0,-1 7 0 0 0,-2 5 0 0 0,-7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24.031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19950 8004 16383 0 0,'6'-7'0'0'0,"1"-6"0"0"0,7-9 0 0 0,0-6 0 0 0,3 2 0 0 0,7-1 0 0 0,3 4 0 0 0,-1 13 0 0 0,-1 7 0 0 0,-4 11 0 0 0,-4 9 0 0 0,-2 9 0 0 0,10 11 0 0 0,8 6 0 0 0,10 6 0 0 0,2 3 0 0 0,7-9 0 0 0,0-4 0 0 0,-3-12 0 0 0,1-7 0 0 0,1-9 0 0 0,-4-17 0 0 0,1-15 0 0 0,12-9 0 0 0,1-11 0 0 0,4 0 0 0 0,-7 3 0 0 0,-3 5 0 0 0,-9 11 0 0 0,-8 14 0 0 0,-15 15 0 0 0,-1 11 0 0 0,-7 11 0 0 0,6-3 0 0 0,0 2 0 0 0,3-3 0 0 0,3-1 0 0 0,2-4 0 0 0,3-6 0 0 0,3-5 0 0 0,0-9 0 0 0,0-6 0 0 0,1 4 0 0 0,-1 4 0 0 0,1 0 0 0 0,0-1 0 0 0,0 2 0 0 0,-1-2 0 0 0,1 1 0 0 0,6-2 0 0 0,0-6 0 0 0,1-2 0 0 0,-2 1 0 0 0,-1 1 0 0 0,-1 0 0 0 0,-3 4 0 0 0,0 1 0 0 0,-7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34.764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19368 5385 16383 0 0,'0'-5'0'0'0,"6"-3"0"0"0,1-7 0 0 0,7 2 0 0 0,5 1 0 0 0,8 9 0 0 0,-3 11 0 0 0,1 4 0 0 0,3 7 0 0 0,3 10 0 0 0,1 15 0 0 0,14 9 0 0 0,11 3 0 0 0,2 4 0 0 0,2-8 0 0 0,-2-13 0 0 0,-1-14 0 0 0,-3-10 0 0 0,1-9 0 0 0,-3-9 0 0 0,2-12 0 0 0,2-16 0 0 0,5-8 0 0 0,-2-2 0 0 0,-7-8 0 0 0,-5 0 0 0 0,-11 13 0 0 0,-12 20 0 0 0,-10 17 0 0 0,-1 9 0 0 0,-4-3 0 0 0,2-2 0 0 0,7-3 0 0 0,-1-7 0 0 0,1-4 0 0 0,5-5 0 0 0,6 0 0 0 0,0 1 0 0 0,4 4 0 0 0,0 3 0 0 0,2 3 0 0 0,-5 7 0 0 0,-3 4 0 0 0,0-1 0 0 0,1 0 0 0 0,3-2 0 0 0,7-2 0 0 0,9-1 0 0 0,1-1 0 0 0,0-1 0 0 0,-3 0 0 0 0,-3 0 0 0 0,-3 0 0 0 0,-8 6 0 0 0,-11 7 0 0 0,-7 8 0 0 0,-2 7 0 0 0,-1 4 0 0 0,2 3 0 0 0,6 1 0 0 0,7 1 0 0 0,2-7 0 0 0,3-14 0 0 0,5-8 0 0 0,-8-14 0 0 0,0-5 0 0 0,7-6 0 0 0,4-6 0 0 0,-1-13 0 0 0,2 2 0 0 0,-1 0 0 0 0,-8 0 0 0 0,-2 4 0 0 0,-13 9 0 0 0,-8 8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34.765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17251 10430 16383 0 0,'6'0'0'0'0,"1"-6"0"0"0,8-1 0 0 0,5-7 0 0 0,12-8 0 0 0,12-9 0 0 0,11-14 0 0 0,7-4 0 0 0,8 6 0 0 0,-5 5 0 0 0,-6 7 0 0 0,-14 18 0 0 0,-15 14 0 0 0,-11 14 0 0 0,-2 5 0 0 0,-7 5 0 0 0,2-2 0 0 0,0 1 0 0 0,4-4 0 0 0,4-4 0 0 0,5-7 0 0 0,5-2 0 0 0,3-6 0 0 0,2 0 0 0 0,-1-7 0 0 0,4-4 0 0 0,-2 3 0 0 0,-1 0 0 0 0,2 2 0 0 0,-1 0 0 0 0,-2 4 0 0 0,2 1 0 0 0,6 0 0 0 0,7 0 0 0 0,13-5 0 0 0,9-10 0 0 0,4-6 0 0 0,1-5 0 0 0,-5-7 0 0 0,-11 4 0 0 0,-8 8 0 0 0,-14 11 0 0 0,-6 9 0 0 0,-9 10 0 0 0,-9 10 0 0 0,0 1 0 0 0,2 4 0 0 0,0 2 0 0 0,3-2 0 0 0,3 2 0 0 0,7-5 0 0 0,-1-6 0 0 0,6-4 0 0 0,7-13 0 0 0,2-8 0 0 0,7-12 0 0 0,0-5 0 0 0,-2-7 0 0 0,-3 4 0 0 0,-3 13 0 0 0,-9 15 0 0 0,-5 9 0 0 0,0 0 0 0 0,1 3 0 0 0,-5 3 0 0 0,-5 7 0 0 0,-8 4 0 0 0,2 24 0 0 0,-9-9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9T21:29:34.766"/>
    </inkml:context>
    <inkml:brush xml:id="br0">
      <inkml:brushProperty name="width" value="0.1" units="cm"/>
      <inkml:brushProperty name="height" value="0.1" units="cm"/>
      <inkml:brushProperty name="color" value="#604A7B"/>
    </inkml:brush>
  </inkml:definitions>
  <inkml:trace contextRef="#ctx0" brushRef="#br0">17013 11435 16383 0 0,'0'6'0'0'0,"6"3"0"0"0,8-3 0 0 0,0-6 0 0 0,7-2 0 0 0,4-11 0 0 0,10-5 0 0 0,10-13 0 0 0,5-1 0 0 0,-1-1 0 0 0,-3 4 0 0 0,-3 9 0 0 0,-9 12 0 0 0,-10 14 0 0 0,-9 12 0 0 0,-1 3 0 0 0,-4 4 0 0 0,3-2 0 0 0,6-6 0 0 0,5-5 0 0 0,6-3 0 0 0,1-12 0 0 0,10-4 0 0 0,8-13 0 0 0,3-2 0 0 0,4 0 0 0 0,-1 6 0 0 0,-4 5 0 0 0,-11 11 0 0 0,-13 11 0 0 0,-4 3 0 0 0,1 7 0 0 0,0-3 0 0 0,4-2 0 0 0,1-5 0 0 0,10-4 0 0 0,9-3 0 0 0,9-3 0 0 0,1 0 0 0 0,-5-2 0 0 0,-4 0 0 0 0,-5 1 0 0 0,-4-1 0 0 0,-8 5 0 0 0,-3 5 0 0 0,-8 4 0 0 0,-2 1 0 0 0,5-8 0 0 0,1-12 0 0 0,2-8 0 0 0,6-17 0 0 0,12-7 0 0 0,12-10 0 0 0,9 2 0 0 0,-4 12 0 0 0,-8 15 0 0 0,-11 11 0 0 0,-17 8 0 0 0,-13 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2458D-23D4-8D47-A6FF-F26559B455B2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EEA1E-2CEF-5F42-97BE-95C03560C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This is really the model that was proposed to me by Peter Durie and Lap-Chee when I joined SickKids the the GMS in 2008, and we have been working with our international partners to fill  in the blue and pink </a:t>
            </a:r>
            <a:r>
              <a:rPr lang="en-CA" err="1"/>
              <a:t>dts</a:t>
            </a:r>
            <a:endParaRPr lang="en-CA">
              <a:solidFill>
                <a:srgbClr val="000000"/>
              </a:solidFill>
              <a:latin typeface="Helvetica Neue"/>
            </a:endParaRPr>
          </a:p>
          <a:p>
            <a:pPr marL="171450" indent="-171450">
              <a:buFontTx/>
              <a:buChar char="-"/>
            </a:pPr>
            <a:endParaRPr lang="en-CA">
              <a:solidFill>
                <a:srgbClr val="000000"/>
              </a:solidFill>
              <a:latin typeface="Helvetica Neue"/>
            </a:endParaRPr>
          </a:p>
          <a:p>
            <a:pPr marL="171450" indent="-171450">
              <a:buFontTx/>
              <a:buChar char="-"/>
            </a:pPr>
            <a:endParaRPr lang="en-CA">
              <a:solidFill>
                <a:srgbClr val="000000"/>
              </a:solidFill>
              <a:latin typeface="Helvetica Neue"/>
            </a:endParaRPr>
          </a:p>
          <a:p>
            <a:pPr marL="171450" indent="-171450">
              <a:buFontTx/>
              <a:buChar char="-"/>
            </a:pPr>
            <a:r>
              <a:rPr lang="en-CA">
                <a:solidFill>
                  <a:srgbClr val="000000"/>
                </a:solidFill>
                <a:latin typeface="Helvetica Neue"/>
              </a:rPr>
              <a:t>If one is to correct CFTR, one needs to think about the cross-tissue interaction with the modifiers, which I will show can differ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2EF7B-DDB8-B345-905A-1035F5FCA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59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9BE7C3F8-3809-674F-B452-A25B4DA34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D5E9EF45-77AF-EF4B-AF9D-E03E9D6F4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We identified SLC26A9 expression in the </a:t>
            </a:r>
            <a:r>
              <a:rPr lang="en-US" altLang="en-US" err="1">
                <a:latin typeface="Arial" panose="020B0604020202020204" pitchFamily="34" charset="0"/>
                <a:ea typeface="ＭＳ Ｐゴシック" panose="020B0600070205080204" pitchFamily="34" charset="-128"/>
              </a:rPr>
              <a:t>pancrease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associated with MI using locus focus, </a:t>
            </a:r>
            <a:r>
              <a:rPr lang="en-US" altLang="en-US" err="1">
                <a:latin typeface="Arial" panose="020B0604020202020204" pitchFamily="34" charset="0"/>
                <a:ea typeface="ＭＳ Ｐゴシック" panose="020B0600070205080204" pitchFamily="34" charset="-128"/>
              </a:rPr>
              <a:t>eQTL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on the right shows greater expression associated with improved outcomes.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Same variants associated with exocrine…. CFRD.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Start recently to demonstrate its translational value:  my group can be used in a model to predict CFRD; Garry’s group showing impact on delaying CFRD.  </a:t>
            </a:r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F784DA06-6687-4842-8F43-2647A76AA4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r>
              <a:rPr lang="en-US" altLang="en-US" sz="1200">
                <a:ea typeface="ＭＳ Ｐゴシック" panose="020B0600070205080204" pitchFamily="34" charset="-128"/>
              </a:rPr>
              <a:t>Slide</a:t>
            </a:r>
          </a:p>
        </p:txBody>
      </p:sp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74FCD3FC-6378-A24B-B8A8-0379BEAE68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88F2FB2-DB8D-4A43-A9D8-CCFB3D98E102}" type="slidenum">
              <a:rPr lang="en-US" altLang="en-US" sz="1200">
                <a:ea typeface="ＭＳ Ｐゴシック" panose="020B0600070205080204" pitchFamily="34" charset="-128"/>
              </a:rPr>
              <a:pPr/>
              <a:t>12</a:t>
            </a:fld>
            <a:endParaRPr lang="en-US" altLang="en-US" sz="120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77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2EF7B-DDB8-B345-905A-1035F5FCA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509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FDE1054F-7FA4-7346-AB7F-4A45662DC2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124F8E04-D82F-A34B-8C98-A59D7F423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Forskolin-stimulated currents were assessed in cultured primary human bronchial cells from </a:t>
            </a:r>
            <a:r>
              <a:rPr lang="en-CA" b="0" i="1">
                <a:solidFill>
                  <a:srgbClr val="FFFFFF"/>
                </a:solidFill>
                <a:effectLst/>
                <a:latin typeface="system-ui"/>
              </a:rPr>
              <a:t>n =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 11 individuals with homozygous Phe508del CF alleles treated with VX-809 or vehicle only (DMSO, </a:t>
            </a:r>
            <a:r>
              <a:rPr lang="en-CA" b="0" i="1">
                <a:solidFill>
                  <a:srgbClr val="FFFFFF"/>
                </a:solidFill>
                <a:effectLst/>
                <a:latin typeface="system-ui"/>
              </a:rPr>
              <a:t>n =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 10). CFTR function (</a:t>
            </a:r>
            <a:r>
              <a:rPr lang="el-GR" b="0" i="0">
                <a:solidFill>
                  <a:srgbClr val="FFFFFF"/>
                </a:solidFill>
                <a:effectLst/>
                <a:latin typeface="system-ui"/>
              </a:rPr>
              <a:t>Δ</a:t>
            </a:r>
            <a:r>
              <a:rPr lang="en-CA" b="0" i="0" err="1">
                <a:solidFill>
                  <a:srgbClr val="FFFFFF"/>
                </a:solidFill>
                <a:effectLst/>
                <a:latin typeface="system-ui"/>
              </a:rPr>
              <a:t>Ieq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-forskolin) was measured as the current difference obtained with and without forskolin stimulation. More negative </a:t>
            </a:r>
            <a:r>
              <a:rPr lang="el-GR" b="0" i="0">
                <a:solidFill>
                  <a:srgbClr val="FFFFFF"/>
                </a:solidFill>
                <a:effectLst/>
                <a:latin typeface="system-ui"/>
              </a:rPr>
              <a:t>Δ</a:t>
            </a:r>
            <a:r>
              <a:rPr lang="en-CA" b="0" i="0" err="1">
                <a:solidFill>
                  <a:srgbClr val="FFFFFF"/>
                </a:solidFill>
                <a:effectLst/>
                <a:latin typeface="system-ui"/>
              </a:rPr>
              <a:t>Ieq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-forskolin values are associated with greater CFTR activity. </a:t>
            </a:r>
            <a:r>
              <a:rPr lang="en-CA" b="1" i="0">
                <a:solidFill>
                  <a:srgbClr val="FFFFFF"/>
                </a:solidFill>
                <a:effectLst/>
                <a:latin typeface="system-ui"/>
              </a:rPr>
              <a:t>(A)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 Individual trajectories of </a:t>
            </a:r>
            <a:r>
              <a:rPr lang="el-GR" b="0" i="0">
                <a:solidFill>
                  <a:srgbClr val="FFFFFF"/>
                </a:solidFill>
                <a:effectLst/>
                <a:latin typeface="system-ui"/>
              </a:rPr>
              <a:t>Δ</a:t>
            </a:r>
            <a:r>
              <a:rPr lang="en-CA" b="0" i="0" err="1">
                <a:solidFill>
                  <a:srgbClr val="FFFFFF"/>
                </a:solidFill>
                <a:effectLst/>
                <a:latin typeface="system-ui"/>
              </a:rPr>
              <a:t>Ieq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-forskolin measures with vehicle followed by VX-809 treatments are shown color-coded by rs7512462 genotype; one sample treated with VX-809 had a missing vehicle measurement. </a:t>
            </a:r>
            <a:r>
              <a:rPr lang="en-CA" b="1" i="0">
                <a:solidFill>
                  <a:srgbClr val="FFFFFF"/>
                </a:solidFill>
                <a:effectLst/>
                <a:latin typeface="system-ui"/>
              </a:rPr>
              <a:t>(B)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 Boxplots of the </a:t>
            </a:r>
            <a:r>
              <a:rPr lang="el-GR" b="0" i="0">
                <a:solidFill>
                  <a:srgbClr val="FFFFFF"/>
                </a:solidFill>
                <a:effectLst/>
                <a:latin typeface="system-ui"/>
              </a:rPr>
              <a:t>Δ</a:t>
            </a:r>
            <a:r>
              <a:rPr lang="en-CA" b="0" i="0" err="1">
                <a:solidFill>
                  <a:srgbClr val="FFFFFF"/>
                </a:solidFill>
                <a:effectLst/>
                <a:latin typeface="system-ui"/>
              </a:rPr>
              <a:t>Ieq</a:t>
            </a:r>
            <a:r>
              <a:rPr lang="en-CA" b="0" i="0">
                <a:solidFill>
                  <a:srgbClr val="FFFFFF"/>
                </a:solidFill>
                <a:effectLst/>
                <a:latin typeface="system-ui"/>
              </a:rPr>
              <a:t>-forskolin with VX-809 treatment (blue) and DMSO vehicle measurements (red) stratified by rs7512462 genotype.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6BCF9D90-5495-F644-B72C-6355171DD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C605E3-6B7A-8944-8349-1F3F9E4B50F5}" type="slidenum">
              <a:rPr lang="en-CA" altLang="en-US" sz="1200"/>
              <a:pPr/>
              <a:t>14</a:t>
            </a:fld>
            <a:endParaRPr lang="en-CA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Including support but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D21E40-54BE-AD4E-8699-DF8C735CC17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794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Brought together population genetic evidence to investigate the benefits of A9 for GI and </a:t>
            </a:r>
          </a:p>
          <a:p>
            <a:endParaRPr lang="en-CA" dirty="0"/>
          </a:p>
          <a:p>
            <a:r>
              <a:rPr lang="en-CA" dirty="0"/>
              <a:t>Although A9 variants do not reach genome-wide significance for lung disease in CF, does</a:t>
            </a:r>
          </a:p>
        </p:txBody>
      </p:sp>
    </p:spTree>
    <p:extLst>
      <p:ext uri="{BB962C8B-B14F-4D97-AF65-F5344CB8AC3E}">
        <p14:creationId xmlns:p14="http://schemas.microsoft.com/office/powerpoint/2010/main" val="2594775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6049-2841-97CD-1AF6-D9B1903B3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2E5B3-1A91-6A7E-934B-E26D043D6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442C2-EB41-6319-CEF6-4E48DB2FD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Suggesting there is some interaction with CFTR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A026C-83D3-1AEE-71CB-630B60C27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EEA1E-2CEF-5F42-97BE-95C03560CF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1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D451F-3AD1-4EFE-976D-6B86A9ECBB4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 activity relationship analysis, including quantitative approaches that use regression, NN (AI)  and PCA to analyze the derivatives. Will also carry out AI-assisted binding analysis </a:t>
            </a:r>
            <a:r>
              <a:rPr lang="en-US" dirty="0" err="1"/>
              <a:t>eg.</a:t>
            </a:r>
            <a:r>
              <a:rPr lang="en-US" dirty="0"/>
              <a:t> Boltz-2.</a:t>
            </a: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Computational hit-to-lead campaign ongoing with similarity to our 15 priority compounds to increase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poten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D5B70-8C18-E547-86E3-0CCD36333A9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B56D4FB7-1E9C-7C40-84D3-F1E2626A4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95199528-10F4-4649-8F76-D3E9F2AEA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Consistent with earlier studies showing SLC26A9 can enhance CFTR channel function</a:t>
            </a:r>
          </a:p>
        </p:txBody>
      </p:sp>
      <p:sp>
        <p:nvSpPr>
          <p:cNvPr id="53251" name="Footer Placeholder 3">
            <a:extLst>
              <a:ext uri="{FF2B5EF4-FFF2-40B4-BE49-F238E27FC236}">
                <a16:creationId xmlns:a16="http://schemas.microsoft.com/office/drawing/2014/main" id="{6C2D0F37-879C-BD48-977A-59A577711DB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Slide</a:t>
            </a:r>
          </a:p>
        </p:txBody>
      </p:sp>
      <p:sp>
        <p:nvSpPr>
          <p:cNvPr id="53252" name="Slide Number Placeholder 4">
            <a:extLst>
              <a:ext uri="{FF2B5EF4-FFF2-40B4-BE49-F238E27FC236}">
                <a16:creationId xmlns:a16="http://schemas.microsoft.com/office/drawing/2014/main" id="{6764F409-938C-C445-AE08-AD7FB3F64E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729318-4CEF-2742-98BC-2571F9855B5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6EEA1E-2CEF-5F42-97BE-95C03560CF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1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/>
              <a:t>Why identify these modifiers?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2EF7B-DDB8-B345-905A-1035F5FCA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9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- carried out a GWAS with ICFGMS, identified several loci. </a:t>
            </a:r>
          </a:p>
          <a:p>
            <a:pPr marL="171450" indent="-171450">
              <a:buFontTx/>
              <a:buChar char="-"/>
            </a:pPr>
            <a:r>
              <a:rPr lang="en-US"/>
              <a:t>- GWAS identifies loci not responsible variation, mechanism of action, responsible gene or tissue.  That requires more work.</a:t>
            </a:r>
          </a:p>
          <a:p>
            <a:pPr marL="171450" indent="-171450">
              <a:buFontTx/>
              <a:buChar char="-"/>
            </a:pPr>
            <a:r>
              <a:rPr lang="en-US"/>
              <a:t>But what we learned was that ..  Like </a:t>
            </a:r>
          </a:p>
        </p:txBody>
      </p:sp>
    </p:spTree>
    <p:extLst>
      <p:ext uri="{BB962C8B-B14F-4D97-AF65-F5344CB8AC3E}">
        <p14:creationId xmlns:p14="http://schemas.microsoft.com/office/powerpoint/2010/main" val="2357494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mechanism by which a locus contributes to disease requires functional investigation, and this needs to be hypothesis-driven, in a relevant cellular model of the contributing gene. To bridge this gap and guide the design of functional studies we developed data integration methods for multi-</a:t>
            </a:r>
            <a:r>
              <a:rPr lang="en-C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omic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technologies.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D5B70-8C18-E547-86E3-0CCD36333A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4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understand what we are missing consider the third locus</a:t>
            </a:r>
          </a:p>
          <a:p>
            <a:r>
              <a:rPr lang="en-US"/>
              <a:t>Zoom in can see it </a:t>
            </a:r>
            <a:r>
              <a:rPr lang="en-US" err="1"/>
              <a:t>harbours</a:t>
            </a:r>
            <a:r>
              <a:rPr lang="en-US"/>
              <a:t> trypsinogen family of genes, allelic heterogeneity, </a:t>
            </a:r>
            <a:r>
              <a:rPr lang="en-US" err="1"/>
              <a:t>gamps</a:t>
            </a:r>
            <a:endParaRPr lang="en-US"/>
          </a:p>
          <a:p>
            <a:r>
              <a:rPr lang="en-US" err="1"/>
              <a:t>Trypsiongen</a:t>
            </a:r>
            <a:r>
              <a:rPr lang="en-US"/>
              <a:t> is…</a:t>
            </a:r>
          </a:p>
          <a:p>
            <a:r>
              <a:rPr lang="en-US"/>
              <a:t>But exclusively expressed in pancreas</a:t>
            </a:r>
          </a:p>
          <a:p>
            <a:r>
              <a:rPr lang="en-US"/>
              <a:t>Needed to tie the associated variants to a function, for example to they impact PRSS1 or PRSS2 gene expression in the pancreas?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D5B70-8C18-E547-86E3-0CCD36333A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89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 can do this by calculating </a:t>
            </a:r>
            <a:r>
              <a:rPr lang="en-US" err="1">
                <a:cs typeface="Calibri"/>
              </a:rPr>
              <a:t>eQTLs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That is…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AD157-2D64-564F-B369-17EBABA3C4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0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2EF7B-DDB8-B345-905A-1035F5FCA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0735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SLC26A9 and SLC6A14 function</a:t>
            </a:r>
          </a:p>
        </p:txBody>
      </p:sp>
    </p:spTree>
    <p:extLst>
      <p:ext uri="{BB962C8B-B14F-4D97-AF65-F5344CB8AC3E}">
        <p14:creationId xmlns:p14="http://schemas.microsoft.com/office/powerpoint/2010/main" val="3563663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sz="1200" dirty="0"/>
              <a:t>SLC26A9 is an epithelial chloride transporter that contributes to epithelial surface hydration</a:t>
            </a:r>
            <a:r>
              <a:rPr lang="en-US" sz="1200" baseline="30000" dirty="0"/>
              <a:t>1-3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Human population genetic evidence identified SLC26A9 as a modifier of CF pancreatic disease and lung function</a:t>
            </a:r>
            <a:r>
              <a:rPr lang="en-US" sz="1200" baseline="30000" dirty="0"/>
              <a:t>4-9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 SLC26A9 expression contributes to enhanced CFTR expression and function</a:t>
            </a:r>
            <a:r>
              <a:rPr lang="en-US" sz="1200" baseline="30000" dirty="0"/>
              <a:t>10,11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SLC26A9-mediated chloride secretion prevents mucus obstruction in airway inflammation</a:t>
            </a:r>
            <a:r>
              <a:rPr lang="en-US" sz="1200" baseline="30000" dirty="0"/>
              <a:t>12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E317-5ECD-9C4C-A105-075EE5FFA6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AF-ADC6-6DED-D075-6D9F1AC78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4D78C-5AB9-DCCC-ECBB-4F7A047CF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F95B0-7B25-2811-4326-A9CC822E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83A43-975B-3509-C02B-8FEE6DE34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25E10-A30F-BBFC-CC29-91776D54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2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40E5-F7C8-669B-F6E4-09769D6AC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EB31C6-27FC-D607-6ACE-DF1A581B7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6FAD-D725-C167-604D-A73CD3B1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1933D-19AB-CC80-DFBA-4A2EAA2A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E6F9-0FC3-689B-2FF0-50C0E5C4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27D55-7CCB-DEE4-9315-AAAEBF92C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41EDD-E5A2-824A-694B-EC7FFD25A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DA88B-764E-021D-809C-8129F1CA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B6E2C-FA38-8105-B103-AB9E4EBC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5C87D-2583-1BBD-807B-1FB2FF43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0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CA914-084A-8E4E-9FDD-CFBF6871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41326"/>
            <a:ext cx="4991100" cy="9898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C89225-E2D1-5B44-B072-A7ABD14D5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92264"/>
            <a:ext cx="4991100" cy="4176712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F2695DE6-5A94-2B41-9B55-572CAB86C5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1016001"/>
            <a:ext cx="2513301" cy="3235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FF97E328-EA13-954D-A11E-8C81AC6595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4379314"/>
            <a:ext cx="2513301" cy="2478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22E6D772-67AA-AC40-A011-D33DB85447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0962" y="0"/>
            <a:ext cx="2513301" cy="2478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07CBE58E-5A59-284E-9361-A93A7A2255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30960" y="2603501"/>
            <a:ext cx="2513301" cy="3235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D3ADAE4-81A6-A640-8EA4-DDF893E8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61944-430F-46DA-BB9B-F9ABAE4E4220}" type="datetime1">
              <a:rPr lang="en-CA" smtClean="0"/>
              <a:t>2025-10-13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6289A60-ECF2-FD44-8635-5921A726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30960" y="6229815"/>
            <a:ext cx="2368840" cy="260079"/>
          </a:xfrm>
        </p:spPr>
        <p:txBody>
          <a:bodyPr/>
          <a:lstStyle/>
          <a:p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47FBC3-6822-5941-AB52-58311291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B127-6B1D-4440-BB59-CB7FB51359B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2633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3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39C-01F5-B242-8776-B26D354A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4ECB821-172D-0A49-8137-DAF75FDBA8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1002" y="1592266"/>
            <a:ext cx="6975474" cy="4905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138B82-0DB9-8A4F-B70E-D4F5116B8A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93961" y="1592264"/>
            <a:ext cx="4317038" cy="2384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8E55715-D9F0-EE4C-85D2-85080921B5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93961" y="4113874"/>
            <a:ext cx="4317039" cy="2384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D96FF29-7A2B-A842-910A-2007CA0FE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6E30AB80-3037-4816-971A-DFB123710F31}" type="datetime1">
              <a:rPr lang="en-CA" smtClean="0"/>
              <a:t>2025-10-13</a:t>
            </a:fld>
            <a:endParaRPr lang="en-CA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EC2A6CF-F397-3D4E-868F-EF8632650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332AEE-00D5-7C49-84EF-F5A63120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  <a:ln>
            <a:solidFill>
              <a:schemeClr val="bg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bg2">
                    <a:alpha val="0"/>
                  </a:schemeClr>
                </a:solidFill>
              </a:defRPr>
            </a:lvl1pPr>
          </a:lstStyle>
          <a:p>
            <a:fld id="{1BD90C89-BB05-D647-8C9B-C2376028CB3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7043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9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5EAF8-802D-9E48-8393-BC63F9C6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826743E-6DAE-EA4E-BE3D-F355BACDE8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1" y="1592264"/>
            <a:ext cx="8570912" cy="377144"/>
          </a:xfr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DA6C-C939-9546-A4D3-4B92C47C8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45967"/>
            <a:ext cx="8570912" cy="3623008"/>
          </a:xfrm>
        </p:spPr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D3ADAE4-81A6-A640-8EA4-DDF893E8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8F3F-DC3C-413D-8BDA-790C4B077146}" type="datetime1">
              <a:rPr lang="en-CA" smtClean="0"/>
              <a:t>2025-10-13</a:t>
            </a:fld>
            <a:endParaRPr lang="en-CA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6289A60-ECF2-FD44-8635-5921A726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47FBC3-6822-5941-AB52-58311291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B127-6B1D-4440-BB59-CB7FB51359B3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786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1D7B-6EF3-8E7A-431B-3C1AB1025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47EDC-B8E7-A9D2-3E84-B12335D1B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4A9D1-5E9B-B691-3155-66ED547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1D0-ACE6-74DD-845B-83719E0A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27A0C-E286-2C02-7F4A-E5B902D1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3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23BE-25F0-B6EC-4DD2-197284FB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405BB-F667-72CA-D321-4F9BBDE5D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0B2B1-1686-ECB9-9036-D2D33194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FE67C-27DC-C5DC-5D96-C740253B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72661-6963-EBE8-81E0-DD4C3A76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7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6C9B-5A67-16C0-ED9B-112E6351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69F4F-D50A-5D8A-8EC2-176089687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18BC8-F955-A7AD-1609-B6E988A71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5569D-6D28-D1B0-B1D5-09FBB98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446BB-4F04-7B47-E388-6075B90EE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638F4-A134-9DBE-5C0F-1D92AA0B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8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D12E3-04AB-CD40-33F1-E53FDC5AC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B22FF-86AA-649F-0930-7D3123C89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CEBF3-A4BC-92AC-D174-2BB686B29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85D27-686B-E18E-783F-D83EEEFD2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2A2F4-B06D-91F7-254E-D34D23510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BD3D9-461A-9F03-7BDB-C365FD17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14AF03-B0BD-B21B-0522-3D843B82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93E42-38E0-64E4-AE9E-DDD16934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8BFCC-3D03-366E-3CA9-90556305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034B2-E63C-BAEC-61C2-670589C8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FF82C-4792-2A78-D616-7881558CB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ACEB5-8DAF-81E6-DDDB-E9CC24AB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8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C55C7-0B82-94F5-9DA3-1C04C477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FF794-E39F-C2D6-573A-DA8F48C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182C3-5E3E-1ED9-0660-99504889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9F05-923B-BEC8-C062-CFF89BEC5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F8256-DE5A-5BF3-7878-D4C600254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044F7-9E1D-D709-E049-869373239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F7CBC-390B-EDAD-5EA3-C9F04B23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37876-288D-9398-57D3-4E6AB182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4EA3F-2D0C-B367-18DC-9C65ED79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4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E167-4E94-19DA-5043-2A3B3F0C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B4168-F664-5D12-FA3D-0E98D441B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0CC17-231D-1B69-5616-BD5BC22BF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2FD29-62EE-258D-D398-EFB11ACF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A2E9C-1BDD-6510-805D-81DCD209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98627-CFA5-DD8C-50DF-F261EA1F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6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8DC765-6CC4-DC9D-1766-1D678843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4D423-5E68-FD80-A2C5-0DDB5D3B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B9678-0F0E-2BE8-26C4-CF3C76CA0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0E548A-346A-414F-9512-00C40F8B115F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D657E-C9A3-F0EA-4ABC-9E20D29B3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61E28-0611-21E5-0432-63914FC61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5AD629-D2BE-6A45-8494-C6AAE1C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11" Type="http://schemas.openxmlformats.org/officeDocument/2006/relationships/image" Target="../media/image7.tiff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ustomXml" Target="../ink/ink6.xml"/><Relationship Id="rId18" Type="http://schemas.openxmlformats.org/officeDocument/2006/relationships/image" Target="../media/image26.png"/><Relationship Id="rId3" Type="http://schemas.openxmlformats.org/officeDocument/2006/relationships/customXml" Target="../ink/ink1.xml"/><Relationship Id="rId21" Type="http://schemas.openxmlformats.org/officeDocument/2006/relationships/image" Target="../media/image17.png"/><Relationship Id="rId7" Type="http://schemas.openxmlformats.org/officeDocument/2006/relationships/customXml" Target="../ink/ink3.xml"/><Relationship Id="rId12" Type="http://schemas.openxmlformats.org/officeDocument/2006/relationships/image" Target="../media/image23.png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customXml" Target="../ink/ink5.xml"/><Relationship Id="rId24" Type="http://schemas.openxmlformats.org/officeDocument/2006/relationships/image" Target="../media/image2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image" Target="../media/image1.png"/><Relationship Id="rId10" Type="http://schemas.openxmlformats.org/officeDocument/2006/relationships/image" Target="../media/image22.png"/><Relationship Id="rId19" Type="http://schemas.openxmlformats.org/officeDocument/2006/relationships/customXml" Target="../ink/ink9.xml"/><Relationship Id="rId4" Type="http://schemas.openxmlformats.org/officeDocument/2006/relationships/image" Target="../media/image19.png"/><Relationship Id="rId9" Type="http://schemas.openxmlformats.org/officeDocument/2006/relationships/customXml" Target="../ink/ink4.xml"/><Relationship Id="rId14" Type="http://schemas.openxmlformats.org/officeDocument/2006/relationships/image" Target="../media/image24.png"/><Relationship Id="rId22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90AB-4DFC-FE34-4B60-486EC4CB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31" y="1801091"/>
            <a:ext cx="10678332" cy="2387600"/>
          </a:xfrm>
        </p:spPr>
        <p:txBody>
          <a:bodyPr>
            <a:normAutofit fontScale="90000"/>
          </a:bodyPr>
          <a:lstStyle/>
          <a:p>
            <a:r>
              <a:rPr lang="en-CA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Modifier-directed therapeutics in Cystic Fibrosis</a:t>
            </a:r>
            <a:r>
              <a:rPr lang="en-CA" b="0" i="0" u="none" strike="noStrike" dirty="0">
                <a:effectLst/>
                <a:latin typeface="Aptos" panose="020B0004020202020204" pitchFamily="34" charset="0"/>
              </a:rPr>
              <a:t>: targeting </a:t>
            </a:r>
            <a:r>
              <a:rPr lang="en-CA" b="0" i="1" u="none" strike="noStrike" dirty="0">
                <a:effectLst/>
                <a:latin typeface="Aptos" panose="020B0004020202020204" pitchFamily="34" charset="0"/>
              </a:rPr>
              <a:t>SLC26A9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F61F1-AF58-5FA5-FB5B-74CB4CA49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650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Lisa J. Strug</a:t>
            </a:r>
          </a:p>
          <a:p>
            <a:r>
              <a:rPr lang="en-US" dirty="0"/>
              <a:t>The 8</a:t>
            </a:r>
            <a:r>
              <a:rPr lang="en-US" baseline="30000" dirty="0"/>
              <a:t>th</a:t>
            </a:r>
            <a:r>
              <a:rPr lang="en-US" dirty="0"/>
              <a:t> Annual New England Rare Disease Statistics (NERDS) Workshop</a:t>
            </a:r>
          </a:p>
          <a:p>
            <a:r>
              <a:rPr lang="en-US" dirty="0"/>
              <a:t> Thursday October 9</a:t>
            </a:r>
          </a:p>
        </p:txBody>
      </p:sp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A8D25A6-D2D6-1986-032D-DE78EF077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1" y="311951"/>
            <a:ext cx="5994366" cy="1489140"/>
          </a:xfrm>
          <a:prstGeom prst="rect">
            <a:avLst/>
          </a:prstGeom>
        </p:spPr>
      </p:pic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DCA12CBA-E837-977D-049C-4A75C9CA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256" y="506299"/>
            <a:ext cx="2618974" cy="173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14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787B50B-26E1-2517-DAE9-D826CE8B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4A7E2D96-CFE4-0DA5-5072-D3728C686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pic>
        <p:nvPicPr>
          <p:cNvPr id="5" name="Picture 4" descr="A picture containing text, diagram, screenshot, map&#10;&#10;Description automatically generated">
            <a:extLst>
              <a:ext uri="{FF2B5EF4-FFF2-40B4-BE49-F238E27FC236}">
                <a16:creationId xmlns:a16="http://schemas.microsoft.com/office/drawing/2014/main" id="{C3DC6119-CCEF-93F9-7CF9-6C45BA2AB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64" y="1766905"/>
            <a:ext cx="5939534" cy="5453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37163-6703-231E-B34C-0BD4407299BA}"/>
              </a:ext>
            </a:extLst>
          </p:cNvPr>
          <p:cNvSpPr txBox="1"/>
          <p:nvPr/>
        </p:nvSpPr>
        <p:spPr>
          <a:xfrm>
            <a:off x="4865298" y="1766905"/>
            <a:ext cx="329529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33D54-B6D0-9E3D-E8F8-665968DA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43" y="1766905"/>
            <a:ext cx="7550988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SLC26A9 </a:t>
            </a:r>
            <a:r>
              <a:rPr lang="en-US" dirty="0"/>
              <a:t>is 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CFTR-agnostic alternative Therapeutic Target</a:t>
            </a:r>
            <a:endParaRPr lang="en-US" sz="3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E85F7-8166-6359-B4CE-DF4BE245F98B}"/>
              </a:ext>
            </a:extLst>
          </p:cNvPr>
          <p:cNvSpPr txBox="1"/>
          <p:nvPr/>
        </p:nvSpPr>
        <p:spPr>
          <a:xfrm>
            <a:off x="7884542" y="1499486"/>
            <a:ext cx="552091" cy="534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3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7393-A4EB-B749-B20C-EF48110A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99" y="0"/>
            <a:ext cx="10515279" cy="132552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SLC26A9 </a:t>
            </a:r>
            <a:r>
              <a:rPr lang="en-US" altLang="en-US" sz="4400" dirty="0"/>
              <a:t>is an uncoupled chloride transporter, expressed in CF-affected tissue </a:t>
            </a:r>
            <a:r>
              <a:rPr lang="en-US" altLang="en-US" sz="1300" dirty="0"/>
              <a:t>(Walter et al. 2019; Tippett et al. 2023)</a:t>
            </a:r>
            <a:endParaRPr lang="en-US" i="1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5F3C538-F173-974F-81AF-8DDFA8FA73CD}"/>
              </a:ext>
            </a:extLst>
          </p:cNvPr>
          <p:cNvSpPr txBox="1">
            <a:spLocks/>
          </p:cNvSpPr>
          <p:nvPr/>
        </p:nvSpPr>
        <p:spPr>
          <a:xfrm>
            <a:off x="11625172" y="6530102"/>
            <a:ext cx="472426" cy="3651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CCBE66A-B421-E24B-B166-44B4301C7404}" type="slidenum">
              <a:rPr lang="en-US" sz="1600"/>
              <a:pPr algn="ctr"/>
              <a:t>11</a:t>
            </a:fld>
            <a:endParaRPr lang="en-US" sz="1600"/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60F419-3778-6B4F-8FA3-A997E6DBE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6058" b="25696"/>
          <a:stretch/>
        </p:blipFill>
        <p:spPr>
          <a:xfrm>
            <a:off x="3939588" y="4782140"/>
            <a:ext cx="5676497" cy="20316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E8CBC6-B2C8-BD40-8DA2-CFB84CE0EECD}"/>
              </a:ext>
            </a:extLst>
          </p:cNvPr>
          <p:cNvSpPr txBox="1">
            <a:spLocks/>
          </p:cNvSpPr>
          <p:nvPr/>
        </p:nvSpPr>
        <p:spPr>
          <a:xfrm>
            <a:off x="200269" y="960597"/>
            <a:ext cx="7623500" cy="473536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altLang="en-US" sz="900" dirty="0"/>
          </a:p>
          <a:p>
            <a:pPr>
              <a:buFont typeface="Arial"/>
              <a:buChar char="•"/>
              <a:defRPr/>
            </a:pPr>
            <a:r>
              <a:rPr lang="en-US" sz="2300" dirty="0"/>
              <a:t>In epithelial cells contributes to constitutive apical chloride conductance and enhances cAMP-regulated CFTR currents </a:t>
            </a:r>
            <a:r>
              <a:rPr lang="en-US" sz="900" dirty="0"/>
              <a:t>(Bertrand et al 2009, Avella et al 2011)</a:t>
            </a:r>
          </a:p>
          <a:p>
            <a:pPr>
              <a:buFont typeface="Arial"/>
              <a:buChar char="•"/>
              <a:defRPr/>
            </a:pPr>
            <a:endParaRPr lang="en-US" sz="900" dirty="0"/>
          </a:p>
          <a:p>
            <a:pPr>
              <a:buFont typeface="Arial"/>
              <a:buChar char="•"/>
              <a:defRPr/>
            </a:pPr>
            <a:r>
              <a:rPr lang="en-US" sz="2300" i="1" dirty="0">
                <a:solidFill>
                  <a:srgbClr val="161616"/>
                </a:solidFill>
              </a:rPr>
              <a:t>Slc26a9</a:t>
            </a:r>
            <a:r>
              <a:rPr lang="en-US" sz="2300" baseline="30000" dirty="0">
                <a:solidFill>
                  <a:srgbClr val="161616"/>
                </a:solidFill>
              </a:rPr>
              <a:t>-/-</a:t>
            </a:r>
            <a:r>
              <a:rPr lang="en-US" sz="2300" dirty="0">
                <a:solidFill>
                  <a:srgbClr val="161616"/>
                </a:solidFill>
              </a:rPr>
              <a:t>/</a:t>
            </a:r>
            <a:r>
              <a:rPr lang="en-US" sz="2300" i="1" dirty="0" err="1">
                <a:solidFill>
                  <a:srgbClr val="161616"/>
                </a:solidFill>
              </a:rPr>
              <a:t>Cftr</a:t>
            </a:r>
            <a:r>
              <a:rPr lang="en-US" sz="2300" i="1" baseline="30000" dirty="0">
                <a:solidFill>
                  <a:srgbClr val="161616"/>
                </a:solidFill>
              </a:rPr>
              <a:t>-/-</a:t>
            </a:r>
            <a:r>
              <a:rPr lang="en-US" sz="2300" i="1" dirty="0">
                <a:solidFill>
                  <a:srgbClr val="161616"/>
                </a:solidFill>
              </a:rPr>
              <a:t> rodent models show poor </a:t>
            </a:r>
          </a:p>
          <a:p>
            <a:pPr marL="0" indent="0">
              <a:buNone/>
              <a:defRPr/>
            </a:pPr>
            <a:r>
              <a:rPr lang="en-US" sz="2300" i="1" dirty="0">
                <a:solidFill>
                  <a:srgbClr val="161616"/>
                </a:solidFill>
              </a:rPr>
              <a:t>post weaning survival (over </a:t>
            </a:r>
            <a:r>
              <a:rPr lang="en-US" sz="2300" i="1" dirty="0" err="1">
                <a:solidFill>
                  <a:srgbClr val="161616"/>
                </a:solidFill>
              </a:rPr>
              <a:t>Cftr</a:t>
            </a:r>
            <a:r>
              <a:rPr lang="en-US" sz="2300" i="1" baseline="30000" dirty="0">
                <a:solidFill>
                  <a:srgbClr val="161616"/>
                </a:solidFill>
              </a:rPr>
              <a:t>-/-</a:t>
            </a:r>
            <a:r>
              <a:rPr lang="en-US" sz="2300" i="1" dirty="0">
                <a:solidFill>
                  <a:srgbClr val="161616"/>
                </a:solidFill>
              </a:rPr>
              <a:t>)</a:t>
            </a:r>
            <a:r>
              <a:rPr lang="en-US" sz="2300" i="1" baseline="30000" dirty="0">
                <a:solidFill>
                  <a:srgbClr val="161616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en-US" sz="2300" dirty="0"/>
          </a:p>
          <a:p>
            <a:pPr marL="0" indent="0">
              <a:buNone/>
              <a:defRPr/>
            </a:pPr>
            <a:endParaRPr lang="en-US" sz="2300" dirty="0"/>
          </a:p>
          <a:p>
            <a:pPr marL="457200" lvl="1" indent="0">
              <a:buNone/>
              <a:defRPr/>
            </a:pPr>
            <a:endParaRPr lang="en-US" sz="23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3F256-C725-41A8-9327-60871EA50DE8}"/>
              </a:ext>
            </a:extLst>
          </p:cNvPr>
          <p:cNvSpPr txBox="1"/>
          <p:nvPr/>
        </p:nvSpPr>
        <p:spPr>
          <a:xfrm>
            <a:off x="7161445" y="6582529"/>
            <a:ext cx="1870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From Liu et al, 2015</a:t>
            </a:r>
          </a:p>
        </p:txBody>
      </p:sp>
      <p:pic>
        <p:nvPicPr>
          <p:cNvPr id="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73A8958-7714-D1AF-EF8F-9CD0573F7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5FB2A0FF-D183-B6C2-1889-285ED6452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pic>
        <p:nvPicPr>
          <p:cNvPr id="7" name="Google Shape;60;p14">
            <a:extLst>
              <a:ext uri="{FF2B5EF4-FFF2-40B4-BE49-F238E27FC236}">
                <a16:creationId xmlns:a16="http://schemas.microsoft.com/office/drawing/2014/main" id="{D61976FA-1689-0645-A293-466749FDC21F}"/>
              </a:ext>
            </a:extLst>
          </p:cNvPr>
          <p:cNvPicPr preferRelativeResize="0"/>
          <p:nvPr/>
        </p:nvPicPr>
        <p:blipFill rotWithShape="1">
          <a:blip r:embed="rId6"/>
          <a:srcRect l="5362" r="13643" b="-1"/>
          <a:stretch/>
        </p:blipFill>
        <p:spPr>
          <a:xfrm>
            <a:off x="8536720" y="1809274"/>
            <a:ext cx="3560877" cy="409071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12" name="Google Shape;63;p14">
            <a:extLst>
              <a:ext uri="{FF2B5EF4-FFF2-40B4-BE49-F238E27FC236}">
                <a16:creationId xmlns:a16="http://schemas.microsoft.com/office/drawing/2014/main" id="{7AB1C3B1-5432-1F80-EBF7-78509985E782}"/>
              </a:ext>
            </a:extLst>
          </p:cNvPr>
          <p:cNvSpPr txBox="1"/>
          <p:nvPr/>
        </p:nvSpPr>
        <p:spPr>
          <a:xfrm>
            <a:off x="10470205" y="1781400"/>
            <a:ext cx="172179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38761D"/>
                </a:solidFill>
              </a:rPr>
              <a:t>CFTR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D83E5A54-5081-3B12-8FDD-64A77680F074}"/>
              </a:ext>
            </a:extLst>
          </p:cNvPr>
          <p:cNvSpPr txBox="1"/>
          <p:nvPr/>
        </p:nvSpPr>
        <p:spPr>
          <a:xfrm>
            <a:off x="8391934" y="1743466"/>
            <a:ext cx="172179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B45F06"/>
                </a:solidFill>
              </a:rPr>
              <a:t>SLC26A9</a:t>
            </a:r>
            <a:endParaRPr dirty="0">
              <a:solidFill>
                <a:srgbClr val="B45F0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69B67A-E951-CEA0-A8B8-DFEAA84D3AB1}"/>
              </a:ext>
            </a:extLst>
          </p:cNvPr>
          <p:cNvSpPr txBox="1"/>
          <p:nvPr/>
        </p:nvSpPr>
        <p:spPr>
          <a:xfrm>
            <a:off x="8096546" y="1211329"/>
            <a:ext cx="3895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AlphaFold-Multimer predicts 	SLC26A9-CFTR complexing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8EC8558-F389-D4B7-8E78-DC24B6DE66E1}"/>
              </a:ext>
            </a:extLst>
          </p:cNvPr>
          <p:cNvSpPr txBox="1">
            <a:spLocks/>
          </p:cNvSpPr>
          <p:nvPr/>
        </p:nvSpPr>
        <p:spPr>
          <a:xfrm>
            <a:off x="200269" y="3328280"/>
            <a:ext cx="7623500" cy="473536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300" dirty="0"/>
          </a:p>
          <a:p>
            <a:pPr marL="273036" indent="-273036">
              <a:buFont typeface="Arial"/>
              <a:buChar char="•"/>
              <a:defRPr/>
            </a:pPr>
            <a:r>
              <a:rPr lang="en-US" sz="2300" dirty="0"/>
              <a:t>CFTR and SLC26A9 interact</a:t>
            </a:r>
            <a:r>
              <a:rPr lang="en-US" sz="2300" baseline="30000" dirty="0">
                <a:solidFill>
                  <a:srgbClr val="161616"/>
                </a:solidFill>
              </a:rPr>
              <a:t>  </a:t>
            </a:r>
            <a:r>
              <a:rPr lang="en-US" sz="900" dirty="0"/>
              <a:t>(Bertrand et al; 2009, 2017) </a:t>
            </a:r>
          </a:p>
          <a:p>
            <a:pPr marL="800059" lvl="1" indent="-342882">
              <a:buFont typeface="Arial"/>
              <a:buChar char="•"/>
              <a:defRPr/>
            </a:pPr>
            <a:r>
              <a:rPr lang="en-US" sz="2300" dirty="0"/>
              <a:t>interaction enhances functional expression of  CFTR</a:t>
            </a:r>
            <a:r>
              <a:rPr lang="en-US" sz="2300" baseline="30000" dirty="0"/>
              <a:t>                    </a:t>
            </a:r>
          </a:p>
          <a:p>
            <a:pPr marL="457177" lvl="1" indent="0">
              <a:buNone/>
              <a:defRPr/>
            </a:pPr>
            <a:r>
              <a:rPr lang="en-CA" sz="2300" dirty="0"/>
              <a:t>     (but not when co-expressed in HBEs from  	p.Phe508del homozygotes) </a:t>
            </a:r>
            <a:endParaRPr lang="en-US" sz="2300" baseline="30000" dirty="0"/>
          </a:p>
          <a:p>
            <a:pPr>
              <a:defRPr/>
            </a:pPr>
            <a:endParaRPr lang="en-US" sz="2300" dirty="0"/>
          </a:p>
          <a:p>
            <a:pPr marL="457200" lvl="1" indent="0">
              <a:buNone/>
              <a:defRPr/>
            </a:pP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14975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B52138C3-135D-F14F-BFD5-7A9D5E1F5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163"/>
            <a:ext cx="3679713" cy="19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8">
            <a:extLst>
              <a:ext uri="{FF2B5EF4-FFF2-40B4-BE49-F238E27FC236}">
                <a16:creationId xmlns:a16="http://schemas.microsoft.com/office/drawing/2014/main" id="{BA0D2AC3-2C7F-5E43-96D4-ADA4896AA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8223"/>
            <a:ext cx="4198810" cy="259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1">
            <a:extLst>
              <a:ext uri="{FF2B5EF4-FFF2-40B4-BE49-F238E27FC236}">
                <a16:creationId xmlns:a16="http://schemas.microsoft.com/office/drawing/2014/main" id="{F63B6C8C-E7F9-D34C-99B5-2551B600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0" y="3091178"/>
            <a:ext cx="66038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50">
                <a:solidFill>
                  <a:srgbClr val="000000"/>
                </a:solidFill>
              </a:rPr>
              <a:t>SLC26A9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3E0A36B-7F27-4540-9E8D-D0F8FDFA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08" y="1687775"/>
            <a:ext cx="4794104" cy="11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>
            <a:extLst>
              <a:ext uri="{FF2B5EF4-FFF2-40B4-BE49-F238E27FC236}">
                <a16:creationId xmlns:a16="http://schemas.microsoft.com/office/drawing/2014/main" id="{6E3D2B31-71AC-EA43-A2E2-DD00E010E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586" y="3137019"/>
            <a:ext cx="3895606" cy="87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>
            <a:extLst>
              <a:ext uri="{FF2B5EF4-FFF2-40B4-BE49-F238E27FC236}">
                <a16:creationId xmlns:a16="http://schemas.microsoft.com/office/drawing/2014/main" id="{091D54B2-0A1B-3540-A0CB-C9EFDA24E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97" y="4146876"/>
            <a:ext cx="2874874" cy="19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A5943D4-20DB-DC49-8BDA-44B66C3F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7149" y="6404385"/>
            <a:ext cx="472426" cy="365114"/>
          </a:xfrm>
        </p:spPr>
        <p:txBody>
          <a:bodyPr/>
          <a:lstStyle/>
          <a:p>
            <a:fld id="{1CCBE66A-B421-E24B-B166-44B4301C740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8AF6C-ABCA-F140-AB31-96BBF2A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5" y="1967"/>
            <a:ext cx="10135510" cy="1325522"/>
          </a:xfrm>
        </p:spPr>
        <p:txBody>
          <a:bodyPr>
            <a:normAutofit/>
          </a:bodyPr>
          <a:lstStyle/>
          <a:p>
            <a:r>
              <a:rPr lang="en-US" altLang="en-US" sz="3300">
                <a:ea typeface="ＭＳ Ｐゴシック" panose="020B0600070205080204" pitchFamily="34" charset="-128"/>
              </a:rPr>
              <a:t>More </a:t>
            </a:r>
            <a:r>
              <a:rPr lang="en-US" altLang="en-US" sz="3300" i="1">
                <a:ea typeface="ＭＳ Ｐゴシック" panose="020B0600070205080204" pitchFamily="34" charset="-128"/>
              </a:rPr>
              <a:t>SLC26A9</a:t>
            </a:r>
            <a:r>
              <a:rPr lang="en-US" altLang="en-US" sz="3300">
                <a:ea typeface="ＭＳ Ｐゴシック" panose="020B0600070205080204" pitchFamily="34" charset="-128"/>
              </a:rPr>
              <a:t> improves CF intestinal and pancreatic disease </a:t>
            </a:r>
            <a:endParaRPr lang="en-US" sz="3300"/>
          </a:p>
        </p:txBody>
      </p:sp>
      <p:pic>
        <p:nvPicPr>
          <p:cNvPr id="4" name="Picture 3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482B265E-AB84-E528-AF2D-4F93DAAC2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4" y="4751716"/>
            <a:ext cx="3243165" cy="208134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292839C-9F39-7ECD-2146-7E3841B66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980" y="4162145"/>
            <a:ext cx="4876382" cy="2537766"/>
          </a:xfrm>
          <a:prstGeom prst="rect">
            <a:avLst/>
          </a:prstGeom>
        </p:spPr>
      </p:pic>
      <p:pic>
        <p:nvPicPr>
          <p:cNvPr id="9" name="Picture 8" descr="A screenshot of a news article&#10;&#10;Description automatically generated with low confidence">
            <a:extLst>
              <a:ext uri="{FF2B5EF4-FFF2-40B4-BE49-F238E27FC236}">
                <a16:creationId xmlns:a16="http://schemas.microsoft.com/office/drawing/2014/main" id="{B4D6BF61-52F5-7796-905F-82E3A0A6C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7009" y="2075185"/>
            <a:ext cx="4093814" cy="23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98731-CB66-D011-31FE-F52D9F7431DB}"/>
              </a:ext>
            </a:extLst>
          </p:cNvPr>
          <p:cNvSpPr txBox="1"/>
          <p:nvPr/>
        </p:nvSpPr>
        <p:spPr>
          <a:xfrm>
            <a:off x="181424" y="4808230"/>
            <a:ext cx="2692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/>
              <a:t>Gong et al. 2019 </a:t>
            </a:r>
            <a:r>
              <a:rPr lang="en-US" sz="1400" err="1"/>
              <a:t>PLoS</a:t>
            </a:r>
            <a:r>
              <a:rPr lang="en-US" sz="1400"/>
              <a:t> Genetics</a:t>
            </a:r>
          </a:p>
        </p:txBody>
      </p:sp>
      <p:pic>
        <p:nvPicPr>
          <p:cNvPr id="2" name="Picture 4" descr="Chart, shape&#10;&#10;Description automatically generated">
            <a:extLst>
              <a:ext uri="{FF2B5EF4-FFF2-40B4-BE49-F238E27FC236}">
                <a16:creationId xmlns:a16="http://schemas.microsoft.com/office/drawing/2014/main" id="{F327E9AD-7DE8-4D0D-9226-268281AD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509" y="135454"/>
            <a:ext cx="2439491" cy="248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E0183-1A9B-1C8E-8E04-624B5D80C67E}"/>
              </a:ext>
            </a:extLst>
          </p:cNvPr>
          <p:cNvSpPr txBox="1"/>
          <p:nvPr/>
        </p:nvSpPr>
        <p:spPr>
          <a:xfrm>
            <a:off x="9845322" y="110581"/>
            <a:ext cx="2439491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>
                <a:solidFill>
                  <a:srgbClr val="0070C0"/>
                </a:solidFill>
              </a:rPr>
              <a:t>rs7512462 </a:t>
            </a:r>
            <a:r>
              <a:rPr lang="en-US" sz="2300" err="1">
                <a:solidFill>
                  <a:srgbClr val="0070C0"/>
                </a:solidFill>
              </a:rPr>
              <a:t>GTEx</a:t>
            </a:r>
            <a:r>
              <a:rPr lang="en-US" sz="2300">
                <a:solidFill>
                  <a:srgbClr val="0070C0"/>
                </a:solidFill>
              </a:rPr>
              <a:t> </a:t>
            </a:r>
          </a:p>
          <a:p>
            <a:r>
              <a:rPr lang="en-US" sz="2300">
                <a:solidFill>
                  <a:srgbClr val="0070C0"/>
                </a:solidFill>
              </a:rPr>
              <a:t>Pancreas </a:t>
            </a:r>
            <a:r>
              <a:rPr lang="en-US" sz="2300" err="1">
                <a:solidFill>
                  <a:srgbClr val="0070C0"/>
                </a:solidFill>
              </a:rPr>
              <a:t>eQTL</a:t>
            </a:r>
            <a:endParaRPr lang="en-US" sz="23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BA48D-7F8B-E741-9080-53BEF998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81" y="114349"/>
            <a:ext cx="10114199" cy="989819"/>
          </a:xfrm>
        </p:spPr>
        <p:txBody>
          <a:bodyPr>
            <a:normAutofit/>
          </a:bodyPr>
          <a:lstStyle/>
          <a:p>
            <a:r>
              <a:rPr lang="en-US" sz="3094" dirty="0"/>
              <a:t>Does SLC26A9 contribute to CF lung disease? </a:t>
            </a:r>
            <a:endParaRPr lang="en-CA" sz="3094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2F0DFD-B8E8-5344-9B42-676BB66B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3"/>
            <a:fld id="{1BD90C89-BB05-D647-8C9B-C2376028CB3D}" type="slidenum">
              <a:rPr lang="en-CA" kern="1200">
                <a:solidFill>
                  <a:srgbClr val="D0D1C9">
                    <a:alpha val="0"/>
                  </a:srgbClr>
                </a:solidFill>
                <a:latin typeface="Arial" panose="020B0604020202020204"/>
              </a:rPr>
              <a:pPr defTabSz="914353"/>
              <a:t>13</a:t>
            </a:fld>
            <a:endParaRPr lang="en-CA" kern="1200">
              <a:solidFill>
                <a:srgbClr val="D0D1C9">
                  <a:alpha val="0"/>
                </a:srgbClr>
              </a:solidFill>
              <a:latin typeface="Arial" panose="020B0604020202020204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01810A3-8BA7-4018-BDF2-FE4CD68388F6}"/>
              </a:ext>
            </a:extLst>
          </p:cNvPr>
          <p:cNvSpPr txBox="1">
            <a:spLocks/>
          </p:cNvSpPr>
          <p:nvPr/>
        </p:nvSpPr>
        <p:spPr>
          <a:xfrm>
            <a:off x="11099801" y="6229729"/>
            <a:ext cx="711199" cy="264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13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546A9E6-627D-402F-BC57-FE8819F70721}"/>
              </a:ext>
            </a:extLst>
          </p:cNvPr>
          <p:cNvSpPr txBox="1">
            <a:spLocks/>
          </p:cNvSpPr>
          <p:nvPr/>
        </p:nvSpPr>
        <p:spPr>
          <a:xfrm>
            <a:off x="11206954" y="6336882"/>
            <a:ext cx="711199" cy="264668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13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57BE8D90-BDC1-45EF-B585-13039078EF3F}"/>
              </a:ext>
            </a:extLst>
          </p:cNvPr>
          <p:cNvGrpSpPr/>
          <p:nvPr/>
        </p:nvGrpSpPr>
        <p:grpSpPr>
          <a:xfrm>
            <a:off x="375781" y="920981"/>
            <a:ext cx="8214039" cy="4657468"/>
            <a:chOff x="-356867" y="-242622"/>
            <a:chExt cx="7927305" cy="4513253"/>
          </a:xfrm>
        </p:grpSpPr>
        <p:pic>
          <p:nvPicPr>
            <p:cNvPr id="15" name="lungGWAS.pdf" descr="lungGWAS.pdf">
              <a:extLst>
                <a:ext uri="{FF2B5EF4-FFF2-40B4-BE49-F238E27FC236}">
                  <a16:creationId xmlns:a16="http://schemas.microsoft.com/office/drawing/2014/main" id="{128D500E-9FA4-4B37-A774-774D6BD7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-242622"/>
              <a:ext cx="5547524" cy="42867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9" name="Caption">
              <a:extLst>
                <a:ext uri="{FF2B5EF4-FFF2-40B4-BE49-F238E27FC236}">
                  <a16:creationId xmlns:a16="http://schemas.microsoft.com/office/drawing/2014/main" id="{8AFD72A1-FB1A-495E-9757-D462D0E485D9}"/>
                </a:ext>
              </a:extLst>
            </p:cNvPr>
            <p:cNvSpPr/>
            <p:nvPr/>
          </p:nvSpPr>
          <p:spPr>
            <a:xfrm>
              <a:off x="-356867" y="3975084"/>
              <a:ext cx="7927305" cy="295547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9049" tIns="19049" rIns="19049" bIns="19049" numCol="1" anchor="ctr">
              <a:noAutofit/>
            </a:bodyPr>
            <a:lstStyle/>
            <a:p>
              <a:r>
                <a:rPr lang="en-CA" sz="2300" dirty="0"/>
                <a:t>Largest </a:t>
              </a:r>
              <a:r>
                <a:rPr sz="2300" dirty="0"/>
                <a:t>CF Lung GWAS</a:t>
              </a:r>
              <a:r>
                <a:rPr lang="en-US" sz="2300" dirty="0"/>
                <a:t> in international GMS (n=6365); predominantly Phe508del/Phe508del</a:t>
              </a:r>
              <a:endParaRPr sz="2300" dirty="0"/>
            </a:p>
          </p:txBody>
        </p:sp>
      </p:grpSp>
      <p:pic>
        <p:nvPicPr>
          <p:cNvPr id="23" name="Picture 2" descr="Download University of Toronto (UToronto, U of T) Logo in SVG Vector or PNG  File Format - Logo.wine">
            <a:extLst>
              <a:ext uri="{FF2B5EF4-FFF2-40B4-BE49-F238E27FC236}">
                <a16:creationId xmlns:a16="http://schemas.microsoft.com/office/drawing/2014/main" id="{57519A77-106B-4120-AE66-289FA33C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8" y="5521237"/>
            <a:ext cx="2125475" cy="14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436053A3-AA01-46E6-AB63-6351E2685DEC}"/>
              </a:ext>
            </a:extLst>
          </p:cNvPr>
          <p:cNvSpPr txBox="1">
            <a:spLocks/>
          </p:cNvSpPr>
          <p:nvPr/>
        </p:nvSpPr>
        <p:spPr>
          <a:xfrm>
            <a:off x="11314107" y="6444035"/>
            <a:ext cx="711199" cy="26466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13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D8A4DA-79DC-4B5F-9AFF-6E4B3A62E90B}"/>
              </a:ext>
            </a:extLst>
          </p:cNvPr>
          <p:cNvSpPr txBox="1"/>
          <p:nvPr/>
        </p:nvSpPr>
        <p:spPr>
          <a:xfrm>
            <a:off x="1386053" y="5740142"/>
            <a:ext cx="3735113" cy="48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266" dirty="0" err="1"/>
              <a:t>Corvol</a:t>
            </a:r>
            <a:r>
              <a:rPr lang="en-CA" sz="1266" dirty="0"/>
              <a:t> et al. 2015, Nat Comm.</a:t>
            </a:r>
          </a:p>
          <a:p>
            <a:pPr algn="l"/>
            <a:endParaRPr lang="en-CA" sz="126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1DC08-082B-4A2A-B4F3-3EF884C8E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16" y="6133568"/>
            <a:ext cx="883638" cy="574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26BF7-E96E-0D26-017E-6194239D1A00}"/>
              </a:ext>
            </a:extLst>
          </p:cNvPr>
          <p:cNvSpPr txBox="1"/>
          <p:nvPr/>
        </p:nvSpPr>
        <p:spPr>
          <a:xfrm>
            <a:off x="1427282" y="2161173"/>
            <a:ext cx="51342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3FF51-264A-9B88-EC65-280637B95CC0}"/>
              </a:ext>
            </a:extLst>
          </p:cNvPr>
          <p:cNvSpPr txBox="1"/>
          <p:nvPr/>
        </p:nvSpPr>
        <p:spPr>
          <a:xfrm>
            <a:off x="8589820" y="5558433"/>
            <a:ext cx="3793626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66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 genes positively co-expressed in Alveolar Type 2 (log ratio = 0.0003 5, p=0.00974)</a:t>
            </a:r>
            <a:endParaRPr lang="en-CA" sz="1266" dirty="0"/>
          </a:p>
        </p:txBody>
      </p:sp>
      <p:pic>
        <p:nvPicPr>
          <p:cNvPr id="3" name="Picture 14" descr="Chart&#10;&#10;Description automatically generated">
            <a:extLst>
              <a:ext uri="{FF2B5EF4-FFF2-40B4-BE49-F238E27FC236}">
                <a16:creationId xmlns:a16="http://schemas.microsoft.com/office/drawing/2014/main" id="{1AECA48C-CAD2-3945-B827-D1DA5DB2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333" y="746603"/>
            <a:ext cx="4851058" cy="48510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A628D-5219-9313-80D1-109FB2F42BDF}"/>
              </a:ext>
            </a:extLst>
          </p:cNvPr>
          <p:cNvSpPr txBox="1"/>
          <p:nvPr/>
        </p:nvSpPr>
        <p:spPr>
          <a:xfrm>
            <a:off x="8443739" y="6046678"/>
            <a:ext cx="5526430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66" dirty="0" err="1"/>
              <a:t>Mirdita</a:t>
            </a:r>
            <a:r>
              <a:rPr lang="en-CA" sz="1266" dirty="0"/>
              <a:t> et al 2022; </a:t>
            </a:r>
            <a:r>
              <a:rPr lang="en-US" sz="1266" dirty="0"/>
              <a:t>Travaglini, K. J. et al, Nature,  2020</a:t>
            </a:r>
          </a:p>
          <a:p>
            <a:r>
              <a:rPr lang="en-US" sz="1266" dirty="0"/>
              <a:t>Wang et al. </a:t>
            </a:r>
            <a:r>
              <a:rPr lang="en-US" sz="1266" dirty="0" err="1"/>
              <a:t>BioRXiv</a:t>
            </a:r>
            <a:r>
              <a:rPr lang="en-US" sz="1266" dirty="0"/>
              <a:t> 2023</a:t>
            </a:r>
            <a:endParaRPr lang="en-CA" sz="1266" dirty="0"/>
          </a:p>
        </p:txBody>
      </p:sp>
    </p:spTree>
    <p:extLst>
      <p:ext uri="{BB962C8B-B14F-4D97-AF65-F5344CB8AC3E}">
        <p14:creationId xmlns:p14="http://schemas.microsoft.com/office/powerpoint/2010/main" val="335760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>
            <a:extLst>
              <a:ext uri="{FF2B5EF4-FFF2-40B4-BE49-F238E27FC236}">
                <a16:creationId xmlns:a16="http://schemas.microsoft.com/office/drawing/2014/main" id="{5FCD9932-124B-8240-9115-9DA77C65E6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894" y="299014"/>
            <a:ext cx="4920897" cy="749300"/>
          </a:xfrm>
        </p:spPr>
      </p:pic>
      <p:grpSp>
        <p:nvGrpSpPr>
          <p:cNvPr id="36866" name="Group 6">
            <a:extLst>
              <a:ext uri="{FF2B5EF4-FFF2-40B4-BE49-F238E27FC236}">
                <a16:creationId xmlns:a16="http://schemas.microsoft.com/office/drawing/2014/main" id="{1FEB0626-5BFB-3541-8298-B136BDFF98CC}"/>
              </a:ext>
            </a:extLst>
          </p:cNvPr>
          <p:cNvGrpSpPr>
            <a:grpSpLocks/>
          </p:cNvGrpSpPr>
          <p:nvPr/>
        </p:nvGrpSpPr>
        <p:grpSpPr bwMode="auto">
          <a:xfrm>
            <a:off x="300038" y="1048315"/>
            <a:ext cx="5176837" cy="2209236"/>
            <a:chOff x="2231136" y="3485754"/>
            <a:chExt cx="7583424" cy="3021726"/>
          </a:xfrm>
        </p:grpSpPr>
        <p:pic>
          <p:nvPicPr>
            <p:cNvPr id="36869" name="Picture 4">
              <a:extLst>
                <a:ext uri="{FF2B5EF4-FFF2-40B4-BE49-F238E27FC236}">
                  <a16:creationId xmlns:a16="http://schemas.microsoft.com/office/drawing/2014/main" id="{F3ECDABF-312B-A04C-A717-B0AB4BEF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1136" y="3485754"/>
              <a:ext cx="7583424" cy="302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D6E41D-90ED-A944-91B0-D11339282501}"/>
                </a:ext>
              </a:extLst>
            </p:cNvPr>
            <p:cNvSpPr/>
            <p:nvPr/>
          </p:nvSpPr>
          <p:spPr>
            <a:xfrm>
              <a:off x="9235054" y="3485754"/>
              <a:ext cx="579506" cy="462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2E70D-D46F-0A18-516E-55865FD8FD34}"/>
              </a:ext>
            </a:extLst>
          </p:cNvPr>
          <p:cNvSpPr txBox="1">
            <a:spLocks/>
          </p:cNvSpPr>
          <p:nvPr/>
        </p:nvSpPr>
        <p:spPr>
          <a:xfrm>
            <a:off x="5663825" y="566216"/>
            <a:ext cx="6492301" cy="12525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  <a:defRPr/>
            </a:pPr>
            <a:r>
              <a:rPr lang="en-US" sz="2300">
                <a:solidFill>
                  <a:srgbClr val="FF0000"/>
                </a:solidFill>
              </a:rPr>
              <a:t>A</a:t>
            </a:r>
            <a:r>
              <a:rPr lang="en-US" sz="2300">
                <a:solidFill>
                  <a:schemeClr val="accent4">
                    <a:lumMod val="10000"/>
                  </a:schemeClr>
                </a:solidFill>
              </a:rPr>
              <a:t>. rs7512462 C allele associated with improved lung function with a gating mutation (cell-surface protein)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CA" altLang="en-US" sz="2300"/>
              <a:t>B. Rs7512462 C allele associated with improved lung function response to Ivacaftor (not shown)</a:t>
            </a: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en-US" altLang="en-US" sz="2300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  <a:r>
              <a:rPr lang="en-US" altLang="en-US" sz="2300">
                <a:solidFill>
                  <a:srgbClr val="161616"/>
                </a:solidFill>
              </a:rPr>
              <a:t>. CFTR-mediated current in Phe508del CF-monolayers with VX-809 treatment is dependent on rs7512462  genotype</a:t>
            </a:r>
            <a:r>
              <a:rPr lang="en-US" sz="2300">
                <a:solidFill>
                  <a:schemeClr val="accent4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DA99F9-D3E5-D020-0CE5-ECD2A6FEA9BE}"/>
              </a:ext>
            </a:extLst>
          </p:cNvPr>
          <p:cNvSpPr txBox="1"/>
          <p:nvPr/>
        </p:nvSpPr>
        <p:spPr>
          <a:xfrm>
            <a:off x="5692678" y="196884"/>
            <a:ext cx="147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HIGHLIGHTS</a:t>
            </a:r>
          </a:p>
        </p:txBody>
      </p:sp>
      <p:pic>
        <p:nvPicPr>
          <p:cNvPr id="9" name="Picture 8" descr="A diagram of a number of boxes&#10;&#10;Description automatically generated with medium confidence">
            <a:extLst>
              <a:ext uri="{FF2B5EF4-FFF2-40B4-BE49-F238E27FC236}">
                <a16:creationId xmlns:a16="http://schemas.microsoft.com/office/drawing/2014/main" id="{F135A8CC-1E8C-D000-D261-B25E285AC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966" y="3733115"/>
            <a:ext cx="2483121" cy="2430289"/>
          </a:xfrm>
          <a:prstGeom prst="rect">
            <a:avLst/>
          </a:prstGeom>
        </p:spPr>
      </p:pic>
      <p:pic>
        <p:nvPicPr>
          <p:cNvPr id="11" name="Picture 10" descr="A comparison of a diagram&#10;&#10;Description automatically generated with medium confidence">
            <a:extLst>
              <a:ext uri="{FF2B5EF4-FFF2-40B4-BE49-F238E27FC236}">
                <a16:creationId xmlns:a16="http://schemas.microsoft.com/office/drawing/2014/main" id="{0BD1BAB3-5041-BF3B-E254-3616D5B90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8" y="3548449"/>
            <a:ext cx="6027066" cy="2637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89633-B356-A94F-5168-988E6AFE8242}"/>
              </a:ext>
            </a:extLst>
          </p:cNvPr>
          <p:cNvSpPr txBox="1"/>
          <p:nvPr/>
        </p:nvSpPr>
        <p:spPr>
          <a:xfrm flipH="1">
            <a:off x="3409950" y="3401154"/>
            <a:ext cx="304800" cy="426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EA7A5-6871-B5DD-CD6A-629ACA30F530}"/>
              </a:ext>
            </a:extLst>
          </p:cNvPr>
          <p:cNvSpPr txBox="1"/>
          <p:nvPr/>
        </p:nvSpPr>
        <p:spPr>
          <a:xfrm flipH="1">
            <a:off x="7839075" y="3548449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618AE-5F43-4DBD-7788-B7585816BD32}"/>
              </a:ext>
            </a:extLst>
          </p:cNvPr>
          <p:cNvSpPr txBox="1"/>
          <p:nvPr/>
        </p:nvSpPr>
        <p:spPr>
          <a:xfrm flipH="1">
            <a:off x="209550" y="3505929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EC13B-5692-13B7-9978-A469C78572F5}"/>
              </a:ext>
            </a:extLst>
          </p:cNvPr>
          <p:cNvSpPr txBox="1"/>
          <p:nvPr/>
        </p:nvSpPr>
        <p:spPr>
          <a:xfrm>
            <a:off x="80963" y="6186289"/>
            <a:ext cx="1019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0" i="0">
                <a:effectLst/>
                <a:latin typeface="system-ui"/>
              </a:rPr>
              <a:t>Boxplots of lung function (</a:t>
            </a:r>
            <a:r>
              <a:rPr lang="en-CA" err="1">
                <a:latin typeface="system-ui"/>
              </a:rPr>
              <a:t>S</a:t>
            </a:r>
            <a:r>
              <a:rPr lang="en-CA" b="0" i="0" err="1">
                <a:effectLst/>
                <a:latin typeface="system-ui"/>
              </a:rPr>
              <a:t>aknorm</a:t>
            </a:r>
            <a:r>
              <a:rPr lang="en-CA" b="0" i="0">
                <a:effectLst/>
                <a:latin typeface="system-ui"/>
              </a:rPr>
              <a:t>) measures grouped by rs7512462 genotype; </a:t>
            </a:r>
          </a:p>
          <a:p>
            <a:r>
              <a:rPr lang="en-CA" b="1" i="0">
                <a:effectLst/>
                <a:latin typeface="system-ui"/>
              </a:rPr>
              <a:t>(Left)</a:t>
            </a:r>
            <a:r>
              <a:rPr lang="en-CA" b="0" i="0">
                <a:effectLst/>
                <a:latin typeface="system-ui"/>
              </a:rPr>
              <a:t> individuals homozygous for Phe508del (</a:t>
            </a:r>
            <a:r>
              <a:rPr lang="en-CA" b="0" i="1">
                <a:effectLst/>
                <a:latin typeface="system-ui"/>
              </a:rPr>
              <a:t>n =</a:t>
            </a:r>
            <a:r>
              <a:rPr lang="en-CA" b="0" i="0">
                <a:effectLst/>
                <a:latin typeface="system-ui"/>
              </a:rPr>
              <a:t> 1,759) and </a:t>
            </a:r>
            <a:r>
              <a:rPr lang="en-CA" b="1" i="0">
                <a:effectLst/>
                <a:latin typeface="system-ui"/>
              </a:rPr>
              <a:t>(right)</a:t>
            </a:r>
            <a:r>
              <a:rPr lang="en-CA" b="0" i="0">
                <a:effectLst/>
                <a:latin typeface="system-ui"/>
              </a:rPr>
              <a:t> individuals with a G551D allele (</a:t>
            </a:r>
            <a:r>
              <a:rPr lang="en-CA" b="0" i="1">
                <a:effectLst/>
                <a:latin typeface="system-ui"/>
              </a:rPr>
              <a:t>n =</a:t>
            </a:r>
            <a:r>
              <a:rPr lang="en-CA" b="0" i="0">
                <a:effectLst/>
                <a:latin typeface="system-ui"/>
              </a:rPr>
              <a:t> 70).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D6AFD0-E9C3-51A8-0C21-E4CD7D08625C}"/>
              </a:ext>
            </a:extLst>
          </p:cNvPr>
          <p:cNvSpPr txBox="1"/>
          <p:nvPr/>
        </p:nvSpPr>
        <p:spPr>
          <a:xfrm rot="5400000">
            <a:off x="9522507" y="4625092"/>
            <a:ext cx="2625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10000"/>
                  </a:schemeClr>
                </a:solidFill>
              </a:rPr>
              <a:t>Lower is greater function</a:t>
            </a:r>
          </a:p>
          <a:p>
            <a:endParaRPr lang="en-US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0D89D1-CBEB-CC0C-8F53-D8CC9D748191}"/>
              </a:ext>
            </a:extLst>
          </p:cNvPr>
          <p:cNvCxnSpPr>
            <a:cxnSpLocks/>
          </p:cNvCxnSpPr>
          <p:nvPr/>
        </p:nvCxnSpPr>
        <p:spPr bwMode="auto">
          <a:xfrm>
            <a:off x="10711450" y="3853247"/>
            <a:ext cx="0" cy="21900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7CCCF-0E02-2642-9E08-35105560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52" y="121417"/>
            <a:ext cx="8384919" cy="533383"/>
          </a:xfrm>
        </p:spPr>
        <p:txBody>
          <a:bodyPr>
            <a:noAutofit/>
          </a:bodyPr>
          <a:lstStyle/>
          <a:p>
            <a:r>
              <a:rPr lang="en-US" sz="3094"/>
              <a:t>Independent Follow-up Studies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C6B3B3C-2467-C546-95EB-7AECC2D42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733" y="388108"/>
            <a:ext cx="4509454" cy="628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DE283-2EBA-482F-BE01-6FCB7CC68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3493"/>
            <a:ext cx="6270412" cy="2735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3592-3A99-4B5A-8F2C-A4CB8BC12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95950"/>
            <a:ext cx="6715190" cy="1520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ABF2B9-EBE0-4303-92EF-8731AA3C27FA}"/>
              </a:ext>
            </a:extLst>
          </p:cNvPr>
          <p:cNvSpPr txBox="1"/>
          <p:nvPr/>
        </p:nvSpPr>
        <p:spPr>
          <a:xfrm>
            <a:off x="3336523" y="3456162"/>
            <a:ext cx="2261297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1406">
                <a:solidFill>
                  <a:srgbClr val="FF0000"/>
                </a:solidFill>
              </a:rPr>
              <a:t>Opposite opinions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790E9F-3BB4-4CA5-96C7-B561DD5BDBCA}"/>
              </a:ext>
            </a:extLst>
          </p:cNvPr>
          <p:cNvSpPr/>
          <p:nvPr/>
        </p:nvSpPr>
        <p:spPr>
          <a:xfrm>
            <a:off x="3336523" y="3746764"/>
            <a:ext cx="1629464" cy="3657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84" err="1"/>
          </a:p>
        </p:txBody>
      </p:sp>
    </p:spTree>
    <p:extLst>
      <p:ext uri="{BB962C8B-B14F-4D97-AF65-F5344CB8AC3E}">
        <p14:creationId xmlns:p14="http://schemas.microsoft.com/office/powerpoint/2010/main" val="373142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DAE630B-4D5D-4BFB-8F34-2EC29537594E}"/>
              </a:ext>
            </a:extLst>
          </p:cNvPr>
          <p:cNvGrpSpPr/>
          <p:nvPr/>
        </p:nvGrpSpPr>
        <p:grpSpPr>
          <a:xfrm>
            <a:off x="126765" y="0"/>
            <a:ext cx="7177418" cy="3287140"/>
            <a:chOff x="0" y="2194884"/>
            <a:chExt cx="9494520" cy="4163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B80C04-CE5C-491F-9C8D-8E65FC49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084" y="2378061"/>
              <a:ext cx="8977325" cy="398043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6F11C9-F092-47A8-9153-D64D6295D1A3}"/>
                </a:ext>
              </a:extLst>
            </p:cNvPr>
            <p:cNvSpPr/>
            <p:nvPr/>
          </p:nvSpPr>
          <p:spPr>
            <a:xfrm>
              <a:off x="0" y="2194884"/>
              <a:ext cx="9494520" cy="32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66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0A1A51-23B9-481B-82FD-4135E89D2EA6}"/>
              </a:ext>
            </a:extLst>
          </p:cNvPr>
          <p:cNvSpPr txBox="1"/>
          <p:nvPr/>
        </p:nvSpPr>
        <p:spPr>
          <a:xfrm>
            <a:off x="346629" y="3467665"/>
            <a:ext cx="7393556" cy="2428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1687" dirty="0"/>
              <a:t>rs7512462:  different populations, different modulators,</a:t>
            </a:r>
          </a:p>
          <a:p>
            <a:pPr algn="l"/>
            <a:r>
              <a:rPr lang="en-CA" sz="1687" dirty="0"/>
              <a:t> different phenotypes</a:t>
            </a:r>
          </a:p>
          <a:p>
            <a:pPr marL="241093" lvl="1" indent="-241093">
              <a:buFont typeface="Arial" panose="020B0604020202020204" pitchFamily="34" charset="0"/>
              <a:buChar char="•"/>
            </a:pPr>
            <a:endParaRPr lang="en-CA" sz="1687" dirty="0"/>
          </a:p>
          <a:p>
            <a:pPr marL="241093" lvl="1" indent="-241093">
              <a:buFont typeface="Arial" panose="020B0604020202020204" pitchFamily="34" charset="0"/>
              <a:buChar char="•"/>
            </a:pPr>
            <a:r>
              <a:rPr lang="en-CA" sz="1687" dirty="0"/>
              <a:t>Canadians with CFTR mutations that produce no protein product</a:t>
            </a:r>
          </a:p>
          <a:p>
            <a:pPr marL="241093" lvl="1" indent="-241093">
              <a:buFont typeface="Arial" panose="020B0604020202020204" pitchFamily="34" charset="0"/>
              <a:buChar char="•"/>
            </a:pPr>
            <a:r>
              <a:rPr lang="en-CA" sz="1687" dirty="0"/>
              <a:t>Canadians on Ivacaftor (larger data set)</a:t>
            </a:r>
          </a:p>
          <a:p>
            <a:pPr marL="241093" lvl="1" indent="-241093">
              <a:buFont typeface="Arial" panose="020B0604020202020204" pitchFamily="34" charset="0"/>
              <a:buChar char="•"/>
            </a:pPr>
            <a:r>
              <a:rPr lang="en-CA" sz="1687" dirty="0"/>
              <a:t>Canadians and Americans on ORKAMBI</a:t>
            </a:r>
          </a:p>
          <a:p>
            <a:pPr marL="241093" lvl="1" indent="-241093">
              <a:buFont typeface="Arial" panose="020B0604020202020204" pitchFamily="34" charset="0"/>
              <a:buChar char="•"/>
            </a:pPr>
            <a:r>
              <a:rPr lang="en-CA" sz="1687" dirty="0"/>
              <a:t>Some new functional data in HNEs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1687" dirty="0"/>
          </a:p>
          <a:p>
            <a:pPr marL="241093" lvl="1" indent="-241093">
              <a:buFont typeface="Arial" panose="020B0604020202020204" pitchFamily="34" charset="0"/>
              <a:buChar char="•"/>
            </a:pPr>
            <a:r>
              <a:rPr lang="en-CA" sz="1687" dirty="0"/>
              <a:t>Beyond CF:  GWAS results of other phenotypes by other groups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0E1A1-727F-4F3A-A3D8-7BDD1B03A127}"/>
              </a:ext>
            </a:extLst>
          </p:cNvPr>
          <p:cNvSpPr/>
          <p:nvPr/>
        </p:nvSpPr>
        <p:spPr>
          <a:xfrm>
            <a:off x="293933" y="3435796"/>
            <a:ext cx="6445089" cy="2492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84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1736F20-A3C9-3A4F-6830-DA9DDE88F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51272" y="303209"/>
            <a:ext cx="3167868" cy="3167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63B77-A447-30BA-6B8F-52B619D42B35}"/>
              </a:ext>
            </a:extLst>
          </p:cNvPr>
          <p:cNvSpPr txBox="1"/>
          <p:nvPr/>
        </p:nvSpPr>
        <p:spPr>
          <a:xfrm>
            <a:off x="9301357" y="753085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p=0.05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DBBD9-08C5-B744-2286-37E5061360FE}"/>
              </a:ext>
            </a:extLst>
          </p:cNvPr>
          <p:cNvSpPr txBox="1"/>
          <p:nvPr/>
        </p:nvSpPr>
        <p:spPr>
          <a:xfrm>
            <a:off x="10226279" y="753085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p=0.021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4CD956-3E95-D565-D1A2-F73567037F02}"/>
              </a:ext>
            </a:extLst>
          </p:cNvPr>
          <p:cNvSpPr txBox="1"/>
          <p:nvPr/>
        </p:nvSpPr>
        <p:spPr>
          <a:xfrm>
            <a:off x="11247382" y="778709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p=0.008</a:t>
            </a:r>
            <a:endParaRPr lang="en-US" sz="1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E0A8B53-9360-67C0-CABB-DB46DE827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7037" y="3615134"/>
            <a:ext cx="3167867" cy="3167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E80A92-0FDF-76BB-C5FA-B06E88093042}"/>
              </a:ext>
            </a:extLst>
          </p:cNvPr>
          <p:cNvSpPr txBox="1"/>
          <p:nvPr/>
        </p:nvSpPr>
        <p:spPr>
          <a:xfrm>
            <a:off x="7137576" y="3320009"/>
            <a:ext cx="4665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sz="2000" dirty="0">
                <a:solidFill>
                  <a:schemeClr val="accent4">
                    <a:lumMod val="10000"/>
                  </a:schemeClr>
                </a:solidFill>
              </a:rPr>
              <a:t>Treatment response to ORKAMBI</a:t>
            </a:r>
          </a:p>
        </p:txBody>
      </p:sp>
      <p:pic>
        <p:nvPicPr>
          <p:cNvPr id="18" name="Content Placeholder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1183B44B-D138-5DB3-8CD3-B47982E85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3112" y="4948568"/>
            <a:ext cx="2069965" cy="18344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5B5424-0859-F8D1-E4F5-69F4B746F317}"/>
              </a:ext>
            </a:extLst>
          </p:cNvPr>
          <p:cNvSpPr txBox="1"/>
          <p:nvPr/>
        </p:nvSpPr>
        <p:spPr>
          <a:xfrm>
            <a:off x="6607767" y="36883"/>
            <a:ext cx="6108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Rs7512462 is associated with lung function across mutations (no treatment)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B7780-7329-21F6-5F5F-EBB35FD811B4}"/>
              </a:ext>
            </a:extLst>
          </p:cNvPr>
          <p:cNvSpPr txBox="1"/>
          <p:nvPr/>
        </p:nvSpPr>
        <p:spPr>
          <a:xfrm>
            <a:off x="7403336" y="3748239"/>
            <a:ext cx="225974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*Collaboration with the PROSPECT</a:t>
            </a:r>
          </a:p>
          <a:p>
            <a:r>
              <a:rPr lang="en-US" dirty="0"/>
              <a:t>US ORKAMBI Observational trial</a:t>
            </a:r>
          </a:p>
        </p:txBody>
      </p:sp>
    </p:spTree>
    <p:extLst>
      <p:ext uri="{BB962C8B-B14F-4D97-AF65-F5344CB8AC3E}">
        <p14:creationId xmlns:p14="http://schemas.microsoft.com/office/powerpoint/2010/main" val="3973978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E42B0-C24E-A78D-BEF2-88BDC2CB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F327-3B8C-DC0A-4E3B-B72C98F7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33" y="294924"/>
            <a:ext cx="11620067" cy="533383"/>
          </a:xfrm>
        </p:spPr>
        <p:txBody>
          <a:bodyPr>
            <a:normAutofit fontScale="90000"/>
          </a:bodyPr>
          <a:lstStyle/>
          <a:p>
            <a:r>
              <a:rPr lang="en-US"/>
              <a:t>Non- CF results analogous to CFTR DF/DF correction</a:t>
            </a:r>
          </a:p>
        </p:txBody>
      </p:sp>
      <p:pic>
        <p:nvPicPr>
          <p:cNvPr id="4" name="Picture 3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7689146-71BC-75F6-2C84-D3411ABB9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09" y="1381125"/>
            <a:ext cx="9128291" cy="4862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A7664-0A6D-B1FE-1BA9-AFA4C205079F}"/>
              </a:ext>
            </a:extLst>
          </p:cNvPr>
          <p:cNvSpPr txBox="1"/>
          <p:nvPr/>
        </p:nvSpPr>
        <p:spPr>
          <a:xfrm>
            <a:off x="1850651" y="6243797"/>
            <a:ext cx="319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Shrine et al. 2019 Nat Gen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7AE9B-65A5-A6F2-BD1B-9D543A018B75}"/>
              </a:ext>
            </a:extLst>
          </p:cNvPr>
          <p:cNvSpPr txBox="1"/>
          <p:nvPr/>
        </p:nvSpPr>
        <p:spPr>
          <a:xfrm>
            <a:off x="620090" y="881578"/>
            <a:ext cx="105049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/>
              <a:t>Rs7512462 is associated with lung function in the general population (</a:t>
            </a:r>
            <a:r>
              <a:rPr lang="en-US" sz="2300" err="1"/>
              <a:t>UKBiobank</a:t>
            </a:r>
            <a:r>
              <a:rPr lang="en-US" sz="2300"/>
              <a:t>)</a:t>
            </a:r>
          </a:p>
        </p:txBody>
      </p:sp>
      <p:pic>
        <p:nvPicPr>
          <p:cNvPr id="7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DF8D7BC-FA01-5DC6-3A5A-A526E86A4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115" y="5977899"/>
            <a:ext cx="2891585" cy="718337"/>
          </a:xfrm>
          <a:prstGeom prst="rect">
            <a:avLst/>
          </a:prstGeom>
        </p:spPr>
      </p:pic>
      <p:pic>
        <p:nvPicPr>
          <p:cNvPr id="8" name="Picture 2" descr="Text&#10;&#10;Description automatically generated">
            <a:extLst>
              <a:ext uri="{FF2B5EF4-FFF2-40B4-BE49-F238E27FC236}">
                <a16:creationId xmlns:a16="http://schemas.microsoft.com/office/drawing/2014/main" id="{DA908FEC-685C-6FC1-A88B-FA7621B62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7969" y="5820369"/>
            <a:ext cx="1261229" cy="8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65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525" y="252383"/>
            <a:ext cx="1217294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/>
              <a:t>Aim: Identify small molecules that activate SLC26A9</a:t>
            </a:r>
            <a:endParaRPr lang="en-US" sz="1600" b="1" dirty="0"/>
          </a:p>
          <a:p>
            <a:pPr algn="ctr">
              <a:spcBef>
                <a:spcPct val="0"/>
              </a:spcBef>
              <a:defRPr/>
            </a:pPr>
            <a:r>
              <a:rPr lang="en-US" sz="3000" b="1" dirty="0"/>
              <a:t>Assay development: SLC26A9 activity is measured by FLIPR assay</a:t>
            </a:r>
            <a:endParaRPr lang="en-US" sz="3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53571" t="9476" r="5952" b="29439"/>
          <a:stretch>
            <a:fillRect/>
          </a:stretch>
        </p:blipFill>
        <p:spPr bwMode="auto">
          <a:xfrm>
            <a:off x="4800600" y="1636007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53571" t="12113" r="5952" b="21972"/>
          <a:stretch>
            <a:fillRect/>
          </a:stretch>
        </p:blipFill>
        <p:spPr bwMode="auto">
          <a:xfrm>
            <a:off x="4800600" y="2474207"/>
            <a:ext cx="259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0B68ADF-7CE7-438A-B295-0CF16E3820B6}"/>
              </a:ext>
            </a:extLst>
          </p:cNvPr>
          <p:cNvSpPr txBox="1">
            <a:spLocks/>
          </p:cNvSpPr>
          <p:nvPr/>
        </p:nvSpPr>
        <p:spPr>
          <a:xfrm>
            <a:off x="3019425" y="1407407"/>
            <a:ext cx="1857375" cy="223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Dox (ng/ml) (24 h)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0B68ADF-7CE7-438A-B295-0CF16E3820B6}"/>
              </a:ext>
            </a:extLst>
          </p:cNvPr>
          <p:cNvSpPr txBox="1">
            <a:spLocks/>
          </p:cNvSpPr>
          <p:nvPr/>
        </p:nvSpPr>
        <p:spPr>
          <a:xfrm>
            <a:off x="4800600" y="1374357"/>
            <a:ext cx="25908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/>
              <a:t>   0       5     10   20     30    50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800600" y="1373743"/>
            <a:ext cx="2560320" cy="6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B0B68ADF-7CE7-438A-B295-0CF16E3820B6}"/>
              </a:ext>
            </a:extLst>
          </p:cNvPr>
          <p:cNvSpPr txBox="1">
            <a:spLocks/>
          </p:cNvSpPr>
          <p:nvPr/>
        </p:nvSpPr>
        <p:spPr>
          <a:xfrm>
            <a:off x="5002530" y="1102607"/>
            <a:ext cx="21717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GripTite-SLC26A9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13504A-2B83-4D99-9BFE-6A30BEE15A8B}"/>
              </a:ext>
            </a:extLst>
          </p:cNvPr>
          <p:cNvSpPr txBox="1">
            <a:spLocks/>
          </p:cNvSpPr>
          <p:nvPr/>
        </p:nvSpPr>
        <p:spPr>
          <a:xfrm>
            <a:off x="4114800" y="2169407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/>
              <a:t>95 </a:t>
            </a:r>
            <a:r>
              <a:rPr lang="en-US" sz="1400" b="1" err="1"/>
              <a:t>kDa</a:t>
            </a:r>
            <a:endParaRPr lang="en-US" sz="1400" b="1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13504A-2B83-4D99-9BFE-6A30BEE15A8B}"/>
              </a:ext>
            </a:extLst>
          </p:cNvPr>
          <p:cNvSpPr txBox="1">
            <a:spLocks/>
          </p:cNvSpPr>
          <p:nvPr/>
        </p:nvSpPr>
        <p:spPr>
          <a:xfrm>
            <a:off x="4114800" y="2474207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/>
              <a:t>95 </a:t>
            </a:r>
            <a:r>
              <a:rPr lang="en-US" sz="1400" b="1" err="1"/>
              <a:t>kDa</a:t>
            </a:r>
            <a:endParaRPr lang="en-US" sz="1400" b="1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0B68ADF-7CE7-438A-B295-0CF16E3820B6}"/>
              </a:ext>
            </a:extLst>
          </p:cNvPr>
          <p:cNvSpPr txBox="1">
            <a:spLocks/>
          </p:cNvSpPr>
          <p:nvPr/>
        </p:nvSpPr>
        <p:spPr>
          <a:xfrm>
            <a:off x="7315200" y="1881702"/>
            <a:ext cx="100584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/>
              <a:t>SLC26A9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0B68ADF-7CE7-438A-B295-0CF16E3820B6}"/>
              </a:ext>
            </a:extLst>
          </p:cNvPr>
          <p:cNvSpPr txBox="1">
            <a:spLocks/>
          </p:cNvSpPr>
          <p:nvPr/>
        </p:nvSpPr>
        <p:spPr>
          <a:xfrm>
            <a:off x="7315200" y="2474207"/>
            <a:ext cx="100584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err="1"/>
              <a:t>Calnexin</a:t>
            </a:r>
            <a:endParaRPr lang="en-US" sz="1600" b="1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590801"/>
            <a:ext cx="8229600" cy="39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535BFF5-11E8-3E64-F969-EF1EEBFE6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4" y="6391545"/>
            <a:ext cx="1601287" cy="3977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87767B6-8E8F-E1EE-72BE-1025BA473E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975" y="6416596"/>
            <a:ext cx="601756" cy="397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A877A-258E-8B40-9588-28319C2AE1A4}"/>
              </a:ext>
            </a:extLst>
          </p:cNvPr>
          <p:cNvSpPr txBox="1"/>
          <p:nvPr/>
        </p:nvSpPr>
        <p:spPr>
          <a:xfrm>
            <a:off x="169110" y="2019300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Johanna </a:t>
            </a:r>
            <a:r>
              <a:rPr lang="en-US" err="1"/>
              <a:t>Rommens</a:t>
            </a:r>
            <a:endParaRPr lang="en-US"/>
          </a:p>
          <a:p>
            <a:r>
              <a:rPr lang="en-US"/>
              <a:t>Mohsen </a:t>
            </a:r>
            <a:r>
              <a:rPr lang="en-US" err="1"/>
              <a:t>Esmaeili</a:t>
            </a:r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B9BB2-6CA4-FB62-AD5A-758C56F12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52" y="2845437"/>
            <a:ext cx="1001624" cy="100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evron 5"/>
          <p:cNvSpPr/>
          <p:nvPr/>
        </p:nvSpPr>
        <p:spPr>
          <a:xfrm rot="5400000">
            <a:off x="4916805" y="1539240"/>
            <a:ext cx="1371600" cy="1371600"/>
          </a:xfrm>
          <a:prstGeom prst="chevron">
            <a:avLst>
              <a:gd name="adj" fmla="val 2877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524001" y="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/>
              <a:t>Drug screening identified 15 candidate agonists </a:t>
            </a:r>
            <a:endParaRPr lang="en-US" sz="3200" b="1">
              <a:latin typeface="+mj-lt"/>
              <a:ea typeface="+mj-ea"/>
              <a:cs typeface="+mj-cs"/>
            </a:endParaRPr>
          </a:p>
        </p:txBody>
      </p:sp>
      <p:sp>
        <p:nvSpPr>
          <p:cNvPr id="24" name="Rectangle à coins arrondis 61"/>
          <p:cNvSpPr>
            <a:spLocks noChangeArrowheads="1"/>
          </p:cNvSpPr>
          <p:nvPr/>
        </p:nvSpPr>
        <p:spPr bwMode="auto">
          <a:xfrm>
            <a:off x="2619375" y="533400"/>
            <a:ext cx="6448425" cy="85344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114684" indent="-114684" algn="ctr" defTabSz="983141" eaLnBrk="0" hangingPunct="0">
              <a:spcBef>
                <a:spcPct val="50000"/>
              </a:spcBef>
              <a:defRPr/>
            </a:pPr>
            <a:r>
              <a:rPr lang="en-US" sz="3000" b="1"/>
              <a:t>Primary screen: 104,280 compounds</a:t>
            </a:r>
            <a:endParaRPr lang="en-US" sz="3000" b="1">
              <a:solidFill>
                <a:schemeClr val="bg1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28" name="Rectangle: Rounded Corners 3">
            <a:extLst>
              <a:ext uri="{FF2B5EF4-FFF2-40B4-BE49-F238E27FC236}">
                <a16:creationId xmlns:a16="http://schemas.microsoft.com/office/drawing/2014/main" id="{BA9AD7C5-DC60-4DFE-B045-544859776CA1}"/>
              </a:ext>
            </a:extLst>
          </p:cNvPr>
          <p:cNvSpPr/>
          <p:nvPr/>
        </p:nvSpPr>
        <p:spPr>
          <a:xfrm>
            <a:off x="3124200" y="4189096"/>
            <a:ext cx="4446270" cy="609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7943"/>
            <a:r>
              <a:rPr lang="en-US" sz="3200" b="1">
                <a:solidFill>
                  <a:schemeClr val="tx1"/>
                </a:solidFill>
              </a:rPr>
              <a:t>15 candidate agonists</a:t>
            </a:r>
            <a:endParaRPr lang="en-CA" sz="3200" b="1">
              <a:solidFill>
                <a:schemeClr val="tx1"/>
              </a:solidFill>
            </a:endParaRPr>
          </a:p>
        </p:txBody>
      </p:sp>
      <p:sp>
        <p:nvSpPr>
          <p:cNvPr id="29" name="Rectangle: Rounded Corners 3">
            <a:extLst>
              <a:ext uri="{FF2B5EF4-FFF2-40B4-BE49-F238E27FC236}">
                <a16:creationId xmlns:a16="http://schemas.microsoft.com/office/drawing/2014/main" id="{BA9AD7C5-DC60-4DFE-B045-544859776CA1}"/>
              </a:ext>
            </a:extLst>
          </p:cNvPr>
          <p:cNvSpPr/>
          <p:nvPr/>
        </p:nvSpPr>
        <p:spPr>
          <a:xfrm>
            <a:off x="4810125" y="2011680"/>
            <a:ext cx="1554480" cy="365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7943"/>
            <a:r>
              <a:rPr lang="en-CA" sz="2000" b="1">
                <a:solidFill>
                  <a:schemeClr val="tx1"/>
                </a:solidFill>
              </a:rPr>
              <a:t>Hit profiling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17520" y="4831140"/>
            <a:ext cx="6035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400" b="1"/>
              <a:t>Relevant dose-response curves</a:t>
            </a:r>
          </a:p>
          <a:p>
            <a:pPr marL="800100" lvl="1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400" b="1"/>
              <a:t>Low EC</a:t>
            </a:r>
            <a:r>
              <a:rPr lang="en-US" sz="2400" b="1" baseline="-25000"/>
              <a:t>50</a:t>
            </a:r>
            <a:r>
              <a:rPr lang="en-US" sz="2400" b="1"/>
              <a:t> values</a:t>
            </a:r>
          </a:p>
          <a:p>
            <a:pPr marL="800100" lvl="1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400" b="1"/>
              <a:t>Good or moderate QED scores</a:t>
            </a:r>
            <a:br>
              <a:rPr lang="en-US" sz="2400" b="1"/>
            </a:br>
            <a:r>
              <a:rPr lang="en-US" sz="2400" b="1"/>
              <a:t>(Quantitative Estimate of </a:t>
            </a:r>
            <a:r>
              <a:rPr lang="en-US" sz="2400" b="1" err="1"/>
              <a:t>Druglikeness</a:t>
            </a:r>
            <a:r>
              <a:rPr lang="en-US" sz="2400" b="1"/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2440" y="1476375"/>
            <a:ext cx="4087960" cy="1478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Auto-fluorescent compounds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Frequent hitters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Counter-screen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Dose response</a:t>
            </a: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5400000">
            <a:off x="4916805" y="2682239"/>
            <a:ext cx="1371600" cy="1371600"/>
          </a:xfrm>
          <a:prstGeom prst="chevron">
            <a:avLst>
              <a:gd name="adj" fmla="val 2877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BA9AD7C5-DC60-4DFE-B045-544859776CA1}"/>
              </a:ext>
            </a:extLst>
          </p:cNvPr>
          <p:cNvSpPr/>
          <p:nvPr/>
        </p:nvSpPr>
        <p:spPr>
          <a:xfrm>
            <a:off x="4810125" y="3063240"/>
            <a:ext cx="1554480" cy="64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7943"/>
            <a:r>
              <a:rPr lang="en-US" sz="2000" b="1" err="1">
                <a:solidFill>
                  <a:schemeClr val="tx1"/>
                </a:solidFill>
              </a:rPr>
              <a:t>MedChem</a:t>
            </a:r>
            <a:endParaRPr lang="en-US" sz="2000" b="1">
              <a:solidFill>
                <a:schemeClr val="tx1"/>
              </a:solidFill>
            </a:endParaRPr>
          </a:p>
          <a:p>
            <a:pPr algn="ctr" defTabSz="1007943"/>
            <a:r>
              <a:rPr lang="en-US" sz="2000" b="1">
                <a:solidFill>
                  <a:schemeClr val="tx1"/>
                </a:solidFill>
              </a:rPr>
              <a:t>analysis</a:t>
            </a:r>
            <a:endParaRPr lang="en-CA" sz="2000" b="1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77050" y="3015615"/>
            <a:ext cx="3474720" cy="1097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Visual inspection for clusters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>
                <a:solidFill>
                  <a:schemeClr val="tx1"/>
                </a:solidFill>
              </a:rPr>
              <a:t>Structural alert filters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err="1">
                <a:solidFill>
                  <a:schemeClr val="tx1"/>
                </a:solidFill>
              </a:rPr>
              <a:t>Druglikeness</a:t>
            </a:r>
            <a:endParaRPr lang="en-US" b="1">
              <a:solidFill>
                <a:schemeClr val="tx1"/>
              </a:solidFill>
            </a:endParaRPr>
          </a:p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2" name="Grafik 11" descr="Evotec Logo_Content Pages.jpg">
            <a:extLst>
              <a:ext uri="{FF2B5EF4-FFF2-40B4-BE49-F238E27FC236}">
                <a16:creationId xmlns:a16="http://schemas.microsoft.com/office/drawing/2014/main" id="{207CDD6E-0129-B934-C9E5-129D40C6AF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84" y="1386840"/>
            <a:ext cx="1374634" cy="501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B0620-4719-0ABF-B699-4E3EB12D2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8" t="23111" r="5827" b="22285"/>
          <a:stretch/>
        </p:blipFill>
        <p:spPr>
          <a:xfrm>
            <a:off x="319582" y="2312235"/>
            <a:ext cx="1549224" cy="740007"/>
          </a:xfrm>
          <a:prstGeom prst="rect">
            <a:avLst/>
          </a:prstGeom>
        </p:spPr>
      </p:pic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D2F5FDE-6BFF-689D-C1AE-1C865AEDD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769" y="6095999"/>
            <a:ext cx="2054546" cy="51039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5E42553-44CE-C22C-252E-1057882F21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180" y="6098031"/>
            <a:ext cx="772088" cy="51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7BA48D-7F8B-E741-9080-53BEF998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54" y="146518"/>
            <a:ext cx="10515600" cy="1325563"/>
          </a:xfrm>
        </p:spPr>
        <p:txBody>
          <a:bodyPr/>
          <a:lstStyle/>
          <a:p>
            <a:r>
              <a:rPr lang="en-US"/>
              <a:t>Genetics of Cystic Fibrosis (CF) </a:t>
            </a:r>
            <a:endParaRPr lang="en-CA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2F0DFD-B8E8-5344-9B42-676BB66B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3"/>
            <a:fld id="{1BD90C89-BB05-D647-8C9B-C2376028CB3D}" type="slidenum">
              <a:rPr lang="en-CA" kern="1200">
                <a:solidFill>
                  <a:srgbClr val="D0D1C9">
                    <a:alpha val="0"/>
                  </a:srgbClr>
                </a:solidFill>
                <a:latin typeface="Arial" panose="020B0604020202020204"/>
              </a:rPr>
              <a:pPr defTabSz="914353"/>
              <a:t>2</a:t>
            </a:fld>
            <a:endParaRPr lang="en-CA" kern="1200">
              <a:solidFill>
                <a:srgbClr val="D0D1C9">
                  <a:alpha val="0"/>
                </a:srgbClr>
              </a:solidFill>
              <a:latin typeface="Arial" panose="020B0604020202020204"/>
            </a:endParaRP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2ED8276B-60B7-4459-9590-3D7B93D14C13}"/>
              </a:ext>
            </a:extLst>
          </p:cNvPr>
          <p:cNvGrpSpPr/>
          <p:nvPr/>
        </p:nvGrpSpPr>
        <p:grpSpPr>
          <a:xfrm>
            <a:off x="1340427" y="1436860"/>
            <a:ext cx="8914641" cy="4355980"/>
            <a:chOff x="-1383094" y="0"/>
            <a:chExt cx="9564742" cy="4516892"/>
          </a:xfrm>
        </p:grpSpPr>
        <p:pic>
          <p:nvPicPr>
            <p:cNvPr id="12" name="CF_organs.png" descr="CF_organs.png">
              <a:extLst>
                <a:ext uri="{FF2B5EF4-FFF2-40B4-BE49-F238E27FC236}">
                  <a16:creationId xmlns:a16="http://schemas.microsoft.com/office/drawing/2014/main" id="{5048149A-51C5-4783-9457-3B12AB6E3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141281" cy="415977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" name="Caption">
              <a:extLst>
                <a:ext uri="{FF2B5EF4-FFF2-40B4-BE49-F238E27FC236}">
                  <a16:creationId xmlns:a16="http://schemas.microsoft.com/office/drawing/2014/main" id="{48E20296-E1C1-4B7F-A64E-684C7F1FE9D0}"/>
                </a:ext>
              </a:extLst>
            </p:cNvPr>
            <p:cNvSpPr/>
            <p:nvPr/>
          </p:nvSpPr>
          <p:spPr>
            <a:xfrm>
              <a:off x="-1383094" y="4177361"/>
              <a:ext cx="9564742" cy="339531"/>
            </a:xfrm>
            <a:prstGeom prst="roundRect">
              <a:avLst>
                <a:gd name="adj" fmla="val 0"/>
              </a:avLst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49" tIns="19049" rIns="19049" bIns="19049" numCol="1" anchor="ctr">
              <a:noAutofit/>
            </a:bodyPr>
            <a:lstStyle>
              <a:lvl1pPr>
                <a:defRPr sz="1900"/>
              </a:lvl1pPr>
            </a:lstStyle>
            <a:p>
              <a:r>
                <a:rPr lang="en-US" sz="2300"/>
                <a:t>Hypothesized complex </a:t>
              </a:r>
              <a:r>
                <a:rPr sz="2300"/>
                <a:t>model across CF-Affected organs</a:t>
              </a:r>
              <a:r>
                <a:rPr lang="en-CA" sz="2300"/>
                <a:t> (Peter Durie)</a:t>
              </a:r>
              <a:r>
                <a:rPr lang="en-US" sz="2300"/>
                <a:t> </a:t>
              </a:r>
              <a:endParaRPr sz="2300"/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EF3A0C9-BCD1-4BC1-9F50-FCD059D36EB4}"/>
              </a:ext>
            </a:extLst>
          </p:cNvPr>
          <p:cNvSpPr txBox="1">
            <a:spLocks/>
          </p:cNvSpPr>
          <p:nvPr/>
        </p:nvSpPr>
        <p:spPr>
          <a:xfrm>
            <a:off x="10255068" y="5259384"/>
            <a:ext cx="1555932" cy="1235013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chemeClr val="tx1"/>
                </a:solidFill>
                <a:latin typeface="Arial" panose="020B0604020202020204"/>
              </a:rPr>
              <a:pPr defTabSz="914353" hangingPunct="1"/>
              <a:t>2</a:t>
            </a:fld>
            <a:endParaRPr lang="en-CA" sz="10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01810A3-8BA7-4018-BDF2-FE4CD68388F6}"/>
              </a:ext>
            </a:extLst>
          </p:cNvPr>
          <p:cNvSpPr txBox="1">
            <a:spLocks/>
          </p:cNvSpPr>
          <p:nvPr/>
        </p:nvSpPr>
        <p:spPr>
          <a:xfrm>
            <a:off x="11099801" y="6229729"/>
            <a:ext cx="711199" cy="2646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2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E546A9E6-627D-402F-BC57-FE8819F70721}"/>
              </a:ext>
            </a:extLst>
          </p:cNvPr>
          <p:cNvSpPr txBox="1">
            <a:spLocks/>
          </p:cNvSpPr>
          <p:nvPr/>
        </p:nvSpPr>
        <p:spPr>
          <a:xfrm>
            <a:off x="11206954" y="6336882"/>
            <a:ext cx="711199" cy="264668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2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A88F2C7-C102-4489-AAE0-15C5F70E6F0A}"/>
              </a:ext>
            </a:extLst>
          </p:cNvPr>
          <p:cNvSpPr txBox="1">
            <a:spLocks/>
          </p:cNvSpPr>
          <p:nvPr/>
        </p:nvSpPr>
        <p:spPr>
          <a:xfrm>
            <a:off x="11314107" y="6444035"/>
            <a:ext cx="711199" cy="264668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vert="horz" lIns="64292" tIns="32146" rIns="64292" bIns="32146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2" b="0" i="0" u="none" strike="noStrike" cap="none" spc="0" normalizeH="0" baseline="0">
                <a:ln>
                  <a:noFill/>
                </a:ln>
                <a:solidFill>
                  <a:schemeClr val="bg2">
                    <a:alpha val="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914353" hangingPunct="1"/>
            <a:fld id="{E4ECB127-6B1D-4440-BB59-CB7FB51359B3}" type="slidenum">
              <a:rPr lang="en-CA" sz="100">
                <a:solidFill>
                  <a:srgbClr val="000000"/>
                </a:solidFill>
                <a:latin typeface="Arial" panose="020B0604020202020204"/>
              </a:rPr>
              <a:pPr defTabSz="914353" hangingPunct="1"/>
              <a:t>2</a:t>
            </a:fld>
            <a:endParaRPr lang="en-CA" sz="1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CB9887D-2CB7-6822-858F-CD5526806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14" name="Picture 2" descr="Text&#10;&#10;Description automatically generated">
            <a:extLst>
              <a:ext uri="{FF2B5EF4-FFF2-40B4-BE49-F238E27FC236}">
                <a16:creationId xmlns:a16="http://schemas.microsoft.com/office/drawing/2014/main" id="{C397EBA5-E0ED-4862-9808-9BF58F2D3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1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54014AF-5E7C-47F5-A5DB-3D62A178FCF3}"/>
              </a:ext>
            </a:extLst>
          </p:cNvPr>
          <p:cNvSpPr txBox="1">
            <a:spLocks/>
          </p:cNvSpPr>
          <p:nvPr/>
        </p:nvSpPr>
        <p:spPr>
          <a:xfrm>
            <a:off x="1600200" y="1828800"/>
            <a:ext cx="1828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GripTite-SLC26A9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54014AF-5E7C-47F5-A5DB-3D62A178FCF3}"/>
              </a:ext>
            </a:extLst>
          </p:cNvPr>
          <p:cNvSpPr txBox="1">
            <a:spLocks/>
          </p:cNvSpPr>
          <p:nvPr/>
        </p:nvSpPr>
        <p:spPr>
          <a:xfrm>
            <a:off x="1767840" y="4312920"/>
            <a:ext cx="173736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Lung cell line</a:t>
            </a:r>
          </a:p>
          <a:p>
            <a:r>
              <a:rPr lang="en-US" sz="1800" b="1"/>
              <a:t>(H2122)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143000" y="158115"/>
            <a:ext cx="10287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/>
              <a:t>Representative agonist increases SLC26A9 response   </a:t>
            </a:r>
            <a:endParaRPr lang="en-US" sz="3200" b="1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51683"/>
            <a:ext cx="6400800" cy="52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C091A98-6F6B-D266-CCFF-F72AF982E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769" y="6095999"/>
            <a:ext cx="2054546" cy="5103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5ADF3E6-8D43-710C-826D-6A96294C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80" y="6098031"/>
            <a:ext cx="772088" cy="5103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/>
          <p:cNvGraphicFramePr>
            <a:graphicFrameLocks noGrp="1"/>
          </p:cNvGraphicFramePr>
          <p:nvPr/>
        </p:nvGraphicFramePr>
        <p:xfrm>
          <a:off x="6296026" y="2621173"/>
          <a:ext cx="3838575" cy="1622682"/>
        </p:xfrm>
        <a:graphic>
          <a:graphicData uri="http://schemas.openxmlformats.org/drawingml/2006/table">
            <a:tbl>
              <a:tblPr/>
              <a:tblGrid>
                <a:gridCol w="109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Compound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Reduced response (%)</a:t>
                      </a:r>
                      <a:r>
                        <a:rPr lang="en-US" sz="1400" b="1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#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latin typeface="Arial"/>
                          <a:ea typeface="Calibri"/>
                          <a:cs typeface="Times New Roman"/>
                        </a:rPr>
                        <a:t>p value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DMSO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49.3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0.0010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013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39.4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2.8E-05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026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33.9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0.0006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037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33.2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0.0014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038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36.8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Calibri"/>
                          <a:cs typeface="Times New Roman"/>
                        </a:rPr>
                        <a:t>0.0041</a:t>
                      </a:r>
                      <a:endParaRPr lang="en-US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6248400" y="2133601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>
                <a:latin typeface="Arial" pitchFamily="34" charset="0"/>
                <a:cs typeface="Arial" pitchFamily="34" charset="0"/>
              </a:rPr>
              <a:t>SLC26A9 knockdown effect for candidate agonists tested by FLIPR assay in GripTite-SLC26A9 cells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72200" y="4343400"/>
            <a:ext cx="449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>
                <a:latin typeface="Arial" pitchFamily="34" charset="0"/>
                <a:cs typeface="Arial" pitchFamily="34" charset="0"/>
              </a:rPr>
              <a:t>#</a:t>
            </a:r>
            <a:r>
              <a:rPr lang="en-US" sz="1000" b="1">
                <a:latin typeface="Arial" pitchFamily="34" charset="0"/>
                <a:cs typeface="Arial" pitchFamily="34" charset="0"/>
              </a:rPr>
              <a:t> Reduced response denotes decreased membrane potential response for SLC26A9 </a:t>
            </a:r>
            <a:r>
              <a:rPr lang="en-US" sz="1000" b="1" err="1">
                <a:latin typeface="Arial" pitchFamily="34" charset="0"/>
                <a:cs typeface="Arial" pitchFamily="34" charset="0"/>
              </a:rPr>
              <a:t>siRNA</a:t>
            </a:r>
            <a:r>
              <a:rPr lang="en-US" sz="1000" b="1">
                <a:latin typeface="Arial" pitchFamily="34" charset="0"/>
                <a:cs typeface="Arial" pitchFamily="34" charset="0"/>
              </a:rPr>
              <a:t>-treated cells compared to non-target </a:t>
            </a:r>
            <a:r>
              <a:rPr lang="en-US" sz="1000" b="1" err="1">
                <a:latin typeface="Arial" pitchFamily="34" charset="0"/>
                <a:cs typeface="Arial" pitchFamily="34" charset="0"/>
              </a:rPr>
              <a:t>siRNA</a:t>
            </a:r>
            <a:endParaRPr lang="en-US" sz="10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61616"/>
            <a:ext cx="3581400" cy="379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343401" y="3733800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>
                <a:latin typeface="Arial" pitchFamily="34" charset="0"/>
                <a:cs typeface="Arial" pitchFamily="34" charset="0"/>
              </a:rPr>
              <a:t>70%</a:t>
            </a:r>
            <a:endParaRPr lang="en-US" sz="16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38276" y="516584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/>
              <a:t>SLC26A9 knockdown decreased agonist effect   </a:t>
            </a:r>
            <a:endParaRPr lang="en-US" sz="3200" b="1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2A54415-0970-CB9F-7B75-23B304DB6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769" y="6095999"/>
            <a:ext cx="2054546" cy="51039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F98C5CA-4CFC-D14F-2363-7DD7F2352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80" y="6098031"/>
            <a:ext cx="772088" cy="5103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93520" y="-381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latin typeface="+mj-lt"/>
                <a:ea typeface="+mj-ea"/>
                <a:cs typeface="+mj-cs"/>
              </a:rPr>
              <a:t>Computational Hit-to-Lead provided derivatives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77200" y="4267200"/>
            <a:ext cx="2103120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SLC26A9 agonists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81600" y="4248256"/>
            <a:ext cx="2103120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Computational   design of derivatives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62400" y="5772256"/>
            <a:ext cx="2103120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FLIPR assay</a:t>
            </a:r>
          </a:p>
        </p:txBody>
      </p:sp>
      <p:sp>
        <p:nvSpPr>
          <p:cNvPr id="13" name="Circular Arrow 12"/>
          <p:cNvSpPr/>
          <p:nvPr/>
        </p:nvSpPr>
        <p:spPr>
          <a:xfrm rot="6012724">
            <a:off x="5504235" y="5039425"/>
            <a:ext cx="1371600" cy="155448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678807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743200" y="4248256"/>
            <a:ext cx="2103120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High potency derivatives</a:t>
            </a:r>
          </a:p>
        </p:txBody>
      </p:sp>
      <p:sp>
        <p:nvSpPr>
          <p:cNvPr id="17" name="Left Arrow 16"/>
          <p:cNvSpPr/>
          <p:nvPr/>
        </p:nvSpPr>
        <p:spPr>
          <a:xfrm>
            <a:off x="7330440" y="4572000"/>
            <a:ext cx="64008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ircular Arrow 17"/>
          <p:cNvSpPr/>
          <p:nvPr/>
        </p:nvSpPr>
        <p:spPr>
          <a:xfrm rot="20736222">
            <a:off x="4241995" y="3713504"/>
            <a:ext cx="1265542" cy="121574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678807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ircular Arrow 18"/>
          <p:cNvSpPr/>
          <p:nvPr/>
        </p:nvSpPr>
        <p:spPr>
          <a:xfrm rot="14366037">
            <a:off x="3197309" y="5018805"/>
            <a:ext cx="1371600" cy="1554480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678807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257"/>
          <p:cNvSpPr>
            <a:spLocks noChangeArrowheads="1"/>
          </p:cNvSpPr>
          <p:nvPr/>
        </p:nvSpPr>
        <p:spPr bwMode="auto">
          <a:xfrm>
            <a:off x="10058400" y="6202680"/>
            <a:ext cx="27432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2" name="Rectangle 1"/>
          <p:cNvSpPr/>
          <p:nvPr/>
        </p:nvSpPr>
        <p:spPr>
          <a:xfrm>
            <a:off x="94402" y="565333"/>
            <a:ext cx="914400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300" dirty="0" err="1">
                <a:latin typeface="Arial"/>
                <a:ea typeface="MS PGothic"/>
                <a:cs typeface="Arial"/>
              </a:rPr>
              <a:t>SiteMap</a:t>
            </a:r>
            <a:r>
              <a:rPr lang="en-US" sz="2300" dirty="0">
                <a:latin typeface="Arial"/>
                <a:ea typeface="MS PGothic"/>
                <a:cs typeface="Arial"/>
              </a:rPr>
              <a:t> tool: To identify potential drug-binding pockets on SLC26A9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300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>
                <a:latin typeface="Arial"/>
                <a:ea typeface="MS PGothic"/>
                <a:cs typeface="Arial"/>
              </a:rPr>
              <a:t>Homology-based deep learning method (</a:t>
            </a:r>
            <a:r>
              <a:rPr lang="en-US" sz="2300" dirty="0" err="1">
                <a:latin typeface="Arial"/>
                <a:ea typeface="MS PGothic"/>
                <a:cs typeface="Arial"/>
              </a:rPr>
              <a:t>DiffDock</a:t>
            </a:r>
            <a:r>
              <a:rPr lang="en-US" sz="2300" dirty="0">
                <a:latin typeface="Arial"/>
                <a:ea typeface="MS PGothic"/>
                <a:cs typeface="Arial"/>
              </a:rPr>
              <a:t>): To validate the proposed binding sites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300" dirty="0">
              <a:latin typeface="Arial"/>
              <a:ea typeface="MS PGothic"/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300" dirty="0">
                <a:latin typeface="Arial"/>
                <a:ea typeface="MS PGothic"/>
                <a:cs typeface="Arial"/>
              </a:rPr>
              <a:t>Molecular docking and similarity-based scoring techniques: </a:t>
            </a:r>
          </a:p>
          <a:p>
            <a:r>
              <a:rPr lang="en-US" sz="2300" dirty="0">
                <a:latin typeface="Arial"/>
                <a:ea typeface="MS PGothic"/>
                <a:cs typeface="Arial"/>
              </a:rPr>
              <a:t>    To navigate the vast realm of molecular possibilities in the    </a:t>
            </a:r>
          </a:p>
          <a:p>
            <a:r>
              <a:rPr lang="en-US" sz="2300" dirty="0">
                <a:latin typeface="Arial"/>
                <a:ea typeface="MS PGothic"/>
                <a:cs typeface="Arial"/>
              </a:rPr>
              <a:t>    Enamine REAL Space to select top derivatives </a:t>
            </a:r>
          </a:p>
        </p:txBody>
      </p:sp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903C92C-C45C-6ADC-EEEC-5207CE9B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769" y="6095999"/>
            <a:ext cx="2054546" cy="510397"/>
          </a:xfrm>
          <a:prstGeom prst="rect">
            <a:avLst/>
          </a:prstGeom>
        </p:spPr>
      </p:pic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B00C4618-EB05-C697-274D-EF6C8C03E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80" y="6098031"/>
            <a:ext cx="772088" cy="51039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EC057B4-7909-EECC-BCF4-2B145A26D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234" y="1423982"/>
            <a:ext cx="3664698" cy="2359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ECA4B-0130-C7A4-8BE5-DE2080D381FC}"/>
              </a:ext>
            </a:extLst>
          </p:cNvPr>
          <p:cNvSpPr txBox="1"/>
          <p:nvPr/>
        </p:nvSpPr>
        <p:spPr>
          <a:xfrm>
            <a:off x="9010199" y="1090466"/>
            <a:ext cx="308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Proposed model structure of SLC26A9 from Chi et al, 2020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A2E30AC-B868-8F45-A918-8740B902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" y="5067481"/>
            <a:ext cx="1281892" cy="127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C0961-EF6A-560B-0495-41F5A88B0EAE}"/>
              </a:ext>
            </a:extLst>
          </p:cNvPr>
          <p:cNvSpPr txBox="1"/>
          <p:nvPr/>
        </p:nvSpPr>
        <p:spPr>
          <a:xfrm>
            <a:off x="1348552" y="6437443"/>
            <a:ext cx="260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Alan </a:t>
            </a:r>
            <a:r>
              <a:rPr lang="en-US" err="1"/>
              <a:t>Aspuru</a:t>
            </a:r>
            <a:r>
              <a:rPr lang="en-US"/>
              <a:t>-Guzik, </a:t>
            </a:r>
            <a:r>
              <a:rPr lang="en-US" err="1"/>
              <a:t>UofT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70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3D544B35-FFEB-7347-9466-2F954279C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423" y="162006"/>
            <a:ext cx="8384919" cy="533383"/>
          </a:xfrm>
        </p:spPr>
        <p:txBody>
          <a:bodyPr>
            <a:noAutofit/>
          </a:bodyPr>
          <a:lstStyle/>
          <a:p>
            <a:r>
              <a:rPr lang="en-US" altLang="en-US" sz="3094"/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F7DB2-95D6-814C-844A-F12C84DF0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48" y="695389"/>
            <a:ext cx="11902852" cy="419087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Modifier-directed therapies could complement current therapeutic strategies and GWAS helps us find candidates: data integration guides functional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Strong population genetic evidence supporting SLC26A9 as an alternative target: GI and lung, CF and non-CF applications</a:t>
            </a:r>
          </a:p>
          <a:p>
            <a:pPr marL="285750" indent="-285750"/>
            <a:endParaRPr lang="en-US" sz="23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/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23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ifferences in CF and non-CF lung </a:t>
            </a:r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</a:rPr>
              <a:t>tissue aligns with functional studies</a:t>
            </a:r>
          </a:p>
          <a:p>
            <a:pPr marL="285750" indent="-285750"/>
            <a:endParaRPr lang="en-US" sz="2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/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</a:rPr>
              <a:t>May complex with - and improve - CFTR function in lung tissue so could aid gene therapies</a:t>
            </a:r>
          </a:p>
          <a:p>
            <a:pPr>
              <a:buFont typeface="Arial"/>
              <a:buChar char="•"/>
              <a:defRPr/>
            </a:pPr>
            <a:endParaRPr lang="en-US" sz="2300" dirty="0"/>
          </a:p>
          <a:p>
            <a:pPr>
              <a:buFont typeface="Arial"/>
              <a:buChar char="•"/>
              <a:defRPr/>
            </a:pPr>
            <a:r>
              <a:rPr lang="en-US" sz="2300" dirty="0"/>
              <a:t>We now have compounds, cells, models and protocols to investigate/advance the compounds, the role of SLC26A9 in ion transport and its relationship with CFTR</a:t>
            </a:r>
          </a:p>
        </p:txBody>
      </p:sp>
      <p:pic>
        <p:nvPicPr>
          <p:cNvPr id="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95B0F77-31B4-128B-3827-09001A30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02" y="6347603"/>
            <a:ext cx="2054546" cy="510397"/>
          </a:xfrm>
          <a:prstGeom prst="rect">
            <a:avLst/>
          </a:prstGeom>
        </p:spPr>
      </p:pic>
      <p:pic>
        <p:nvPicPr>
          <p:cNvPr id="5" name="Picture 2" descr="Text&#10;&#10;Description automatically generated">
            <a:extLst>
              <a:ext uri="{FF2B5EF4-FFF2-40B4-BE49-F238E27FC236}">
                <a16:creationId xmlns:a16="http://schemas.microsoft.com/office/drawing/2014/main" id="{6791AC62-0D02-B3AF-8253-44B8A2E0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180" y="6098031"/>
            <a:ext cx="772088" cy="5103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452" descr="A brushstroke">
            <a:extLst>
              <a:ext uri="{FF2B5EF4-FFF2-40B4-BE49-F238E27FC236}">
                <a16:creationId xmlns:a16="http://schemas.microsoft.com/office/drawing/2014/main" id="{FCC91E34-7D59-0989-FDB9-14526C857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64" y="-1128623"/>
            <a:ext cx="3530794" cy="45576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1A36F0F-1170-FB5D-0E74-BCE02A385CDB}"/>
              </a:ext>
            </a:extLst>
          </p:cNvPr>
          <p:cNvSpPr/>
          <p:nvPr/>
        </p:nvSpPr>
        <p:spPr>
          <a:xfrm>
            <a:off x="7352377" y="4890888"/>
            <a:ext cx="2254746" cy="12160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B2AB9A-3986-7D46-DBE1-A4D7EB649C03}"/>
              </a:ext>
            </a:extLst>
          </p:cNvPr>
          <p:cNvSpPr/>
          <p:nvPr/>
        </p:nvSpPr>
        <p:spPr>
          <a:xfrm>
            <a:off x="9913750" y="30631"/>
            <a:ext cx="2242456" cy="3791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482A8C-C8C3-A280-976B-E4FD73B619AC}"/>
              </a:ext>
            </a:extLst>
          </p:cNvPr>
          <p:cNvSpPr/>
          <p:nvPr/>
        </p:nvSpPr>
        <p:spPr>
          <a:xfrm>
            <a:off x="7325052" y="98435"/>
            <a:ext cx="2242456" cy="1970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   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0F0DC8-F036-B2C4-B0A2-CA5214D16D49}"/>
              </a:ext>
            </a:extLst>
          </p:cNvPr>
          <p:cNvSpPr/>
          <p:nvPr/>
        </p:nvSpPr>
        <p:spPr>
          <a:xfrm>
            <a:off x="402771" y="702479"/>
            <a:ext cx="5976256" cy="6024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B28D49-4DAE-2BB1-BFD0-FE8C7F3897E6}"/>
              </a:ext>
            </a:extLst>
          </p:cNvPr>
          <p:cNvSpPr txBox="1">
            <a:spLocks/>
          </p:cNvSpPr>
          <p:nvPr/>
        </p:nvSpPr>
        <p:spPr>
          <a:xfrm>
            <a:off x="321947" y="23965"/>
            <a:ext cx="7009312" cy="8572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>
                <a:solidFill>
                  <a:srgbClr val="000000"/>
                </a:solidFill>
                <a:latin typeface="Arial"/>
                <a:cs typeface="Calibri"/>
              </a:rPr>
              <a:t>Acknowledgements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5AEABF-10F9-50F0-03E8-AB6C45514E49}"/>
              </a:ext>
            </a:extLst>
          </p:cNvPr>
          <p:cNvSpPr>
            <a:spLocks noGrp="1"/>
          </p:cNvSpPr>
          <p:nvPr/>
        </p:nvSpPr>
        <p:spPr bwMode="auto">
          <a:xfrm>
            <a:off x="466555" y="64298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4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2ACC2-54E1-4DA6-4B15-112008AD2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27612" r="1875" b="17662"/>
          <a:stretch/>
        </p:blipFill>
        <p:spPr bwMode="auto">
          <a:xfrm>
            <a:off x="6452265" y="6189399"/>
            <a:ext cx="1614228" cy="6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D95BD-9DB3-147C-FC48-E1046328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97" y="6127146"/>
            <a:ext cx="1071106" cy="64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2A412-919F-46B3-19B6-9BAC9375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913" y="6021158"/>
            <a:ext cx="1428170" cy="81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D151D-190E-D052-023E-6F9A889E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"/>
          <a:stretch/>
        </p:blipFill>
        <p:spPr bwMode="auto">
          <a:xfrm>
            <a:off x="8938900" y="4892849"/>
            <a:ext cx="589496" cy="12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C3AD8-3B45-0090-1A1B-254B9B35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094" y="6202744"/>
            <a:ext cx="867824" cy="5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D35E6813-4AD6-33AA-9647-C1DE8858FCEC}"/>
              </a:ext>
            </a:extLst>
          </p:cNvPr>
          <p:cNvSpPr txBox="1"/>
          <p:nvPr/>
        </p:nvSpPr>
        <p:spPr>
          <a:xfrm>
            <a:off x="479439" y="650195"/>
            <a:ext cx="607809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Canadian CF Gene Modifier Study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2285C07-0155-122B-35A5-C68852AB9DD7}"/>
              </a:ext>
            </a:extLst>
          </p:cNvPr>
          <p:cNvSpPr txBox="1"/>
          <p:nvPr/>
        </p:nvSpPr>
        <p:spPr>
          <a:xfrm>
            <a:off x="10065481" y="98435"/>
            <a:ext cx="1925997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Strug Lab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MS PGothic"/>
                <a:cs typeface="Arial"/>
              </a:rPr>
              <a:t>Danny Del Rosso</a:t>
            </a:r>
            <a:endParaRPr lang="en-US" dirty="0"/>
          </a:p>
          <a:p>
            <a:pPr marL="0" indent="0">
              <a:lnSpc>
                <a:spcPct val="100000"/>
              </a:lnSpc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/>
                <a:ea typeface="MS PGothic"/>
                <a:cs typeface="Arial"/>
              </a:rPr>
              <a:t>Katherine Keenan</a:t>
            </a:r>
            <a:br>
              <a:rPr lang="en-US" altLang="en-US" sz="1600" dirty="0"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000000"/>
                </a:solidFill>
                <a:latin typeface="Calibri"/>
                <a:ea typeface="MS PGothic"/>
                <a:cs typeface="Arial"/>
              </a:rPr>
              <a:t>Julie Avolio</a:t>
            </a: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Gengming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 He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Fan Lin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Mohsen Esmaeili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Scott Mastromatteo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Cheng Wang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Jerry Lin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Lehang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 Zhang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Delnaz </a:t>
            </a:r>
            <a:r>
              <a:rPr lang="en-US" sz="1600" dirty="0" err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Roshandel</a:t>
            </a:r>
            <a:endParaRPr lang="en-US" sz="1600" dirty="0">
              <a:solidFill>
                <a:srgbClr val="000000"/>
              </a:solidFill>
              <a:latin typeface="Calibri"/>
              <a:ea typeface="ヒラギノ角ゴ Pro W3"/>
              <a:cs typeface="Arial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/>
                <a:ea typeface="ヒラギノ角ゴ Pro W3"/>
                <a:cs typeface="Calibri"/>
              </a:rPr>
              <a:t>Eric Sanders</a:t>
            </a:r>
            <a:endParaRPr lang="en-US" sz="1600" dirty="0">
              <a:ea typeface="ヒラギノ角ゴ Pro W3"/>
              <a:cs typeface="Arial"/>
            </a:endParaRPr>
          </a:p>
          <a:p>
            <a:r>
              <a:rPr lang="en-US" sz="1600" dirty="0">
                <a:ea typeface="+mn-lt"/>
                <a:cs typeface="+mn-lt"/>
              </a:rPr>
              <a:t>Shalvi </a:t>
            </a:r>
            <a:r>
              <a:rPr lang="en-US" sz="1600" dirty="0" err="1">
                <a:ea typeface="+mn-lt"/>
                <a:cs typeface="+mn-lt"/>
              </a:rPr>
              <a:t>Chirmade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FC02F957-E91A-1C9E-78E1-A66F8F1F309E}"/>
              </a:ext>
            </a:extLst>
          </p:cNvPr>
          <p:cNvSpPr txBox="1"/>
          <p:nvPr/>
        </p:nvSpPr>
        <p:spPr>
          <a:xfrm>
            <a:off x="7531341" y="4772895"/>
            <a:ext cx="180163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TCAG</a:t>
            </a:r>
            <a:endParaRPr lang="en-US" sz="2400" b="1">
              <a:solidFill>
                <a:srgbClr val="000000"/>
              </a:solidFill>
              <a:latin typeface="Calibri"/>
              <a:cs typeface="Arial"/>
            </a:endParaRPr>
          </a:p>
          <a:p>
            <a:pPr marL="0" indent="0">
              <a:buNone/>
            </a:pPr>
            <a:r>
              <a:rPr lang="en-US" sz="1600" err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Bhooma</a:t>
            </a:r>
            <a:r>
              <a:rPr lang="en-US" sz="1600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Thiruv</a:t>
            </a:r>
            <a:endParaRPr lang="en-US" sz="1600">
              <a:solidFill>
                <a:srgbClr val="000000"/>
              </a:solidFill>
              <a:latin typeface="Calibri"/>
              <a:ea typeface="ヒラギノ角ゴ Pro W3"/>
              <a:cs typeface="Arial"/>
            </a:endParaRPr>
          </a:p>
          <a:p>
            <a:pPr marL="0" indent="0"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Liz Li	</a:t>
            </a:r>
          </a:p>
          <a:p>
            <a:r>
              <a:rPr lang="en-US" sz="1600" err="1">
                <a:ea typeface="+mn-lt"/>
                <a:cs typeface="+mn-lt"/>
              </a:rPr>
              <a:t>Zhouzhi</a:t>
            </a:r>
            <a:r>
              <a:rPr lang="en-US" sz="1600">
                <a:ea typeface="+mn-lt"/>
                <a:cs typeface="+mn-lt"/>
              </a:rPr>
              <a:t> Wang </a:t>
            </a:r>
            <a:endParaRPr lang="en-US"/>
          </a:p>
          <a:p>
            <a:r>
              <a:rPr lang="en-US" sz="1600">
                <a:ea typeface="+mn-lt"/>
                <a:cs typeface="+mn-lt"/>
              </a:rPr>
              <a:t>Sana Allana</a:t>
            </a:r>
            <a:endParaRPr lang="en-US"/>
          </a:p>
          <a:p>
            <a:endParaRPr lang="en-US" sz="1600">
              <a:cs typeface="Arial"/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7DCC1ED-A9DA-C38A-DD2D-E0B1B6E17849}"/>
              </a:ext>
            </a:extLst>
          </p:cNvPr>
          <p:cNvSpPr txBox="1"/>
          <p:nvPr/>
        </p:nvSpPr>
        <p:spPr>
          <a:xfrm>
            <a:off x="7473586" y="177404"/>
            <a:ext cx="20798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CFIT/CF Center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8D8642CF-16FB-3495-C4DE-7167CA8F8E1F}"/>
              </a:ext>
            </a:extLst>
          </p:cNvPr>
          <p:cNvSpPr txBox="1"/>
          <p:nvPr/>
        </p:nvSpPr>
        <p:spPr>
          <a:xfrm>
            <a:off x="468865" y="1020092"/>
            <a:ext cx="1967592" cy="54784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b="1" u="sng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Toronto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Johanna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Rommens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Lei Sun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Felix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Ratjen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Melinda Solomon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Elizabeth Tullis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Anne Stephenson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Julie Avolio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Katherine Griffin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Jennifer Pike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Kamalprit</a:t>
            </a: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Chokar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br>
              <a:rPr lang="en-US" sz="1400">
                <a:latin typeface="Calibri"/>
                <a:ea typeface="+mn-lt"/>
                <a:cs typeface="+mn-lt"/>
              </a:rPr>
            </a:br>
            <a:r>
              <a:rPr lang="en-CA" sz="1400" b="1" u="sng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Ontario</a:t>
            </a:r>
            <a:br>
              <a:rPr lang="en-CA" sz="1400" b="1" u="sng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April Price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Michael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Derynck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Joe Reisman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Mary Jackson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Linda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Pineau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Erin Fleischer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Natalie Henderson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Joanne Hammel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Daniel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Veniott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endParaRPr lang="en-CA" sz="1400" b="1" u="sng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Newfoundland</a:t>
            </a:r>
            <a:b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Mary Jane Smith</a:t>
            </a:r>
            <a:endParaRPr lang="en-US" sz="1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76BFABC3-AD0D-3029-7F13-4E4D034B7EDD}"/>
              </a:ext>
            </a:extLst>
          </p:cNvPr>
          <p:cNvSpPr txBox="1"/>
          <p:nvPr/>
        </p:nvSpPr>
        <p:spPr>
          <a:xfrm>
            <a:off x="2114065" y="999068"/>
            <a:ext cx="2370364" cy="68018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Saskatchewan</a:t>
            </a:r>
            <a:br>
              <a:rPr lang="en-CA" sz="1400" b="1" u="sng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Janna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Brusky</a:t>
            </a:r>
            <a:br>
              <a:rPr lang="en-CA" sz="1400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Lorna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Kosteniuk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br>
              <a:rPr lang="en-US" sz="1400">
                <a:latin typeface="Calibri"/>
                <a:ea typeface="+mn-lt"/>
                <a:cs typeface="+mn-lt"/>
              </a:rPr>
            </a:br>
            <a:r>
              <a:rPr lang="en-CA" sz="1400" b="1" u="sng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British Columbia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Andy Sanford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Bradley </a:t>
            </a:r>
            <a:r>
              <a:rPr lang="en-US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Quon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Pearce Wilcox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Mark </a:t>
            </a:r>
            <a:r>
              <a:rPr lang="en-US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Chilvers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Vanessa McMahon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Caroline Burgess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Tony Guo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Ekjot</a:t>
            </a: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Sangha</a:t>
            </a:r>
            <a:br>
              <a:rPr lang="en-US" sz="1400">
                <a:latin typeface="Calibri"/>
                <a:ea typeface="+mn-lt"/>
                <a:cs typeface="+mn-lt"/>
              </a:rPr>
            </a:b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Alberta</a:t>
            </a:r>
            <a:br>
              <a:rPr lang="en-CA" sz="1400" b="1" u="sng">
                <a:latin typeface="Calibri"/>
                <a:ea typeface="+mn-lt"/>
                <a:cs typeface="+mn-lt"/>
              </a:rPr>
            </a:b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Michael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Parkins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Candice Bjornson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Winnie Leung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Lori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Fairservice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Claire Smith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Valerie Levesque</a:t>
            </a:r>
            <a:endParaRPr lang="en-US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Angela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Hillaby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Amy </a:t>
            </a:r>
            <a:r>
              <a:rPr lang="en-CA" sz="14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Haarsma</a:t>
            </a:r>
            <a:endParaRPr lang="en-CA" sz="14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CA" sz="1400" b="1" u="sng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Manitoba</a:t>
            </a:r>
            <a:b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Shaikh Iqbal</a:t>
            </a:r>
            <a:br>
              <a:rPr lang="en-CA" sz="2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endParaRPr lang="en-CA" sz="2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46080C8E-8CB8-BDC3-0997-403BE7D42660}"/>
              </a:ext>
            </a:extLst>
          </p:cNvPr>
          <p:cNvSpPr txBox="1"/>
          <p:nvPr/>
        </p:nvSpPr>
        <p:spPr>
          <a:xfrm>
            <a:off x="7635311" y="569371"/>
            <a:ext cx="1575186" cy="160043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>
                <a:ea typeface="+mn-lt"/>
                <a:cs typeface="+mn-lt"/>
              </a:rPr>
              <a:t>Christine Bear</a:t>
            </a:r>
            <a:r>
              <a:rPr lang="en-US" sz="1600" dirty="0">
                <a:ea typeface="+mn-lt"/>
                <a:cs typeface="+mn-lt"/>
              </a:rPr>
              <a:t>​</a:t>
            </a:r>
            <a:endParaRPr lang="en-US" dirty="0">
              <a:cs typeface="Calibri"/>
            </a:endParaRPr>
          </a:p>
          <a:p>
            <a:r>
              <a:rPr lang="en-CA" sz="1600" dirty="0">
                <a:ea typeface="+mn-lt"/>
                <a:cs typeface="+mn-lt"/>
              </a:rPr>
              <a:t>Felix Ratjen</a:t>
            </a:r>
            <a:r>
              <a:rPr lang="en-US" sz="1600" dirty="0">
                <a:ea typeface="+mn-lt"/>
                <a:cs typeface="+mn-lt"/>
              </a:rPr>
              <a:t>​</a:t>
            </a:r>
            <a:endParaRPr lang="en-US" dirty="0">
              <a:cs typeface="Calibri"/>
            </a:endParaRPr>
          </a:p>
          <a:p>
            <a:r>
              <a:rPr lang="en-CA" sz="1600" dirty="0">
                <a:ea typeface="+mn-lt"/>
                <a:cs typeface="+mn-lt"/>
              </a:rPr>
              <a:t>Tanja Gonska</a:t>
            </a:r>
            <a:r>
              <a:rPr lang="en-US" sz="1600" dirty="0">
                <a:ea typeface="+mn-lt"/>
                <a:cs typeface="+mn-lt"/>
              </a:rPr>
              <a:t>​</a:t>
            </a:r>
            <a:endParaRPr lang="en-US" dirty="0">
              <a:cs typeface="Calibri"/>
            </a:endParaRPr>
          </a:p>
          <a:p>
            <a:r>
              <a:rPr lang="en-CA" sz="1600" dirty="0">
                <a:ea typeface="+mn-lt"/>
                <a:cs typeface="+mn-lt"/>
              </a:rPr>
              <a:t>Theo Moraes</a:t>
            </a:r>
            <a:r>
              <a:rPr lang="en-US" sz="1600" dirty="0">
                <a:ea typeface="+mn-lt"/>
                <a:cs typeface="+mn-lt"/>
              </a:rPr>
              <a:t>​</a:t>
            </a:r>
            <a:endParaRPr lang="en-US" dirty="0">
              <a:cs typeface="Calibri"/>
            </a:endParaRPr>
          </a:p>
          <a:p>
            <a:r>
              <a:rPr lang="en-CA" sz="1600" dirty="0">
                <a:ea typeface="+mn-lt"/>
                <a:cs typeface="+mn-lt"/>
              </a:rPr>
              <a:t>Paul Eckford</a:t>
            </a:r>
          </a:p>
          <a:p>
            <a:r>
              <a:rPr lang="en-CA" sz="1600" dirty="0">
                <a:ea typeface="+mn-lt"/>
                <a:cs typeface="+mn-lt"/>
              </a:rPr>
              <a:t>Amy Wong</a:t>
            </a:r>
            <a:endParaRPr lang="en-US" dirty="0"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DEE9EA-8D8F-22D1-F789-98AA3F8276A4}"/>
              </a:ext>
            </a:extLst>
          </p:cNvPr>
          <p:cNvGrpSpPr/>
          <p:nvPr/>
        </p:nvGrpSpPr>
        <p:grpSpPr>
          <a:xfrm>
            <a:off x="9900662" y="5304496"/>
            <a:ext cx="2605929" cy="767443"/>
            <a:chOff x="7140383" y="2881565"/>
            <a:chExt cx="2605929" cy="76744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C85D6C-9DBE-B586-F6EC-C49CE4E38873}"/>
                </a:ext>
              </a:extLst>
            </p:cNvPr>
            <p:cNvSpPr/>
            <p:nvPr/>
          </p:nvSpPr>
          <p:spPr>
            <a:xfrm>
              <a:off x="7140383" y="2881565"/>
              <a:ext cx="2247899" cy="76744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424FDF78-C8BB-0997-B9FC-AE65D3573968}"/>
                </a:ext>
              </a:extLst>
            </p:cNvPr>
            <p:cNvSpPr txBox="1"/>
            <p:nvPr/>
          </p:nvSpPr>
          <p:spPr>
            <a:xfrm>
              <a:off x="7227542" y="2920981"/>
              <a:ext cx="2518770" cy="64633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b="1">
                  <a:solidFill>
                    <a:srgbClr val="000000"/>
                  </a:solidFill>
                  <a:latin typeface="Calibri"/>
                  <a:cs typeface="Calibri"/>
                </a:rPr>
                <a:t>Canadian CF Patients </a:t>
              </a:r>
              <a:endParaRPr lang="en-US">
                <a:cs typeface="Calibri"/>
              </a:endParaRPr>
            </a:p>
            <a:p>
              <a:r>
                <a:rPr lang="en-CA" b="1">
                  <a:solidFill>
                    <a:srgbClr val="000000"/>
                  </a:solidFill>
                  <a:latin typeface="Calibri"/>
                  <a:cs typeface="Calibri"/>
                </a:rPr>
                <a:t>and Families</a:t>
              </a:r>
              <a:r>
                <a:rPr lang="en-US">
                  <a:solidFill>
                    <a:srgbClr val="000000"/>
                  </a:solidFill>
                  <a:latin typeface="Calibri"/>
                  <a:cs typeface="Calibri"/>
                </a:rPr>
                <a:t>​</a:t>
              </a: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9B37E6-6C96-D942-EA38-503F2D79E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9D810-5F30-CA19-7791-9BBEFF5DC8BC}"/>
              </a:ext>
            </a:extLst>
          </p:cNvPr>
          <p:cNvSpPr/>
          <p:nvPr/>
        </p:nvSpPr>
        <p:spPr>
          <a:xfrm>
            <a:off x="7364667" y="2114001"/>
            <a:ext cx="2242456" cy="1314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491D1CB2-5C30-DE35-4789-E10B2E79B119}"/>
              </a:ext>
            </a:extLst>
          </p:cNvPr>
          <p:cNvSpPr txBox="1"/>
          <p:nvPr/>
        </p:nvSpPr>
        <p:spPr>
          <a:xfrm>
            <a:off x="7350656" y="2087614"/>
            <a:ext cx="20798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AI Matter Lab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C38DCDC-130E-5C40-7900-E12FB90689F4}"/>
              </a:ext>
            </a:extLst>
          </p:cNvPr>
          <p:cNvSpPr txBox="1"/>
          <p:nvPr/>
        </p:nvSpPr>
        <p:spPr>
          <a:xfrm>
            <a:off x="7406426" y="2412166"/>
            <a:ext cx="2079881" cy="9848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err="1"/>
              <a:t>Al</a:t>
            </a:r>
            <a:r>
              <a:rPr lang="en-US" sz="1600" err="1">
                <a:highlight>
                  <a:srgbClr val="FFFFFF"/>
                </a:highlight>
              </a:rPr>
              <a:t>á</a:t>
            </a:r>
            <a:r>
              <a:rPr lang="en-US" sz="1600" err="1"/>
              <a:t>n</a:t>
            </a:r>
            <a:r>
              <a:rPr lang="en-US" sz="1600"/>
              <a:t> </a:t>
            </a:r>
            <a:r>
              <a:rPr lang="en-US" sz="1600" err="1"/>
              <a:t>Aspuru-Guzik</a:t>
            </a:r>
            <a:endParaRPr lang="en-US" sz="16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err="1"/>
              <a:t>Aksgat</a:t>
            </a:r>
            <a:r>
              <a:rPr lang="en-US" sz="1600"/>
              <a:t> Nigam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/>
              <a:t>Ella </a:t>
            </a:r>
            <a:r>
              <a:rPr lang="en-US" sz="1600" err="1"/>
              <a:t>Rajaonson</a:t>
            </a:r>
            <a:r>
              <a:rPr lang="en-US" sz="1600">
                <a:ea typeface="+mn-lt"/>
                <a:cs typeface="+mn-lt"/>
              </a:rPr>
              <a:t>​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AF0A74-DF53-2626-9762-530F7723923D}"/>
              </a:ext>
            </a:extLst>
          </p:cNvPr>
          <p:cNvSpPr txBox="1"/>
          <p:nvPr/>
        </p:nvSpPr>
        <p:spPr>
          <a:xfrm>
            <a:off x="3941620" y="940707"/>
            <a:ext cx="2302933" cy="72409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0048" tIns="65024" rIns="130048" bIns="65024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Québec</a:t>
            </a:r>
            <a:endParaRPr lang="en-CA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algn="l"/>
            <a:r>
              <a:rPr lang="en-CA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CHUM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Emmanuelle </a:t>
            </a:r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Brochiero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Yves Berthiaume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Damien Adam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Sandra Morissette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Guillaume Cote-</a:t>
            </a:r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Maurais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Laval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Lara Bilodeau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Nathalie Vadeboncoeur</a:t>
            </a:r>
          </a:p>
          <a:p>
            <a:pPr algn="l"/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Élise</a:t>
            </a:r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Boucher</a:t>
            </a:r>
          </a:p>
          <a:p>
            <a:pPr algn="l"/>
            <a:r>
              <a:rPr lang="en-CA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Sherbrooke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Christelle Bergeron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Josee Lessard</a:t>
            </a:r>
          </a:p>
          <a:p>
            <a:pPr algn="l"/>
            <a:r>
              <a:rPr lang="en-CA" sz="14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Montreal Children's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Larry Lands</a:t>
            </a:r>
          </a:p>
          <a:p>
            <a:pPr algn="l"/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Joanie </a:t>
            </a:r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Gonthier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Shakiba</a:t>
            </a:r>
            <a:r>
              <a:rPr lang="en-CA" sz="1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CA" sz="14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Rahimeyanjo</a:t>
            </a:r>
            <a:endParaRPr lang="en-CA" sz="1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CA" sz="140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Nova Scotia</a:t>
            </a:r>
            <a:b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Dimas </a:t>
            </a:r>
            <a:r>
              <a:rPr lang="en-CA" sz="1400" err="1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Mateos</a:t>
            </a: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-Corral</a:t>
            </a:r>
            <a:b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Daniel Hughes</a:t>
            </a:r>
            <a:endParaRPr lang="en-US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Nancy Morrison</a:t>
            </a:r>
            <a:b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Paula Barrett</a:t>
            </a:r>
            <a:b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Christine Donnelly</a:t>
            </a:r>
            <a:b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Andrea Dale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CA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Frances Gosse</a:t>
            </a:r>
            <a:endParaRPr lang="en-US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br>
              <a:rPr lang="en-US" sz="1400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endParaRPr lang="en-CA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br>
              <a:rPr lang="en-CA" sz="1400" b="1" u="sng">
                <a:solidFill>
                  <a:schemeClr val="tx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endParaRPr lang="en-CA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CA" sz="1400">
              <a:solidFill>
                <a:schemeClr val="tx1"/>
              </a:solidFill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en-CA" sz="1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6378D-8BFB-70BE-7098-8A33555A2568}"/>
              </a:ext>
            </a:extLst>
          </p:cNvPr>
          <p:cNvSpPr/>
          <p:nvPr/>
        </p:nvSpPr>
        <p:spPr>
          <a:xfrm>
            <a:off x="7364667" y="3508419"/>
            <a:ext cx="2242456" cy="1314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1E3EFA17-1E07-52DC-A9CE-107E15DAF775}"/>
              </a:ext>
            </a:extLst>
          </p:cNvPr>
          <p:cNvSpPr txBox="1"/>
          <p:nvPr/>
        </p:nvSpPr>
        <p:spPr>
          <a:xfrm>
            <a:off x="7325052" y="3520173"/>
            <a:ext cx="24239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0000"/>
                </a:solidFill>
                <a:latin typeface="Calibri"/>
                <a:ea typeface="ヒラギノ角ゴ Pro W3"/>
                <a:cs typeface="Arial"/>
              </a:rPr>
              <a:t>International GMC</a:t>
            </a: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3C7793C4-7EE2-00AB-C83C-E4AFB5C7081C}"/>
              </a:ext>
            </a:extLst>
          </p:cNvPr>
          <p:cNvSpPr txBox="1"/>
          <p:nvPr/>
        </p:nvSpPr>
        <p:spPr>
          <a:xfrm>
            <a:off x="7404821" y="3844726"/>
            <a:ext cx="2079881" cy="98488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/>
              <a:t>Ann Harris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err="1"/>
              <a:t>Hariet</a:t>
            </a:r>
            <a:r>
              <a:rPr lang="en-US" sz="1600"/>
              <a:t> </a:t>
            </a:r>
            <a:r>
              <a:rPr lang="en-US" sz="1600" err="1"/>
              <a:t>Corvol</a:t>
            </a:r>
            <a:endParaRPr lang="en-US" sz="160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1600" i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Loïc</a:t>
            </a:r>
            <a:r>
              <a:rPr lang="en-CA" sz="160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Guillot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AA48C0-CA7F-F9EE-4A3F-4ACEBFF19B3B}"/>
              </a:ext>
            </a:extLst>
          </p:cNvPr>
          <p:cNvGrpSpPr/>
          <p:nvPr/>
        </p:nvGrpSpPr>
        <p:grpSpPr>
          <a:xfrm>
            <a:off x="10655052" y="3880341"/>
            <a:ext cx="1493509" cy="1357002"/>
            <a:chOff x="5791200" y="685800"/>
            <a:chExt cx="2362200" cy="13046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07AB38E-AC35-AA2B-8B60-5D784AB3771E}"/>
                </a:ext>
              </a:extLst>
            </p:cNvPr>
            <p:cNvSpPr/>
            <p:nvPr/>
          </p:nvSpPr>
          <p:spPr>
            <a:xfrm>
              <a:off x="5791200" y="685800"/>
              <a:ext cx="2362200" cy="13046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  <a:p>
              <a:r>
                <a:rPr lang="en-US"/>
                <a:t>Chris </a:t>
              </a:r>
              <a:r>
                <a:rPr lang="en-US" err="1"/>
                <a:t>Fladd</a:t>
              </a:r>
              <a:endParaRPr lang="en-US"/>
            </a:p>
          </p:txBody>
        </p:sp>
        <p:pic>
          <p:nvPicPr>
            <p:cNvPr id="34" name="Picture 2" descr="SPARC Drug Discovery">
              <a:extLst>
                <a:ext uri="{FF2B5EF4-FFF2-40B4-BE49-F238E27FC236}">
                  <a16:creationId xmlns:a16="http://schemas.microsoft.com/office/drawing/2014/main" id="{83A9A9A2-56F2-DD13-28B1-2053E82BD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67400" y="685800"/>
              <a:ext cx="2133600" cy="810768"/>
            </a:xfrm>
            <a:prstGeom prst="rect">
              <a:avLst/>
            </a:prstGeom>
            <a:no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B1B171A-A44C-DDC8-EA13-FB3D503A6C70}"/>
              </a:ext>
            </a:extLst>
          </p:cNvPr>
          <p:cNvGrpSpPr/>
          <p:nvPr/>
        </p:nvGrpSpPr>
        <p:grpSpPr>
          <a:xfrm>
            <a:off x="9646738" y="3913704"/>
            <a:ext cx="973774" cy="1226400"/>
            <a:chOff x="5867400" y="2819400"/>
            <a:chExt cx="2362200" cy="1371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2D705E5-5D17-24FA-B3A1-8314BD8A7FEF}"/>
                </a:ext>
              </a:extLst>
            </p:cNvPr>
            <p:cNvSpPr/>
            <p:nvPr/>
          </p:nvSpPr>
          <p:spPr>
            <a:xfrm>
              <a:off x="5867400" y="2819400"/>
              <a:ext cx="2362200" cy="1371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/>
            </a:p>
            <a:p>
              <a:endParaRPr lang="en-US"/>
            </a:p>
            <a:p>
              <a:endParaRPr lang="en-US"/>
            </a:p>
            <a:p>
              <a:endParaRPr lang="en-US"/>
            </a:p>
          </p:txBody>
        </p:sp>
        <p:pic>
          <p:nvPicPr>
            <p:cNvPr id="37" name="Picture 4" descr="Evotec">
              <a:extLst>
                <a:ext uri="{FF2B5EF4-FFF2-40B4-BE49-F238E27FC236}">
                  <a16:creationId xmlns:a16="http://schemas.microsoft.com/office/drawing/2014/main" id="{F3CFF35F-06EB-CB99-4979-F63B5D1BC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43599" y="2895600"/>
              <a:ext cx="2209801" cy="1237489"/>
            </a:xfrm>
            <a:prstGeom prst="rect">
              <a:avLst/>
            </a:prstGeom>
            <a:noFill/>
          </p:spPr>
        </p:pic>
      </p:grpSp>
      <p:pic>
        <p:nvPicPr>
          <p:cNvPr id="39" name="Picture 38" descr="A close-up of a logo&#10;&#10;AI-generated content may be incorrect.">
            <a:extLst>
              <a:ext uri="{FF2B5EF4-FFF2-40B4-BE49-F238E27FC236}">
                <a16:creationId xmlns:a16="http://schemas.microsoft.com/office/drawing/2014/main" id="{62571822-8624-FAB2-4019-2BED10468C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7888" y="5905305"/>
            <a:ext cx="834816" cy="2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6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F802F-942E-454B-956E-FC52C48F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3"/>
            <a:fld id="{E4ECB127-6B1D-4440-BB59-CB7FB51359B3}" type="slidenum">
              <a:rPr lang="en-CA" kern="1200">
                <a:solidFill>
                  <a:srgbClr val="000000"/>
                </a:solidFill>
                <a:latin typeface="Arial" panose="020B0604020202020204"/>
              </a:rPr>
              <a:pPr defTabSz="914353"/>
              <a:t>3</a:t>
            </a:fld>
            <a:endParaRPr lang="en-CA" kern="12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8DC5F-F289-7D41-98B5-913B66A4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66" y="1133302"/>
            <a:ext cx="4252862" cy="369249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300"/>
          </a:p>
          <a:p>
            <a:pPr marL="361639" indent="-361639">
              <a:buFont typeface="+mj-lt"/>
              <a:buAutoNum type="arabicPeriod"/>
            </a:pPr>
            <a:r>
              <a:rPr lang="en-US" sz="2300"/>
              <a:t>Build </a:t>
            </a:r>
            <a:r>
              <a:rPr lang="en-US" sz="2300" b="1">
                <a:solidFill>
                  <a:srgbClr val="FF0000"/>
                </a:solidFill>
              </a:rPr>
              <a:t>predictive models </a:t>
            </a:r>
            <a:r>
              <a:rPr lang="en-US" sz="2300"/>
              <a:t>of disease severity and therapeutic response (</a:t>
            </a:r>
            <a:r>
              <a:rPr lang="en-US" sz="2300" err="1"/>
              <a:t>eg.</a:t>
            </a:r>
            <a:r>
              <a:rPr lang="en-US" sz="2300"/>
              <a:t> Lin et al. 2022)</a:t>
            </a:r>
          </a:p>
          <a:p>
            <a:pPr marL="361639" indent="-361639">
              <a:buFont typeface="+mj-lt"/>
              <a:buAutoNum type="arabicPeriod"/>
            </a:pPr>
            <a:r>
              <a:rPr lang="en-US" sz="2300"/>
              <a:t>Identify </a:t>
            </a:r>
            <a:r>
              <a:rPr lang="en-US" sz="2300" b="1">
                <a:solidFill>
                  <a:srgbClr val="FF0000"/>
                </a:solidFill>
              </a:rPr>
              <a:t>alternative therapeutic targets </a:t>
            </a:r>
            <a:r>
              <a:rPr lang="en-US" sz="2300"/>
              <a:t>(</a:t>
            </a:r>
            <a:r>
              <a:rPr lang="en-US" sz="2300" err="1"/>
              <a:t>eg.</a:t>
            </a:r>
            <a:r>
              <a:rPr lang="en-US" sz="2300"/>
              <a:t> Gong et al 2022)</a:t>
            </a:r>
            <a:endParaRPr lang="en-US" sz="2300" b="1">
              <a:solidFill>
                <a:schemeClr val="accent3"/>
              </a:solidFill>
            </a:endParaRPr>
          </a:p>
          <a:p>
            <a:pPr marL="361639" indent="-361639">
              <a:buFont typeface="+mj-lt"/>
              <a:buAutoNum type="arabicPeriod"/>
            </a:pPr>
            <a:r>
              <a:rPr lang="en-US" sz="2300"/>
              <a:t>Understanding impact in </a:t>
            </a:r>
            <a:r>
              <a:rPr lang="en-US" sz="2300" b="1">
                <a:solidFill>
                  <a:srgbClr val="FF0000"/>
                </a:solidFill>
              </a:rPr>
              <a:t>non-CF</a:t>
            </a:r>
            <a:r>
              <a:rPr lang="en-US" sz="2300" b="1">
                <a:solidFill>
                  <a:schemeClr val="accent3"/>
                </a:solidFill>
              </a:rPr>
              <a:t> </a:t>
            </a:r>
            <a:r>
              <a:rPr lang="en-US" sz="2300"/>
              <a:t>(</a:t>
            </a:r>
            <a:r>
              <a:rPr lang="en-US" sz="2300" err="1"/>
              <a:t>eg.</a:t>
            </a:r>
            <a:r>
              <a:rPr lang="en-US" sz="2300"/>
              <a:t> Strug et al 2018; </a:t>
            </a:r>
            <a:r>
              <a:rPr lang="en-US" sz="2300" err="1"/>
              <a:t>Matromatteo</a:t>
            </a:r>
            <a:r>
              <a:rPr lang="en-US" sz="2300"/>
              <a:t> et al 2023)</a:t>
            </a:r>
            <a:endParaRPr lang="en-US" sz="2300" b="1"/>
          </a:p>
          <a:p>
            <a:endParaRPr lang="en-US" sz="23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ED07E8-93ED-8341-89FA-E22824CC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99"/>
            <a:ext cx="5437526" cy="989819"/>
          </a:xfrm>
        </p:spPr>
        <p:txBody>
          <a:bodyPr>
            <a:noAutofit/>
          </a:bodyPr>
          <a:lstStyle/>
          <a:p>
            <a:r>
              <a:rPr lang="en-US" sz="3600">
                <a:cs typeface="Arial"/>
              </a:rPr>
              <a:t>The Canadian CF Gene Modifier Study</a:t>
            </a:r>
            <a:endParaRPr lang="en-CA" sz="33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0930F2-CCE6-46E4-B813-15E576014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783" y="173171"/>
            <a:ext cx="7003213" cy="6613213"/>
          </a:xfrm>
          <a:prstGeom prst="rect">
            <a:avLst/>
          </a:prstGeom>
        </p:spPr>
      </p:pic>
      <p:pic>
        <p:nvPicPr>
          <p:cNvPr id="10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1981A13-BF53-4AD3-0BAA-1D3096368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12" name="Picture 2" descr="Text&#10;&#10;Description automatically generated">
            <a:extLst>
              <a:ext uri="{FF2B5EF4-FFF2-40B4-BE49-F238E27FC236}">
                <a16:creationId xmlns:a16="http://schemas.microsoft.com/office/drawing/2014/main" id="{F42107A5-0B38-215A-8697-0106BDE4D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9096A2-4D3F-2AD1-6CDB-F7DDE765B95F}"/>
              </a:ext>
            </a:extLst>
          </p:cNvPr>
          <p:cNvSpPr txBox="1"/>
          <p:nvPr/>
        </p:nvSpPr>
        <p:spPr>
          <a:xfrm>
            <a:off x="7965134" y="4318845"/>
            <a:ext cx="129904" cy="21637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none" lIns="64292" tIns="32146" rIns="64292" bIns="3214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984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41F9BC-EC67-39F1-A805-5E2DCA598E41}"/>
              </a:ext>
            </a:extLst>
          </p:cNvPr>
          <p:cNvSpPr txBox="1"/>
          <p:nvPr/>
        </p:nvSpPr>
        <p:spPr>
          <a:xfrm>
            <a:off x="5542182" y="340057"/>
            <a:ext cx="5437526" cy="341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17">
                <a:solidFill>
                  <a:srgbClr val="002060"/>
                </a:solidFill>
                <a:latin typeface="Arial" panose="020B0604020202020204" pitchFamily="34" charset="0"/>
                <a:ea typeface="ヒラギノ角ゴ Pro W3" pitchFamily="122" charset="-128"/>
              </a:rPr>
              <a:t>3316 participants from 9 provinces across Canada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51FDB-D930-7EAD-78F8-39B96A111927}"/>
              </a:ext>
            </a:extLst>
          </p:cNvPr>
          <p:cNvSpPr txBox="1"/>
          <p:nvPr/>
        </p:nvSpPr>
        <p:spPr>
          <a:xfrm>
            <a:off x="9288228" y="6316867"/>
            <a:ext cx="138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Linked &amp; Long-read</a:t>
            </a:r>
          </a:p>
          <a:p>
            <a:r>
              <a:rPr lang="en-US" sz="1200"/>
              <a:t>DNA-methyl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CD280-9B5A-5AA9-6383-7AC6BDCE93B7}"/>
              </a:ext>
            </a:extLst>
          </p:cNvPr>
          <p:cNvSpPr txBox="1"/>
          <p:nvPr/>
        </p:nvSpPr>
        <p:spPr>
          <a:xfrm>
            <a:off x="8481357" y="632826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(HNE, HBE)</a:t>
            </a:r>
          </a:p>
          <a:p>
            <a:endParaRPr lang="en-US" sz="1200"/>
          </a:p>
        </p:txBody>
      </p:sp>
      <p:pic>
        <p:nvPicPr>
          <p:cNvPr id="9" name="Picture 8" descr="A purple letter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70480B7-3F0F-BB46-5F25-BDF4049E7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89" y="6173870"/>
            <a:ext cx="1113042" cy="365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914BE-E1F7-5D74-9495-6B47BC7EB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5508" y="3523196"/>
            <a:ext cx="643222" cy="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254312ED-E7DD-DB3B-BF98-AC58CA6F1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65" y="1855389"/>
            <a:ext cx="6532265" cy="4192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3DC26-6967-F2FF-8C54-BFB6C04C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86" y="136311"/>
            <a:ext cx="11230915" cy="989819"/>
          </a:xfrm>
        </p:spPr>
        <p:txBody>
          <a:bodyPr>
            <a:normAutofit fontScale="90000"/>
          </a:bodyPr>
          <a:lstStyle/>
          <a:p>
            <a:r>
              <a:rPr lang="en-US" sz="2566" dirty="0">
                <a:cs typeface="Arial"/>
              </a:rPr>
              <a:t>GWAS of Meconium Ileus (n=6,770</a:t>
            </a:r>
            <a:r>
              <a:rPr lang="en-US" sz="3300" dirty="0">
                <a:cs typeface="Arial"/>
              </a:rPr>
              <a:t>)</a:t>
            </a:r>
            <a:r>
              <a:rPr lang="en-US" sz="3300" dirty="0"/>
              <a:t> </a:t>
            </a:r>
            <a:r>
              <a:rPr lang="en-US" sz="2600" dirty="0"/>
              <a:t>has informed us about lung infection, alternative targets, disease mechanisms in CF and other diseases. </a:t>
            </a:r>
            <a:br>
              <a:rPr lang="en-US" sz="2566" dirty="0">
                <a:cs typeface="Arial"/>
              </a:rPr>
            </a:br>
            <a:r>
              <a:rPr lang="en-US" sz="1617" dirty="0">
                <a:cs typeface="Arial"/>
              </a:rPr>
              <a:t>Gong et al. 2019 </a:t>
            </a:r>
            <a:r>
              <a:rPr lang="en-US" sz="1617" i="1" dirty="0">
                <a:cs typeface="Arial"/>
              </a:rPr>
              <a:t>PLOS Genetics</a:t>
            </a:r>
            <a:endParaRPr lang="en-US" sz="1617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15B5B4-135C-7930-092B-B8DEF235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B127-6B1D-4440-BB59-CB7FB51359B3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5F9E078-B9DB-9A46-CFB3-5FBB65970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6" name="Picture 2" descr="Text&#10;&#10;Description automatically generated">
            <a:extLst>
              <a:ext uri="{FF2B5EF4-FFF2-40B4-BE49-F238E27FC236}">
                <a16:creationId xmlns:a16="http://schemas.microsoft.com/office/drawing/2014/main" id="{30FAF962-A8B8-EAD8-88D6-BA2C6B0BE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CD57AD7-B780-1394-DD97-98400B014F1F}"/>
              </a:ext>
            </a:extLst>
          </p:cNvPr>
          <p:cNvSpPr/>
          <p:nvPr/>
        </p:nvSpPr>
        <p:spPr>
          <a:xfrm>
            <a:off x="5772137" y="1938073"/>
            <a:ext cx="182712" cy="856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6BA5BEF-A1C5-8683-9AEC-A2333B730413}"/>
              </a:ext>
            </a:extLst>
          </p:cNvPr>
          <p:cNvSpPr/>
          <p:nvPr/>
        </p:nvSpPr>
        <p:spPr>
          <a:xfrm>
            <a:off x="10723886" y="1138290"/>
            <a:ext cx="170879" cy="6530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1FCAA0F0-7C8C-6C2E-81BA-AEE4FADFE15C}"/>
              </a:ext>
            </a:extLst>
          </p:cNvPr>
          <p:cNvSpPr/>
          <p:nvPr/>
        </p:nvSpPr>
        <p:spPr>
          <a:xfrm>
            <a:off x="7800348" y="2870390"/>
            <a:ext cx="182712" cy="8561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5B3B2-C565-0196-9DBD-9E9EB7B4F1BB}"/>
              </a:ext>
            </a:extLst>
          </p:cNvPr>
          <p:cNvSpPr txBox="1"/>
          <p:nvPr/>
        </p:nvSpPr>
        <p:spPr>
          <a:xfrm>
            <a:off x="10677392" y="704882"/>
            <a:ext cx="31472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CACFFA-9029-103F-693D-18BF7CCB627B}"/>
              </a:ext>
            </a:extLst>
          </p:cNvPr>
          <p:cNvSpPr txBox="1"/>
          <p:nvPr/>
        </p:nvSpPr>
        <p:spPr>
          <a:xfrm>
            <a:off x="7767406" y="2452068"/>
            <a:ext cx="31472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6EEF1-381C-619A-1841-10806DFC9B00}"/>
              </a:ext>
            </a:extLst>
          </p:cNvPr>
          <p:cNvSpPr txBox="1"/>
          <p:nvPr/>
        </p:nvSpPr>
        <p:spPr>
          <a:xfrm>
            <a:off x="5712279" y="1486057"/>
            <a:ext cx="31472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8A102-75C8-85A8-BA7C-A9C9D83592EF}"/>
              </a:ext>
            </a:extLst>
          </p:cNvPr>
          <p:cNvSpPr txBox="1"/>
          <p:nvPr/>
        </p:nvSpPr>
        <p:spPr>
          <a:xfrm>
            <a:off x="274943" y="1523621"/>
            <a:ext cx="338705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Many associated loci:</a:t>
            </a:r>
          </a:p>
          <a:p>
            <a:endParaRPr lang="en-US" sz="2300" dirty="0"/>
          </a:p>
          <a:p>
            <a:pPr marL="342900" indent="-342900">
              <a:buAutoNum type="arabicPeriod"/>
            </a:pPr>
            <a:r>
              <a:rPr lang="en-US" sz="2300" dirty="0"/>
              <a:t>Are shared with other CF GWAS phenotypes</a:t>
            </a:r>
          </a:p>
          <a:p>
            <a:pPr marL="342900" indent="-342900">
              <a:buAutoNum type="arabicPeriod"/>
            </a:pPr>
            <a:endParaRPr lang="en-US" sz="2300" dirty="0"/>
          </a:p>
          <a:p>
            <a:pPr marL="342900" indent="-342900">
              <a:buAutoNum type="arabicPeriod"/>
            </a:pPr>
            <a:r>
              <a:rPr lang="en-US" sz="2300" dirty="0"/>
              <a:t>Are shared with non-CF phenotypes</a:t>
            </a:r>
          </a:p>
          <a:p>
            <a:pPr marL="342900" indent="-342900">
              <a:buAutoNum type="arabicPeriod"/>
            </a:pPr>
            <a:endParaRPr lang="en-US" sz="2300" dirty="0"/>
          </a:p>
          <a:p>
            <a:pPr marL="342900" indent="-342900">
              <a:buAutoNum type="arabicPeriod"/>
            </a:pPr>
            <a:r>
              <a:rPr lang="en-US" sz="2300" dirty="0"/>
              <a:t>May interact with CFTR (apical)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22D1B-A72F-7D8C-A04E-75A04A861B4B}"/>
              </a:ext>
            </a:extLst>
          </p:cNvPr>
          <p:cNvSpPr txBox="1"/>
          <p:nvPr/>
        </p:nvSpPr>
        <p:spPr>
          <a:xfrm>
            <a:off x="281013" y="2239914"/>
            <a:ext cx="314729" cy="4462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/>
                </a:solidFill>
              </a:rPr>
              <a:t>1</a:t>
            </a:r>
            <a:endParaRPr lang="en-US" sz="23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AE3B4-BAA2-848D-235D-6EB25E57D69D}"/>
              </a:ext>
            </a:extLst>
          </p:cNvPr>
          <p:cNvSpPr txBox="1"/>
          <p:nvPr/>
        </p:nvSpPr>
        <p:spPr>
          <a:xfrm>
            <a:off x="279142" y="3286397"/>
            <a:ext cx="314729" cy="4462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/>
                </a:solidFill>
              </a:rPr>
              <a:t>2</a:t>
            </a:r>
            <a:endParaRPr lang="en-US" sz="23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33540C-314C-E528-F398-A9CA8909BAA4}"/>
              </a:ext>
            </a:extLst>
          </p:cNvPr>
          <p:cNvSpPr txBox="1"/>
          <p:nvPr/>
        </p:nvSpPr>
        <p:spPr>
          <a:xfrm>
            <a:off x="272382" y="4322251"/>
            <a:ext cx="314729" cy="4462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accent1"/>
                </a:solidFill>
              </a:rPr>
              <a:t>3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424782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DC26-6967-F2FF-8C54-BFB6C04C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323" y="2471694"/>
            <a:ext cx="7317770" cy="989819"/>
          </a:xfrm>
        </p:spPr>
        <p:txBody>
          <a:bodyPr>
            <a:noAutofit/>
          </a:bodyPr>
          <a:lstStyle/>
          <a:p>
            <a:r>
              <a:rPr lang="en-US" sz="3200" dirty="0">
                <a:cs typeface="Arial"/>
              </a:rPr>
              <a:t>GWAS identifies associated loci – </a:t>
            </a:r>
            <a:br>
              <a:rPr lang="en-US" sz="3200" dirty="0">
                <a:cs typeface="Arial"/>
              </a:rPr>
            </a:br>
            <a:r>
              <a:rPr lang="en-US" sz="3200" dirty="0">
                <a:cs typeface="Arial"/>
              </a:rPr>
              <a:t>What gene, what tissue, what mechanism?  </a:t>
            </a:r>
            <a:br>
              <a:rPr lang="en-US" sz="3200" dirty="0">
                <a:cs typeface="Arial"/>
              </a:rPr>
            </a:br>
            <a:r>
              <a:rPr lang="en-US" sz="3200" i="1" dirty="0" err="1">
                <a:cs typeface="Arial"/>
              </a:rPr>
              <a:t>LocusFocus</a:t>
            </a:r>
            <a:r>
              <a:rPr lang="en-US" sz="3200" dirty="0">
                <a:cs typeface="Arial"/>
              </a:rPr>
              <a:t>.</a:t>
            </a:r>
            <a:endParaRPr lang="en-US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15B5B4-135C-7930-092B-B8DEF235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B127-6B1D-4440-BB59-CB7FB51359B3}" type="slidenum">
              <a:rPr lang="en-CA" smtClean="0"/>
              <a:pPr/>
              <a:t>5</a:t>
            </a:fld>
            <a:endParaRPr lang="en-CA"/>
          </a:p>
        </p:txBody>
      </p:sp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5F9E078-B9DB-9A46-CFB3-5FBB6597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6" name="Picture 2" descr="Text&#10;&#10;Description automatically generated">
            <a:extLst>
              <a:ext uri="{FF2B5EF4-FFF2-40B4-BE49-F238E27FC236}">
                <a16:creationId xmlns:a16="http://schemas.microsoft.com/office/drawing/2014/main" id="{30FAF962-A8B8-EAD8-88D6-BA2C6B0BE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655121-FDDC-E4D3-E51E-E8948F257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071" y="4475773"/>
            <a:ext cx="950939" cy="95093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ACAD9-CE1D-35DB-9BB6-87F1553B9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1775" y="4428093"/>
            <a:ext cx="1046299" cy="104629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C9C88-8266-31FB-E942-B0FA308E2B37}"/>
              </a:ext>
            </a:extLst>
          </p:cNvPr>
          <p:cNvSpPr txBox="1"/>
          <p:nvPr/>
        </p:nvSpPr>
        <p:spPr>
          <a:xfrm>
            <a:off x="8921071" y="5657465"/>
            <a:ext cx="954107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84" err="1"/>
              <a:t>Naim</a:t>
            </a:r>
            <a:r>
              <a:rPr lang="en-US" sz="984"/>
              <a:t> </a:t>
            </a:r>
            <a:r>
              <a:rPr lang="en-US" sz="984" err="1"/>
              <a:t>Panjwani</a:t>
            </a:r>
            <a:endParaRPr lang="en-US" sz="98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B262D-FDE0-FC73-66C3-ADD7A33308A9}"/>
              </a:ext>
            </a:extLst>
          </p:cNvPr>
          <p:cNvSpPr txBox="1"/>
          <p:nvPr/>
        </p:nvSpPr>
        <p:spPr>
          <a:xfrm>
            <a:off x="10379781" y="5635661"/>
            <a:ext cx="696024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84"/>
              <a:t>Fan Wang</a:t>
            </a:r>
          </a:p>
        </p:txBody>
      </p:sp>
    </p:spTree>
    <p:extLst>
      <p:ext uri="{BB962C8B-B14F-4D97-AF65-F5344CB8AC3E}">
        <p14:creationId xmlns:p14="http://schemas.microsoft.com/office/powerpoint/2010/main" val="168882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C5FCDF-1F65-A73D-6363-FDD434BD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55" y="6252551"/>
            <a:ext cx="2891585" cy="718337"/>
          </a:xfrm>
          <a:prstGeom prst="rect">
            <a:avLst/>
          </a:prstGeom>
        </p:spPr>
      </p:pic>
      <p:pic>
        <p:nvPicPr>
          <p:cNvPr id="5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F6401EF9-426C-71E7-D40C-DFFAF03C78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6979" y="3339244"/>
            <a:ext cx="4494301" cy="31127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98159D98-1850-6213-A3E4-2673D4C50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25717" y="1368258"/>
            <a:ext cx="4494301" cy="1592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FB9D2-94EE-4455-2907-FDA6E74E197F}"/>
              </a:ext>
            </a:extLst>
          </p:cNvPr>
          <p:cNvSpPr txBox="1"/>
          <p:nvPr/>
        </p:nvSpPr>
        <p:spPr>
          <a:xfrm>
            <a:off x="7860802" y="5122768"/>
            <a:ext cx="3657488" cy="451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133">
                <a:latin typeface="Avenir Book"/>
                <a:cs typeface="Calibri"/>
              </a:rPr>
              <a:t>Tissues</a:t>
            </a:r>
          </a:p>
        </p:txBody>
      </p:sp>
      <p:pic>
        <p:nvPicPr>
          <p:cNvPr id="8" name="Graphic 27">
            <a:extLst>
              <a:ext uri="{FF2B5EF4-FFF2-40B4-BE49-F238E27FC236}">
                <a16:creationId xmlns:a16="http://schemas.microsoft.com/office/drawing/2014/main" id="{DD32981E-1B2D-177B-40D5-40820A86F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0195" y="3602679"/>
            <a:ext cx="4389503" cy="15557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6108C-DA99-0D93-CE1A-E49558D67B80}"/>
              </a:ext>
            </a:extLst>
          </p:cNvPr>
          <p:cNvSpPr txBox="1"/>
          <p:nvPr/>
        </p:nvSpPr>
        <p:spPr>
          <a:xfrm>
            <a:off x="7826190" y="5453034"/>
            <a:ext cx="4769563" cy="430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latin typeface="Avenir Book"/>
              </a:rPr>
              <a:t>[1] The Genotype-Tissue Expression (</a:t>
            </a:r>
            <a:r>
              <a:rPr lang="en-US" sz="1000" err="1">
                <a:latin typeface="Avenir Book"/>
              </a:rPr>
              <a:t>GTEx</a:t>
            </a:r>
            <a:r>
              <a:rPr lang="en-US" sz="1000">
                <a:latin typeface="Avenir Book"/>
              </a:rPr>
              <a:t>) Project The data used for the analyses in </a:t>
            </a:r>
            <a:r>
              <a:rPr lang="en-US" sz="1000" err="1">
                <a:latin typeface="Avenir Book"/>
              </a:rPr>
              <a:t>dbGaP</a:t>
            </a:r>
            <a:r>
              <a:rPr lang="en-US" sz="1000">
                <a:latin typeface="Avenir Book"/>
              </a:rPr>
              <a:t> accession number phs000424.vN.pN</a:t>
            </a:r>
            <a:endParaRPr lang="en-US" sz="1000">
              <a:latin typeface="Avenir Book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C5B91-A285-DDD1-894D-6C394431BD87}"/>
              </a:ext>
            </a:extLst>
          </p:cNvPr>
          <p:cNvSpPr txBox="1"/>
          <p:nvPr/>
        </p:nvSpPr>
        <p:spPr>
          <a:xfrm>
            <a:off x="7826190" y="707342"/>
            <a:ext cx="3657488" cy="477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300" i="1">
                <a:latin typeface="Avenir Book"/>
                <a:cs typeface="Calibri"/>
              </a:rPr>
              <a:t>PRSS1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B566D-BCE9-E75E-8B4A-F480EE815AEF}"/>
              </a:ext>
            </a:extLst>
          </p:cNvPr>
          <p:cNvSpPr txBox="1"/>
          <p:nvPr/>
        </p:nvSpPr>
        <p:spPr>
          <a:xfrm>
            <a:off x="9321198" y="1571872"/>
            <a:ext cx="1763130" cy="410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67">
                <a:latin typeface="Avenir Book"/>
                <a:cs typeface="Calibri"/>
              </a:rPr>
              <a:t>pancreas</a:t>
            </a:r>
          </a:p>
        </p:txBody>
      </p:sp>
      <p:pic>
        <p:nvPicPr>
          <p:cNvPr id="12" name="Graphic 18" descr="Arrow: Counter-clockwise curve with solid fill">
            <a:extLst>
              <a:ext uri="{FF2B5EF4-FFF2-40B4-BE49-F238E27FC236}">
                <a16:creationId xmlns:a16="http://schemas.microsoft.com/office/drawing/2014/main" id="{E6F82088-BFE9-FAD9-ED1C-97E46DD482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100000">
            <a:off x="10443054" y="1832788"/>
            <a:ext cx="510100" cy="499518"/>
          </a:xfrm>
          <a:prstGeom prst="rect">
            <a:avLst/>
          </a:prstGeom>
        </p:spPr>
      </p:pic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A1454527-7498-073F-ABA0-49BD8B26D848}"/>
              </a:ext>
            </a:extLst>
          </p:cNvPr>
          <p:cNvSpPr/>
          <p:nvPr/>
        </p:nvSpPr>
        <p:spPr>
          <a:xfrm>
            <a:off x="7826190" y="169639"/>
            <a:ext cx="4098780" cy="41511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21916" tIns="60958" rIns="121916" bIns="60958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400" b="1">
                <a:latin typeface="Avenir Book"/>
                <a:ea typeface="+mn-lt"/>
                <a:cs typeface="+mn-lt"/>
              </a:rPr>
              <a:t>Gene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25193-4226-A375-9903-8B63D7A79A18}"/>
              </a:ext>
            </a:extLst>
          </p:cNvPr>
          <p:cNvSpPr txBox="1"/>
          <p:nvPr/>
        </p:nvSpPr>
        <p:spPr>
          <a:xfrm>
            <a:off x="7663516" y="2870528"/>
            <a:ext cx="3657488" cy="477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300" i="1">
                <a:latin typeface="Avenir Book"/>
                <a:cs typeface="Calibri"/>
              </a:rPr>
              <a:t>PRSS2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BC2AD-6663-0D5B-7C7B-926ACC29D232}"/>
              </a:ext>
            </a:extLst>
          </p:cNvPr>
          <p:cNvSpPr txBox="1"/>
          <p:nvPr/>
        </p:nvSpPr>
        <p:spPr>
          <a:xfrm>
            <a:off x="9542320" y="3771327"/>
            <a:ext cx="1763130" cy="410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67">
                <a:latin typeface="Avenir Book"/>
                <a:cs typeface="Calibri"/>
              </a:rPr>
              <a:t>pancreas</a:t>
            </a:r>
          </a:p>
        </p:txBody>
      </p:sp>
      <p:pic>
        <p:nvPicPr>
          <p:cNvPr id="16" name="Graphic 18" descr="Arrow: Counter-clockwise curve with solid fill">
            <a:extLst>
              <a:ext uri="{FF2B5EF4-FFF2-40B4-BE49-F238E27FC236}">
                <a16:creationId xmlns:a16="http://schemas.microsoft.com/office/drawing/2014/main" id="{97306055-0299-FB00-CEDA-89643554A2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100000">
            <a:off x="10368618" y="4025736"/>
            <a:ext cx="510100" cy="49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4C483-470A-5DC4-1235-1BE99C4F8F84}"/>
              </a:ext>
            </a:extLst>
          </p:cNvPr>
          <p:cNvSpPr txBox="1"/>
          <p:nvPr/>
        </p:nvSpPr>
        <p:spPr>
          <a:xfrm>
            <a:off x="4740181" y="584082"/>
            <a:ext cx="3577146" cy="4245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300"/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en-US" sz="2300"/>
              <a:t>A protease produced       in the pancreas, aiding digestion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endParaRPr lang="en-US" sz="2300"/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en-US" sz="2300"/>
              <a:t>Variation tied to pancreatitis</a:t>
            </a:r>
          </a:p>
          <a:p>
            <a:pPr marL="241093" indent="-241093">
              <a:buFont typeface="Arial" panose="020B0604020202020204" pitchFamily="34" charset="0"/>
              <a:buChar char="•"/>
            </a:pPr>
            <a:endParaRPr lang="en-US" sz="2300"/>
          </a:p>
          <a:p>
            <a:pPr marL="241093" indent="-241093">
              <a:buFont typeface="Arial" panose="020B0604020202020204" pitchFamily="34" charset="0"/>
              <a:buChar char="•"/>
            </a:pPr>
            <a:r>
              <a:rPr lang="en-US" sz="2300"/>
              <a:t>Two major forms:</a:t>
            </a:r>
          </a:p>
          <a:p>
            <a:pPr algn="l"/>
            <a:r>
              <a:rPr lang="en-US" sz="2300"/>
              <a:t>	PRSS1 (cationic)</a:t>
            </a:r>
          </a:p>
          <a:p>
            <a:pPr algn="l"/>
            <a:r>
              <a:rPr lang="en-US" sz="2300"/>
              <a:t>	PRSS2 (anionic)</a:t>
            </a:r>
          </a:p>
          <a:p>
            <a:pPr algn="l"/>
            <a:endParaRPr lang="en-US" sz="1687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5CBF9-B12A-8175-A6FD-F3CBD4B6D70E}"/>
              </a:ext>
            </a:extLst>
          </p:cNvPr>
          <p:cNvSpPr txBox="1"/>
          <p:nvPr/>
        </p:nvSpPr>
        <p:spPr>
          <a:xfrm>
            <a:off x="4276715" y="0"/>
            <a:ext cx="23244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/>
              <a:t>Trypsinogen</a:t>
            </a:r>
          </a:p>
        </p:txBody>
      </p:sp>
      <p:pic>
        <p:nvPicPr>
          <p:cNvPr id="2" name="Picture 1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FB9A3D2C-40A7-8A27-D1A9-4A7FE18C0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" y="721844"/>
            <a:ext cx="3829518" cy="2457643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5606454F-4E26-A92A-F978-F4626AC6943A}"/>
              </a:ext>
            </a:extLst>
          </p:cNvPr>
          <p:cNvSpPr/>
          <p:nvPr/>
        </p:nvSpPr>
        <p:spPr>
          <a:xfrm>
            <a:off x="1967659" y="1335127"/>
            <a:ext cx="45719" cy="50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8DC047-38AB-41FC-674A-05700953CEC1}"/>
              </a:ext>
            </a:extLst>
          </p:cNvPr>
          <p:cNvSpPr txBox="1">
            <a:spLocks/>
          </p:cNvSpPr>
          <p:nvPr/>
        </p:nvSpPr>
        <p:spPr>
          <a:xfrm>
            <a:off x="7663516" y="5864879"/>
            <a:ext cx="4866069" cy="3962652"/>
          </a:xfrm>
          <a:prstGeom prst="rect">
            <a:avLst/>
          </a:prstGeom>
        </p:spPr>
        <p:txBody>
          <a:bodyPr vert="horz" lIns="121916" tIns="60958" rIns="121916" bIns="60958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87">
                <a:latin typeface="Arial" panose="020B0604020202020204" pitchFamily="34" charset="0"/>
                <a:cs typeface="Arial" panose="020B0604020202020204" pitchFamily="34" charset="0"/>
              </a:rPr>
              <a:t>RNA-seq expression data across 54 tissues</a:t>
            </a:r>
          </a:p>
          <a:p>
            <a:r>
              <a:rPr lang="en-CA" sz="1687">
                <a:latin typeface="Arial" panose="020B0604020202020204" pitchFamily="34" charset="0"/>
                <a:cs typeface="Arial" panose="020B0604020202020204" pitchFamily="34" charset="0"/>
              </a:rPr>
              <a:t>Tissue-specific expression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sz="1969"/>
          </a:p>
        </p:txBody>
      </p:sp>
      <p:pic>
        <p:nvPicPr>
          <p:cNvPr id="21" name="Picture 2" descr="Text&#10;&#10;Description automatically generated">
            <a:extLst>
              <a:ext uri="{FF2B5EF4-FFF2-40B4-BE49-F238E27FC236}">
                <a16:creationId xmlns:a16="http://schemas.microsoft.com/office/drawing/2014/main" id="{2F39171B-267D-0126-A769-2BF6F533C3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007" y="6411489"/>
            <a:ext cx="1261229" cy="8337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8CDCF8C-FD7E-B430-AC6C-916A7233144E}"/>
              </a:ext>
            </a:extLst>
          </p:cNvPr>
          <p:cNvSpPr txBox="1"/>
          <p:nvPr/>
        </p:nvSpPr>
        <p:spPr>
          <a:xfrm>
            <a:off x="1839331" y="887662"/>
            <a:ext cx="314729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5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14ED2C-3BBA-8BC2-EEF1-12B9EBE8CF57}"/>
              </a:ext>
            </a:extLst>
          </p:cNvPr>
          <p:cNvCxnSpPr/>
          <p:nvPr/>
        </p:nvCxnSpPr>
        <p:spPr>
          <a:xfrm flipV="1">
            <a:off x="535013" y="5109241"/>
            <a:ext cx="2839681" cy="4598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3A21ACE-84EC-421D-9884-EAA868B925CA}"/>
              </a:ext>
            </a:extLst>
          </p:cNvPr>
          <p:cNvSpPr/>
          <p:nvPr/>
        </p:nvSpPr>
        <p:spPr>
          <a:xfrm>
            <a:off x="7646305" y="2003535"/>
            <a:ext cx="4052094" cy="1834802"/>
          </a:xfrm>
          <a:prstGeom prst="rect">
            <a:avLst/>
          </a:prstGeom>
          <a:solidFill>
            <a:srgbClr val="FFFFFF">
              <a:alpha val="31000"/>
            </a:srgb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E1C6C44-04AA-4CDE-927D-723832627D04}"/>
              </a:ext>
            </a:extLst>
          </p:cNvPr>
          <p:cNvCxnSpPr>
            <a:cxnSpLocks/>
          </p:cNvCxnSpPr>
          <p:nvPr/>
        </p:nvCxnSpPr>
        <p:spPr>
          <a:xfrm flipV="1">
            <a:off x="422956" y="4996231"/>
            <a:ext cx="2839681" cy="4598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BB6FD908-58E4-4D16-B7A1-923AAF54B2AB}"/>
              </a:ext>
            </a:extLst>
          </p:cNvPr>
          <p:cNvSpPr/>
          <p:nvPr/>
        </p:nvSpPr>
        <p:spPr>
          <a:xfrm rot="5400000">
            <a:off x="535013" y="4418735"/>
            <a:ext cx="737710" cy="535000"/>
          </a:xfrm>
          <a:prstGeom prst="homePlate">
            <a:avLst/>
          </a:pr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B93DDD0D-391C-4A35-BA96-83A0CC7792B4}"/>
              </a:ext>
            </a:extLst>
          </p:cNvPr>
          <p:cNvSpPr txBox="1"/>
          <p:nvPr/>
        </p:nvSpPr>
        <p:spPr>
          <a:xfrm>
            <a:off x="535013" y="4215812"/>
            <a:ext cx="736531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rgbClr val="FFFFFF"/>
                </a:solidFill>
                <a:latin typeface="Avenir Heavy"/>
              </a:rPr>
              <a:t>A</a:t>
            </a:r>
            <a:endParaRPr lang="en-US" sz="3733">
              <a:solidFill>
                <a:srgbClr val="FFFFFF"/>
              </a:solidFill>
              <a:latin typeface="Avenir Heavy"/>
              <a:cs typeface="Calibri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68E08A59-DFD6-445F-8667-E9DF258B00D1}"/>
              </a:ext>
            </a:extLst>
          </p:cNvPr>
          <p:cNvSpPr/>
          <p:nvPr/>
        </p:nvSpPr>
        <p:spPr>
          <a:xfrm rot="5400000">
            <a:off x="7651626" y="3140077"/>
            <a:ext cx="737710" cy="486364"/>
          </a:xfrm>
          <a:prstGeom prst="homePlate">
            <a:avLst/>
          </a:pr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D144D21D-E0CC-4194-8EE9-C5EEC82A7584}"/>
              </a:ext>
            </a:extLst>
          </p:cNvPr>
          <p:cNvSpPr txBox="1"/>
          <p:nvPr/>
        </p:nvSpPr>
        <p:spPr>
          <a:xfrm>
            <a:off x="7744999" y="2997969"/>
            <a:ext cx="585417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rgbClr val="FFFFFF"/>
                </a:solidFill>
                <a:latin typeface="Avenir Heavy"/>
              </a:rPr>
              <a:t>A</a:t>
            </a:r>
            <a:endParaRPr lang="en-US" sz="3733">
              <a:solidFill>
                <a:srgbClr val="FFFFFF"/>
              </a:solidFill>
              <a:latin typeface="Avenir Heavy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FFD09D-B5F2-4C85-A0B8-F2C19B4D6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80837"/>
            <a:ext cx="11235853" cy="1325563"/>
          </a:xfrm>
        </p:spPr>
        <p:txBody>
          <a:bodyPr>
            <a:normAutofit/>
          </a:bodyPr>
          <a:lstStyle/>
          <a:p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Aside:  Expression quantitative trait locus (</a:t>
            </a:r>
            <a:r>
              <a:rPr lang="en-US" sz="3800" err="1">
                <a:latin typeface="Calibri" panose="020F0502020204030204" pitchFamily="34" charset="0"/>
                <a:cs typeface="Calibri" panose="020F0502020204030204" pitchFamily="34" charset="0"/>
              </a:rPr>
              <a:t>eQTL</a:t>
            </a:r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42DA0F-6EF5-45D0-A5FA-2652B26E9B54}"/>
              </a:ext>
            </a:extLst>
          </p:cNvPr>
          <p:cNvCxnSpPr/>
          <p:nvPr/>
        </p:nvCxnSpPr>
        <p:spPr>
          <a:xfrm flipV="1">
            <a:off x="412864" y="2790283"/>
            <a:ext cx="2839681" cy="4598"/>
          </a:xfrm>
          <a:prstGeom prst="straightConnector1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BBEFD11-446D-401B-BD3D-5981C108F919}"/>
              </a:ext>
            </a:extLst>
          </p:cNvPr>
          <p:cNvSpPr/>
          <p:nvPr/>
        </p:nvSpPr>
        <p:spPr>
          <a:xfrm>
            <a:off x="1385120" y="2587068"/>
            <a:ext cx="1444292" cy="46584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6" tIns="60958" rIns="121916" bIns="60958" rtlCol="0" anchor="ctr"/>
          <a:lstStyle/>
          <a:p>
            <a:pPr algn="ctr"/>
            <a:r>
              <a:rPr lang="en-US" sz="2133" i="1">
                <a:cs typeface="Calibri"/>
              </a:rPr>
              <a:t>GENE 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1C2CF-B175-4EC3-8C1F-D0CECEBCC8C5}"/>
              </a:ext>
            </a:extLst>
          </p:cNvPr>
          <p:cNvSpPr/>
          <p:nvPr/>
        </p:nvSpPr>
        <p:spPr>
          <a:xfrm>
            <a:off x="1395212" y="4793015"/>
            <a:ext cx="1444292" cy="46584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6" tIns="60958" rIns="121916" bIns="60958" rtlCol="0" anchor="ctr"/>
          <a:lstStyle/>
          <a:p>
            <a:pPr algn="ctr"/>
            <a:r>
              <a:rPr lang="en-US" sz="2133" i="1">
                <a:ea typeface="+mn-lt"/>
                <a:cs typeface="+mn-lt"/>
              </a:rPr>
              <a:t>GENE X</a:t>
            </a:r>
            <a:endParaRPr lang="en-US" sz="2133">
              <a:ea typeface="+mn-lt"/>
              <a:cs typeface="+mn-lt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339481DD-5610-4D83-AFA7-4AD87A35F5F6}"/>
              </a:ext>
            </a:extLst>
          </p:cNvPr>
          <p:cNvSpPr/>
          <p:nvPr/>
        </p:nvSpPr>
        <p:spPr>
          <a:xfrm rot="5400000">
            <a:off x="535013" y="2220945"/>
            <a:ext cx="737710" cy="535000"/>
          </a:xfrm>
          <a:prstGeom prst="homePlat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cs typeface="Calibri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DF868AE6-A8A8-4434-BA3B-FE861F0482E7}"/>
              </a:ext>
            </a:extLst>
          </p:cNvPr>
          <p:cNvSpPr txBox="1"/>
          <p:nvPr/>
        </p:nvSpPr>
        <p:spPr>
          <a:xfrm>
            <a:off x="538189" y="2030720"/>
            <a:ext cx="731740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chemeClr val="bg1"/>
                </a:solidFill>
                <a:latin typeface="Avenir Heavy"/>
                <a:cs typeface="Calibri"/>
              </a:rPr>
              <a:t>T</a:t>
            </a: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FADAAF57-B8BA-485C-8E0E-C22B01781D8A}"/>
              </a:ext>
            </a:extLst>
          </p:cNvPr>
          <p:cNvSpPr/>
          <p:nvPr/>
        </p:nvSpPr>
        <p:spPr>
          <a:xfrm>
            <a:off x="2607163" y="1789480"/>
            <a:ext cx="1173952" cy="662920"/>
          </a:xfrm>
          <a:prstGeom prst="ben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/>
              </a:solidFill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458CC821-4DD0-4406-8C9B-5C07169F7EA2}"/>
              </a:ext>
            </a:extLst>
          </p:cNvPr>
          <p:cNvSpPr/>
          <p:nvPr/>
        </p:nvSpPr>
        <p:spPr>
          <a:xfrm>
            <a:off x="2607163" y="3986513"/>
            <a:ext cx="1173952" cy="662920"/>
          </a:xfrm>
          <a:prstGeom prst="ben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4FA795E-70E9-4AB2-AD6E-AC5DD17B8054}"/>
                  </a:ext>
                </a:extLst>
              </p14:cNvPr>
              <p14:cNvContentPartPr/>
              <p14:nvPr/>
            </p14:nvContentPartPr>
            <p14:xfrm>
              <a:off x="4241857" y="1745371"/>
              <a:ext cx="977870" cy="584182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4FA795E-70E9-4AB2-AD6E-AC5DD17B80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3947" y="1727451"/>
                <a:ext cx="1013331" cy="619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76A231A-2721-4201-8947-FEC455D5F447}"/>
                  </a:ext>
                </a:extLst>
              </p14:cNvPr>
              <p14:cNvContentPartPr/>
              <p14:nvPr/>
            </p14:nvContentPartPr>
            <p14:xfrm>
              <a:off x="4619973" y="2449483"/>
              <a:ext cx="965171" cy="190494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76A231A-2721-4201-8947-FEC455D5F4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1872" y="2431680"/>
                <a:ext cx="1001012" cy="2257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D2CEBD-0863-4F09-867A-5B0081181AB0}"/>
                  </a:ext>
                </a:extLst>
              </p14:cNvPr>
              <p14:cNvContentPartPr/>
              <p14:nvPr/>
            </p14:nvContentPartPr>
            <p14:xfrm>
              <a:off x="4305354" y="2743221"/>
              <a:ext cx="888973" cy="20319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D2CEBD-0863-4F09-867A-5B0081181A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7329" y="2725334"/>
                <a:ext cx="924662" cy="238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F7E1B87-8B23-4EA2-8CFF-61FEA9A914F4}"/>
                  </a:ext>
                </a:extLst>
              </p14:cNvPr>
              <p14:cNvContentPartPr/>
              <p14:nvPr/>
            </p14:nvContentPartPr>
            <p14:xfrm>
              <a:off x="4114860" y="1600381"/>
              <a:ext cx="965171" cy="266692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F7E1B87-8B23-4EA2-8CFF-61FEA9A914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96826" y="1582625"/>
                <a:ext cx="1000878" cy="301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4DB7D48-506C-4B4A-855B-E14D585AE09B}"/>
                  </a:ext>
                </a:extLst>
              </p14:cNvPr>
              <p14:cNvContentPartPr/>
              <p14:nvPr/>
            </p14:nvContentPartPr>
            <p14:xfrm>
              <a:off x="5295924" y="2043713"/>
              <a:ext cx="876273" cy="139695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4DB7D48-506C-4B4A-855B-E14D585AE09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77857" y="2025757"/>
                <a:ext cx="912047" cy="175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D02EA63-C12F-46D6-B9F6-C443F191D622}"/>
                  </a:ext>
                </a:extLst>
              </p14:cNvPr>
              <p14:cNvContentPartPr/>
              <p14:nvPr/>
            </p14:nvContentPartPr>
            <p14:xfrm>
              <a:off x="5562616" y="2775105"/>
              <a:ext cx="723878" cy="139695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D02EA63-C12F-46D6-B9F6-C443F191D62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44600" y="2756379"/>
                <a:ext cx="759549" cy="176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68A4593-0BFA-4769-853E-05EA9AFC2984}"/>
                  </a:ext>
                </a:extLst>
              </p14:cNvPr>
              <p14:cNvContentPartPr/>
              <p14:nvPr/>
            </p14:nvContentPartPr>
            <p14:xfrm>
              <a:off x="5283225" y="1567213"/>
              <a:ext cx="876273" cy="152396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68A4593-0BFA-4769-853E-05EA9AFC29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65313" y="1549027"/>
                <a:ext cx="911739" cy="1884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ECCA8E11-3F96-4A10-9716-864DD8512316}"/>
                  </a:ext>
                </a:extLst>
              </p14:cNvPr>
              <p14:cNvContentPartPr/>
              <p14:nvPr/>
            </p14:nvContentPartPr>
            <p14:xfrm>
              <a:off x="4267256" y="4030823"/>
              <a:ext cx="850874" cy="126996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ECCA8E11-3F96-4A10-9716-864DD851231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49358" y="4012147"/>
                <a:ext cx="886312" cy="163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0CF1BC7-A159-47AE-8DAD-09ECE2BB85BC}"/>
                  </a:ext>
                </a:extLst>
              </p14:cNvPr>
              <p14:cNvContentPartPr/>
              <p14:nvPr/>
            </p14:nvContentPartPr>
            <p14:xfrm>
              <a:off x="4152959" y="4564729"/>
              <a:ext cx="723878" cy="88898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0CF1BC7-A159-47AE-8DAD-09ECE2BB85B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35094" y="4547229"/>
                <a:ext cx="759250" cy="123547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3FF8A6B9-5AE6-4A53-B5B4-6E5D807A6E98}"/>
              </a:ext>
            </a:extLst>
          </p:cNvPr>
          <p:cNvSpPr/>
          <p:nvPr/>
        </p:nvSpPr>
        <p:spPr>
          <a:xfrm rot="5400000">
            <a:off x="7793287" y="1374442"/>
            <a:ext cx="737710" cy="535000"/>
          </a:xfrm>
          <a:prstGeom prst="homePlate">
            <a:avLst/>
          </a:pr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6567B29A-4735-4523-912A-347367E20011}"/>
              </a:ext>
            </a:extLst>
          </p:cNvPr>
          <p:cNvSpPr txBox="1"/>
          <p:nvPr/>
        </p:nvSpPr>
        <p:spPr>
          <a:xfrm>
            <a:off x="7781568" y="1285822"/>
            <a:ext cx="736531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rgbClr val="FFFFFF"/>
                </a:solidFill>
                <a:latin typeface="Avenir Heavy"/>
              </a:rPr>
              <a:t>A</a:t>
            </a:r>
            <a:endParaRPr lang="en-US" sz="3733">
              <a:solidFill>
                <a:srgbClr val="FFFFFF"/>
              </a:solidFill>
              <a:latin typeface="Avenir Heavy"/>
              <a:cs typeface="Calibri"/>
            </a:endParaRP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D0FD08C2-3727-493D-AAEF-42195D123763}"/>
              </a:ext>
            </a:extLst>
          </p:cNvPr>
          <p:cNvSpPr/>
          <p:nvPr/>
        </p:nvSpPr>
        <p:spPr>
          <a:xfrm rot="5400000">
            <a:off x="6790999" y="1422669"/>
            <a:ext cx="737710" cy="535000"/>
          </a:xfrm>
          <a:prstGeom prst="homePlat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cs typeface="Calibri"/>
            </a:endParaRPr>
          </a:p>
        </p:txBody>
      </p:sp>
      <p:sp>
        <p:nvSpPr>
          <p:cNvPr id="55" name="TextBox 15">
            <a:extLst>
              <a:ext uri="{FF2B5EF4-FFF2-40B4-BE49-F238E27FC236}">
                <a16:creationId xmlns:a16="http://schemas.microsoft.com/office/drawing/2014/main" id="{99F855A8-C7D2-4008-BE76-125A1B68D89D}"/>
              </a:ext>
            </a:extLst>
          </p:cNvPr>
          <p:cNvSpPr txBox="1"/>
          <p:nvPr/>
        </p:nvSpPr>
        <p:spPr>
          <a:xfrm>
            <a:off x="6863196" y="1296594"/>
            <a:ext cx="593312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chemeClr val="bg1"/>
                </a:solidFill>
                <a:latin typeface="Avenir Heavy"/>
                <a:cs typeface="Calibri"/>
              </a:rPr>
              <a:t>T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B50D9E73-1FBD-41B0-B463-38C0D4ACAA96}"/>
              </a:ext>
            </a:extLst>
          </p:cNvPr>
          <p:cNvSpPr txBox="1">
            <a:spLocks/>
          </p:cNvSpPr>
          <p:nvPr/>
        </p:nvSpPr>
        <p:spPr>
          <a:xfrm>
            <a:off x="7343219" y="1086698"/>
            <a:ext cx="735127" cy="1142965"/>
          </a:xfrm>
          <a:prstGeom prst="rect">
            <a:avLst/>
          </a:prstGeom>
        </p:spPr>
        <p:txBody>
          <a:bodyPr vert="horz" lIns="121916" tIns="60958" rIns="121916" bIns="60958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lvl1pPr>
          </a:lstStyle>
          <a:p>
            <a:r>
              <a:rPr lang="en-US" sz="7200">
                <a:solidFill>
                  <a:schemeClr val="tx1"/>
                </a:solidFill>
                <a:latin typeface="Avenir Heavy"/>
              </a:rPr>
              <a:t>/</a:t>
            </a:r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DF57A6-F71D-4446-9EFA-EA3DE6A0C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5144" y="1363304"/>
            <a:ext cx="3075423" cy="686152"/>
          </a:xfrm>
        </p:spPr>
        <p:txBody>
          <a:bodyPr vert="horz" lIns="121916" tIns="60958" rIns="121916" bIns="60958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venir Book"/>
              </a:rPr>
              <a:t>SNP is an </a:t>
            </a:r>
            <a:r>
              <a:rPr lang="en-US" err="1">
                <a:latin typeface="Avenir Book"/>
              </a:rPr>
              <a:t>eQTL</a:t>
            </a:r>
            <a:endParaRPr lang="en-US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9BC2BF8B-9C17-4BA6-BDB9-13E598F57FA9}"/>
              </a:ext>
            </a:extLst>
          </p:cNvPr>
          <p:cNvSpPr/>
          <p:nvPr/>
        </p:nvSpPr>
        <p:spPr>
          <a:xfrm rot="5400000">
            <a:off x="7640091" y="2268602"/>
            <a:ext cx="737710" cy="535000"/>
          </a:xfrm>
          <a:prstGeom prst="homePlate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b="1">
              <a:cs typeface="Calibri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:a16="http://schemas.microsoft.com/office/drawing/2014/main" id="{C987D91F-1540-40A2-930C-3ED632C8894D}"/>
              </a:ext>
            </a:extLst>
          </p:cNvPr>
          <p:cNvSpPr txBox="1"/>
          <p:nvPr/>
        </p:nvSpPr>
        <p:spPr>
          <a:xfrm>
            <a:off x="7686534" y="2134083"/>
            <a:ext cx="581609" cy="697559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121916" tIns="60958" rIns="121916" bIns="6095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33" b="1">
                <a:solidFill>
                  <a:schemeClr val="bg1"/>
                </a:solidFill>
                <a:latin typeface="Avenir Heavy"/>
                <a:cs typeface="Calibri"/>
              </a:rPr>
              <a:t>T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EED641A-316C-4EC4-9DA4-D15BC2C23CDA}"/>
              </a:ext>
            </a:extLst>
          </p:cNvPr>
          <p:cNvSpPr/>
          <p:nvPr/>
        </p:nvSpPr>
        <p:spPr>
          <a:xfrm>
            <a:off x="8577260" y="2448754"/>
            <a:ext cx="1036859" cy="33424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95BABD94-1743-486F-BC8C-AB943F1D40DF}"/>
              </a:ext>
            </a:extLst>
          </p:cNvPr>
          <p:cNvSpPr/>
          <p:nvPr/>
        </p:nvSpPr>
        <p:spPr>
          <a:xfrm>
            <a:off x="8530885" y="3323037"/>
            <a:ext cx="1036859" cy="33424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33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720FB9-1B3B-40D2-88C7-7B5FB052A8D1}"/>
              </a:ext>
            </a:extLst>
          </p:cNvPr>
          <p:cNvSpPr txBox="1">
            <a:spLocks/>
          </p:cNvSpPr>
          <p:nvPr/>
        </p:nvSpPr>
        <p:spPr>
          <a:xfrm>
            <a:off x="9697752" y="2219295"/>
            <a:ext cx="2031954" cy="566475"/>
          </a:xfrm>
          <a:prstGeom prst="rect">
            <a:avLst/>
          </a:prstGeom>
        </p:spPr>
        <p:txBody>
          <a:bodyPr vert="horz" lIns="121916" tIns="60958" rIns="121916" bIns="60958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>
                <a:solidFill>
                  <a:schemeClr val="tx1"/>
                </a:solidFill>
                <a:latin typeface="Avenir Book"/>
              </a:rPr>
              <a:t>High </a:t>
            </a:r>
            <a:r>
              <a:rPr lang="en-US" sz="2300" i="1">
                <a:solidFill>
                  <a:schemeClr val="tx1"/>
                </a:solidFill>
                <a:latin typeface="Avenir Book"/>
              </a:rPr>
              <a:t>GENE X </a:t>
            </a:r>
            <a:r>
              <a:rPr lang="en-US" sz="2300">
                <a:solidFill>
                  <a:schemeClr val="tx1"/>
                </a:solidFill>
                <a:latin typeface="Avenir Book"/>
              </a:rPr>
              <a:t>expression</a:t>
            </a:r>
            <a:endParaRPr lang="en-US" sz="2300">
              <a:solidFill>
                <a:schemeClr val="tx1"/>
              </a:solidFill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3CB63997-1E37-4EAD-9032-5317A754B4B0}"/>
              </a:ext>
            </a:extLst>
          </p:cNvPr>
          <p:cNvSpPr txBox="1">
            <a:spLocks/>
          </p:cNvSpPr>
          <p:nvPr/>
        </p:nvSpPr>
        <p:spPr>
          <a:xfrm>
            <a:off x="9695022" y="3053000"/>
            <a:ext cx="2031955" cy="576959"/>
          </a:xfrm>
          <a:prstGeom prst="rect">
            <a:avLst/>
          </a:prstGeom>
        </p:spPr>
        <p:txBody>
          <a:bodyPr vert="horz" lIns="121916" tIns="60958" rIns="121916" bIns="60958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>
                <a:solidFill>
                  <a:schemeClr val="tx1"/>
                </a:solidFill>
                <a:latin typeface="Avenir Book"/>
              </a:rPr>
              <a:t>Low </a:t>
            </a:r>
            <a:r>
              <a:rPr lang="en-US" sz="2300" i="1">
                <a:solidFill>
                  <a:schemeClr val="tx1"/>
                </a:solidFill>
                <a:latin typeface="Avenir Book"/>
              </a:rPr>
              <a:t>GENE X </a:t>
            </a:r>
            <a:r>
              <a:rPr lang="en-US" sz="2300">
                <a:solidFill>
                  <a:schemeClr val="tx1"/>
                </a:solidFill>
                <a:latin typeface="Avenir Book"/>
              </a:rPr>
              <a:t>expression</a:t>
            </a:r>
            <a:endParaRPr lang="en-US" sz="23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30EC-5AEF-487D-8B76-2C24F0FFA15A}"/>
              </a:ext>
            </a:extLst>
          </p:cNvPr>
          <p:cNvSpPr txBox="1">
            <a:spLocks/>
          </p:cNvSpPr>
          <p:nvPr/>
        </p:nvSpPr>
        <p:spPr>
          <a:xfrm>
            <a:off x="3568862" y="5263460"/>
            <a:ext cx="3075423" cy="686152"/>
          </a:xfrm>
          <a:prstGeom prst="rect">
            <a:avLst/>
          </a:prstGeom>
        </p:spPr>
        <p:txBody>
          <a:bodyPr vert="horz" lIns="121916" tIns="60958" rIns="121916" bIns="60958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67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81D9BE8-3ECB-E381-2CC2-C8F12320A75F}"/>
              </a:ext>
            </a:extLst>
          </p:cNvPr>
          <p:cNvSpPr txBox="1">
            <a:spLocks/>
          </p:cNvSpPr>
          <p:nvPr/>
        </p:nvSpPr>
        <p:spPr>
          <a:xfrm>
            <a:off x="340931" y="5702003"/>
            <a:ext cx="3737288" cy="90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GTEx</a:t>
            </a:r>
            <a:r>
              <a:rPr lang="en-US" sz="2400" baseline="3000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CF HNE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DC564CF-43B1-A366-7B0D-F7614E5968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48870" y="4030823"/>
            <a:ext cx="4690637" cy="2802870"/>
          </a:xfrm>
          <a:prstGeom prst="rect">
            <a:avLst/>
          </a:prstGeom>
        </p:spPr>
      </p:pic>
      <p:pic>
        <p:nvPicPr>
          <p:cNvPr id="17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D2461A-15E7-4E93-9684-E44E1C51EF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4662" y="6121384"/>
            <a:ext cx="2891585" cy="718337"/>
          </a:xfrm>
          <a:prstGeom prst="rect">
            <a:avLst/>
          </a:prstGeom>
        </p:spPr>
      </p:pic>
      <p:pic>
        <p:nvPicPr>
          <p:cNvPr id="18" name="Picture 2" descr="Text&#10;&#10;Description automatically generated">
            <a:extLst>
              <a:ext uri="{FF2B5EF4-FFF2-40B4-BE49-F238E27FC236}">
                <a16:creationId xmlns:a16="http://schemas.microsoft.com/office/drawing/2014/main" id="{42ED6774-428B-A7D9-5717-FA1876EAB7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741921" y="5816143"/>
            <a:ext cx="1261229" cy="8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8FDE8B-EBE9-5D43-8ABB-3F80550F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3" y="-224938"/>
            <a:ext cx="10515600" cy="1325563"/>
          </a:xfrm>
        </p:spPr>
        <p:txBody>
          <a:bodyPr>
            <a:normAutofit/>
          </a:bodyPr>
          <a:lstStyle/>
          <a:p>
            <a:r>
              <a:rPr lang="en-CA" sz="2800" err="1"/>
              <a:t>LocusFocus</a:t>
            </a:r>
            <a:r>
              <a:rPr lang="en-CA" sz="2800"/>
              <a:t>:  data visualization and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9B3FF-5DC2-FD4F-AACF-FF2C47D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3">
              <a:defRPr/>
            </a:pPr>
            <a:fld id="{E4ECB127-6B1D-4440-BB59-CB7FB51359B3}" type="slidenum">
              <a:rPr lang="en-CA" sz="1000">
                <a:solidFill>
                  <a:srgbClr val="000000"/>
                </a:solidFill>
                <a:latin typeface="Arial" panose="020B0604020202020204"/>
                <a:sym typeface="Helvetica Neue"/>
              </a:rPr>
              <a:pPr defTabSz="914353">
                <a:defRPr/>
              </a:pPr>
              <a:t>8</a:t>
            </a:fld>
            <a:endParaRPr lang="en-CA" sz="1000">
              <a:solidFill>
                <a:srgbClr val="000000"/>
              </a:solidFill>
              <a:latin typeface="Arial" panose="020B0604020202020204"/>
              <a:sym typeface="Helvetica Neue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5252EB8-53BD-439A-B93A-FBEF3162C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897" y="733883"/>
            <a:ext cx="3214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26" hangingPunct="0">
              <a:defRPr/>
            </a:pPr>
            <a:endParaRPr lang="en-US" sz="600" kern="0">
              <a:solidFill>
                <a:srgbClr val="5E5E5E"/>
              </a:solidFill>
              <a:latin typeface="Arial" panose="020B0604020202020204"/>
              <a:sym typeface="Helvetica Neue"/>
            </a:endParaRPr>
          </a:p>
        </p:txBody>
      </p:sp>
      <p:sp>
        <p:nvSpPr>
          <p:cNvPr id="12" name="https://locusfocus.research.sickkids.ca">
            <a:extLst>
              <a:ext uri="{FF2B5EF4-FFF2-40B4-BE49-F238E27FC236}">
                <a16:creationId xmlns:a16="http://schemas.microsoft.com/office/drawing/2014/main" id="{16B2D6EF-EB80-4EDF-8602-65020D42AAD6}"/>
              </a:ext>
            </a:extLst>
          </p:cNvPr>
          <p:cNvSpPr txBox="1"/>
          <p:nvPr/>
        </p:nvSpPr>
        <p:spPr>
          <a:xfrm>
            <a:off x="6550284" y="308962"/>
            <a:ext cx="3256899" cy="25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49" tIns="19049" rIns="19049" bIns="19049" anchor="ctr">
            <a:spAutoFit/>
          </a:bodyPr>
          <a:lstStyle>
            <a:lvl1pPr>
              <a:defRPr sz="3800">
                <a:solidFill>
                  <a:srgbClr val="000000"/>
                </a:solidFill>
              </a:defRPr>
            </a:lvl1pPr>
          </a:lstStyle>
          <a:p>
            <a:r>
              <a:rPr sz="1425"/>
              <a:t>https://</a:t>
            </a:r>
            <a:r>
              <a:rPr sz="1425" err="1"/>
              <a:t>locusfocus.research.sickkids.ca</a:t>
            </a:r>
            <a:endParaRPr sz="1425"/>
          </a:p>
        </p:txBody>
      </p:sp>
      <p:sp>
        <p:nvSpPr>
          <p:cNvPr id="14" name="Sample interactive plot output from the LocusFocus web application.">
            <a:extLst>
              <a:ext uri="{FF2B5EF4-FFF2-40B4-BE49-F238E27FC236}">
                <a16:creationId xmlns:a16="http://schemas.microsoft.com/office/drawing/2014/main" id="{6C8FB9BF-0F53-42B5-A74B-3CCD94101644}"/>
              </a:ext>
            </a:extLst>
          </p:cNvPr>
          <p:cNvSpPr txBox="1"/>
          <p:nvPr/>
        </p:nvSpPr>
        <p:spPr>
          <a:xfrm>
            <a:off x="6990418" y="869134"/>
            <a:ext cx="4252441" cy="557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9049" tIns="19049" rIns="19049" bIns="19049" anchor="ctr">
            <a:spAutoFit/>
          </a:bodyPr>
          <a:lstStyle/>
          <a:p>
            <a:pPr defTabSz="171433">
              <a:defRPr sz="2800" b="1">
                <a:solidFill>
                  <a:srgbClr val="000000"/>
                </a:solidFill>
              </a:defRPr>
            </a:pPr>
            <a:r>
              <a:rPr sz="1687"/>
              <a:t>Sample interactive plot output from the </a:t>
            </a:r>
            <a:r>
              <a:rPr sz="1687" err="1"/>
              <a:t>LocusFocus</a:t>
            </a:r>
            <a:r>
              <a:rPr sz="1687"/>
              <a:t> web application.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845172-FA32-474E-BD30-9C7877244C1F}"/>
              </a:ext>
            </a:extLst>
          </p:cNvPr>
          <p:cNvSpPr txBox="1"/>
          <p:nvPr/>
        </p:nvSpPr>
        <p:spPr>
          <a:xfrm>
            <a:off x="112833" y="945800"/>
            <a:ext cx="5216947" cy="2634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49" tIns="19049" rIns="19049" bIns="19049" numCol="1" spcCol="38100" rtlCol="0" anchor="ctr">
            <a:spAutoFit/>
          </a:bodyPr>
          <a:lstStyle/>
          <a:p>
            <a:pPr marL="214292" indent="-214292">
              <a:buFont typeface="Arial" panose="020B0604020202020204" pitchFamily="34" charset="0"/>
              <a:buChar char="•"/>
            </a:pP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Conduct colocalization analysis using SS2.</a:t>
            </a:r>
          </a:p>
          <a:p>
            <a:pPr marL="214292" indent="-214292">
              <a:buFont typeface="Arial" panose="020B0604020202020204" pitchFamily="34" charset="0"/>
              <a:buChar char="•"/>
            </a:pPr>
            <a:endParaRPr lang="en-US" sz="1687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Palatino"/>
            </a:endParaRPr>
          </a:p>
          <a:p>
            <a:pPr algn="l"/>
            <a:r>
              <a:rPr lang="en-US" sz="1687" b="1">
                <a:solidFill>
                  <a:srgbClr val="1E3765"/>
                </a:solidFill>
                <a:latin typeface="+mj-lt"/>
                <a:cs typeface="Times New Roman" panose="02020603050405020304" pitchFamily="18" charset="0"/>
                <a:sym typeface="Palatino"/>
              </a:rPr>
              <a:t>Input: </a:t>
            </a:r>
          </a:p>
          <a:p>
            <a:pPr marL="214292" lvl="1" indent="-214292">
              <a:buFont typeface="Arial" panose="020B0604020202020204" pitchFamily="34" charset="0"/>
              <a:buChar char="•"/>
            </a:pP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Palatino"/>
              </a:rPr>
              <a:t>GWAS p-va</a:t>
            </a: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lues</a:t>
            </a:r>
            <a:endParaRPr lang="en-US" sz="1687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Palatino"/>
            </a:endParaRPr>
          </a:p>
          <a:p>
            <a:pPr marL="214292" lvl="1" indent="-214292">
              <a:buFont typeface="Arial" panose="020B0604020202020204" pitchFamily="34" charset="0"/>
              <a:buChar char="•"/>
            </a:pP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  <a:sym typeface="Palatino"/>
              </a:rPr>
              <a:t>-va</a:t>
            </a:r>
            <a:r>
              <a:rPr lang="en-US" sz="1687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lues from any secondary </a:t>
            </a:r>
            <a:r>
              <a:rPr lang="en-CA" sz="1687">
                <a:solidFill>
                  <a:schemeClr val="bg2">
                    <a:lumMod val="10000"/>
                  </a:schemeClr>
                </a:solidFill>
                <a:latin typeface="+mj-lt"/>
                <a:ea typeface="Helvetica Neue"/>
                <a:cs typeface="Times New Roman" panose="02020603050405020304" pitchFamily="18" charset="0"/>
              </a:rPr>
              <a:t>SNP-level dataset</a:t>
            </a:r>
          </a:p>
          <a:p>
            <a:pPr marL="214292" lvl="1" indent="-214292">
              <a:buFont typeface="Arial" panose="020B0604020202020204" pitchFamily="34" charset="0"/>
              <a:buChar char="•"/>
            </a:pPr>
            <a:r>
              <a:rPr lang="en-CA" sz="1687">
                <a:solidFill>
                  <a:schemeClr val="bg2">
                    <a:lumMod val="10000"/>
                  </a:schemeClr>
                </a:solidFill>
                <a:latin typeface="+mj-lt"/>
                <a:ea typeface="Helvetica Neue"/>
                <a:cs typeface="Times New Roman" panose="02020603050405020304" pitchFamily="18" charset="0"/>
              </a:rPr>
              <a:t>LD matrix</a:t>
            </a:r>
          </a:p>
          <a:p>
            <a:pPr marL="214292" lvl="1" indent="-214292">
              <a:buFont typeface="Arial" panose="020B0604020202020204" pitchFamily="34" charset="0"/>
              <a:buChar char="•"/>
            </a:pPr>
            <a:endParaRPr lang="en-US" sz="1687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algn="l"/>
            <a:r>
              <a:rPr lang="en-US" sz="1687" b="1">
                <a:solidFill>
                  <a:srgbClr val="007FA3"/>
                </a:solidFill>
                <a:latin typeface="+mj-lt"/>
                <a:cs typeface="Times New Roman" panose="02020603050405020304" pitchFamily="18" charset="0"/>
                <a:sym typeface="Palatino"/>
              </a:rPr>
              <a:t>Output:</a:t>
            </a:r>
          </a:p>
          <a:p>
            <a:pPr marL="214292" indent="-214292">
              <a:buFont typeface="Arial" panose="020B0604020202020204" pitchFamily="34" charset="0"/>
              <a:buChar char="•"/>
            </a:pPr>
            <a:r>
              <a:rPr lang="en-CA" sz="1687">
                <a:solidFill>
                  <a:schemeClr val="bg2">
                    <a:lumMod val="10000"/>
                  </a:schemeClr>
                </a:solidFill>
                <a:latin typeface="+mj-lt"/>
                <a:ea typeface="Helvetica Neue"/>
                <a:cs typeface="Times New Roman" panose="02020603050405020304" pitchFamily="18" charset="0"/>
              </a:rPr>
              <a:t>Colocalization and heatmap visualization of GWAS and optional secondary datasets uploaded by the user. </a:t>
            </a:r>
            <a:endParaRPr lang="en-US" sz="1687">
              <a:solidFill>
                <a:schemeClr val="bg2">
                  <a:lumMod val="10000"/>
                </a:schemeClr>
              </a:solidFill>
              <a:latin typeface="+mj-lt"/>
              <a:cs typeface="Times New Roman" panose="02020603050405020304" pitchFamily="18" charset="0"/>
              <a:sym typeface="Palatino"/>
            </a:endParaRPr>
          </a:p>
        </p:txBody>
      </p:sp>
      <p:sp>
        <p:nvSpPr>
          <p:cNvPr id="17" name="Panjwani N, Wang F, Mastromatteo S, Bao A, Wang C, et al. (2020) LocusFocus: Web-based colocalization for the annotation and functional follow-up of GWAS. PLOS Computational Biology 16(10): e1008336. https://doi.org/10.1371/journal.pcbi.1008336">
            <a:extLst>
              <a:ext uri="{FF2B5EF4-FFF2-40B4-BE49-F238E27FC236}">
                <a16:creationId xmlns:a16="http://schemas.microsoft.com/office/drawing/2014/main" id="{A14BC917-D4E3-4FD2-9838-6AA80C6679EC}"/>
              </a:ext>
            </a:extLst>
          </p:cNvPr>
          <p:cNvSpPr txBox="1"/>
          <p:nvPr/>
        </p:nvSpPr>
        <p:spPr>
          <a:xfrm>
            <a:off x="125022" y="4773594"/>
            <a:ext cx="3877470" cy="361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9049" tIns="19049" rIns="19049" bIns="19049" anchor="ctr">
            <a:spAutoFit/>
          </a:bodyPr>
          <a:lstStyle>
            <a:lvl1pPr algn="l" defTabSz="457200">
              <a:defRPr sz="2000">
                <a:solidFill>
                  <a:srgbClr val="000000"/>
                </a:solidFill>
              </a:defRPr>
            </a:lvl1pPr>
          </a:lstStyle>
          <a:p>
            <a:r>
              <a:rPr sz="1050" err="1"/>
              <a:t>Panjwani</a:t>
            </a:r>
            <a:r>
              <a:rPr sz="1050"/>
              <a:t> N et al. (2020). PLOS Computational Biology 16(10): e1008336. https://</a:t>
            </a:r>
            <a:r>
              <a:rPr sz="1050" err="1"/>
              <a:t>doi.org</a:t>
            </a:r>
            <a:r>
              <a:rPr sz="1050"/>
              <a:t>/10.1371/journal.pcbi.1008336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80B16B-5AAA-4477-90F5-7762D99C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591" y="143812"/>
            <a:ext cx="950939" cy="95093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11DCD1C-B704-12A7-9CD6-F9284B35D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7" name="Picture 2" descr="Text&#10;&#10;Description automatically generated">
            <a:extLst>
              <a:ext uri="{FF2B5EF4-FFF2-40B4-BE49-F238E27FC236}">
                <a16:creationId xmlns:a16="http://schemas.microsoft.com/office/drawing/2014/main" id="{E44E0583-8981-03D6-E375-761B3B69F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77" y="5899993"/>
            <a:ext cx="1261229" cy="833749"/>
          </a:xfrm>
          <a:prstGeom prst="rect">
            <a:avLst/>
          </a:prstGeom>
        </p:spPr>
      </p:pic>
      <p:pic>
        <p:nvPicPr>
          <p:cNvPr id="13" name="Unknown2.png" descr="Unknown2.png">
            <a:extLst>
              <a:ext uri="{FF2B5EF4-FFF2-40B4-BE49-F238E27FC236}">
                <a16:creationId xmlns:a16="http://schemas.microsoft.com/office/drawing/2014/main" id="{A6951EA7-38C7-4343-B45A-4D965CAFC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23"/>
          <a:stretch/>
        </p:blipFill>
        <p:spPr>
          <a:xfrm>
            <a:off x="6990418" y="1479790"/>
            <a:ext cx="4805904" cy="2754640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Picture 14" descr="Chart, waterfall chart&#10;&#10;Description automatically generated">
            <a:extLst>
              <a:ext uri="{FF2B5EF4-FFF2-40B4-BE49-F238E27FC236}">
                <a16:creationId xmlns:a16="http://schemas.microsoft.com/office/drawing/2014/main" id="{83C1BD35-F2F6-BC4C-AA5A-D16EA4B766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5680" r="1510" b="3850"/>
          <a:stretch/>
        </p:blipFill>
        <p:spPr>
          <a:xfrm>
            <a:off x="7239067" y="4203362"/>
            <a:ext cx="4349636" cy="2510826"/>
          </a:xfrm>
          <a:prstGeom prst="rect">
            <a:avLst/>
          </a:prstGeo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71A444B3-B003-5007-50FC-4700474A9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03" y="3608300"/>
            <a:ext cx="3556523" cy="917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0BDBA-CC24-434C-7034-B2F9FC7CC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1" y="3569622"/>
            <a:ext cx="3363728" cy="1012449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34A9B5F-3860-DB5A-5446-A27EA264B5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4367" y="4681143"/>
            <a:ext cx="2687198" cy="698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73C142-1420-1C5A-FEA8-657C9B30A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3455" y="5135229"/>
            <a:ext cx="1046299" cy="1046299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7620AE-943E-5AF6-9D25-CC452B36F1BA}"/>
              </a:ext>
            </a:extLst>
          </p:cNvPr>
          <p:cNvSpPr txBox="1"/>
          <p:nvPr/>
        </p:nvSpPr>
        <p:spPr>
          <a:xfrm>
            <a:off x="4060927" y="5226350"/>
            <a:ext cx="1489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Wang et al, AJHG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DB88BF-48B5-88CB-B233-C88918C35DB2}"/>
              </a:ext>
            </a:extLst>
          </p:cNvPr>
          <p:cNvSpPr txBox="1"/>
          <p:nvPr/>
        </p:nvSpPr>
        <p:spPr>
          <a:xfrm rot="16200000">
            <a:off x="6602262" y="51176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TISSUES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B5DBB-746D-4630-E7DA-DDDA3D31B3F3}"/>
              </a:ext>
            </a:extLst>
          </p:cNvPr>
          <p:cNvSpPr txBox="1"/>
          <p:nvPr/>
        </p:nvSpPr>
        <p:spPr>
          <a:xfrm>
            <a:off x="9084197" y="6573151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GENES</a:t>
            </a:r>
          </a:p>
        </p:txBody>
      </p:sp>
    </p:spTree>
    <p:extLst>
      <p:ext uri="{BB962C8B-B14F-4D97-AF65-F5344CB8AC3E}">
        <p14:creationId xmlns:p14="http://schemas.microsoft.com/office/powerpoint/2010/main" val="399299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DC26-6967-F2FF-8C54-BFB6C04CD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94"/>
            <a:ext cx="12192298" cy="989819"/>
          </a:xfrm>
        </p:spPr>
        <p:txBody>
          <a:bodyPr>
            <a:normAutofit fontScale="90000"/>
          </a:bodyPr>
          <a:lstStyle/>
          <a:p>
            <a:r>
              <a:rPr lang="en-US" sz="2566">
                <a:cs typeface="Arial"/>
              </a:rPr>
              <a:t>GWAS of Meconium Ileus (n=6,770):  </a:t>
            </a:r>
            <a:br>
              <a:rPr lang="en-US" sz="2566">
                <a:cs typeface="Arial"/>
              </a:rPr>
            </a:br>
            <a:r>
              <a:rPr lang="en-US" sz="2566">
                <a:cs typeface="Arial"/>
              </a:rPr>
              <a:t>Genome-wide associated variants impact </a:t>
            </a:r>
            <a:r>
              <a:rPr lang="en-US" sz="2566" u="sng">
                <a:solidFill>
                  <a:srgbClr val="FF0000"/>
                </a:solidFill>
                <a:cs typeface="Arial"/>
              </a:rPr>
              <a:t>SLC6A14</a:t>
            </a:r>
            <a:r>
              <a:rPr lang="en-US" sz="2566" u="sng">
                <a:cs typeface="Arial"/>
              </a:rPr>
              <a:t> </a:t>
            </a:r>
            <a:r>
              <a:rPr lang="en-US" sz="2566">
                <a:cs typeface="Arial"/>
              </a:rPr>
              <a:t>and </a:t>
            </a:r>
            <a:r>
              <a:rPr lang="en-US" sz="2566" u="sng">
                <a:solidFill>
                  <a:srgbClr val="FF0000"/>
                </a:solidFill>
                <a:cs typeface="Arial"/>
              </a:rPr>
              <a:t>SLC26A9</a:t>
            </a:r>
            <a:r>
              <a:rPr lang="en-US" sz="2566">
                <a:cs typeface="Arial"/>
              </a:rPr>
              <a:t> </a:t>
            </a:r>
            <a:r>
              <a:rPr lang="en-US" sz="2566" u="sng">
                <a:solidFill>
                  <a:srgbClr val="FF0000"/>
                </a:solidFill>
                <a:cs typeface="Arial"/>
              </a:rPr>
              <a:t>gene expression </a:t>
            </a:r>
            <a:r>
              <a:rPr lang="en-US" sz="2566">
                <a:cs typeface="Arial"/>
              </a:rPr>
              <a:t>in the </a:t>
            </a:r>
            <a:r>
              <a:rPr lang="en-US" sz="2566" u="sng">
                <a:solidFill>
                  <a:srgbClr val="FF0000"/>
                </a:solidFill>
                <a:cs typeface="Arial"/>
              </a:rPr>
              <a:t>pancreas</a:t>
            </a:r>
            <a:br>
              <a:rPr lang="en-US" sz="2566">
                <a:cs typeface="Arial"/>
              </a:rPr>
            </a:br>
            <a:r>
              <a:rPr lang="en-US" sz="1617">
                <a:cs typeface="Arial"/>
              </a:rPr>
              <a:t>Gong et al. 2019 </a:t>
            </a:r>
            <a:r>
              <a:rPr lang="en-US" sz="1617" i="1">
                <a:cs typeface="Arial"/>
              </a:rPr>
              <a:t>PLOS Genetics</a:t>
            </a:r>
            <a:endParaRPr lang="en-US" sz="1617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15B5B4-135C-7930-092B-B8DEF235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CB127-6B1D-4440-BB59-CB7FB51359B3}" type="slidenum">
              <a:rPr lang="en-CA" smtClean="0"/>
              <a:pPr/>
              <a:t>9</a:t>
            </a:fld>
            <a:endParaRPr lang="en-CA"/>
          </a:p>
        </p:txBody>
      </p:sp>
      <p:pic>
        <p:nvPicPr>
          <p:cNvPr id="11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A9C0E94-2063-333D-F81B-A5580F7A9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37" y="6277178"/>
            <a:ext cx="2891585" cy="718337"/>
          </a:xfrm>
          <a:prstGeom prst="rect">
            <a:avLst/>
          </a:prstGeom>
        </p:spPr>
      </p:pic>
      <p:pic>
        <p:nvPicPr>
          <p:cNvPr id="4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5F9E078-B9DB-9A46-CFB3-5FBB65970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9" y="5873864"/>
            <a:ext cx="2891585" cy="718337"/>
          </a:xfrm>
          <a:prstGeom prst="rect">
            <a:avLst/>
          </a:prstGeom>
        </p:spPr>
      </p:pic>
      <p:pic>
        <p:nvPicPr>
          <p:cNvPr id="10" name="Picture 9" descr="A picture containing text, diagram, screenshot, map&#10;&#10;Description automatically generated">
            <a:extLst>
              <a:ext uri="{FF2B5EF4-FFF2-40B4-BE49-F238E27FC236}">
                <a16:creationId xmlns:a16="http://schemas.microsoft.com/office/drawing/2014/main" id="{BB6E2839-3BD6-0C29-A205-5F7987182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59" y="940903"/>
            <a:ext cx="5929460" cy="5444215"/>
          </a:xfrm>
          <a:prstGeom prst="rect">
            <a:avLst/>
          </a:prstGeom>
        </p:spPr>
      </p:pic>
      <p:pic>
        <p:nvPicPr>
          <p:cNvPr id="9" name="Picture 8" descr="A picture containing text, number, receipt, font&#10;&#10;Description automatically generated">
            <a:extLst>
              <a:ext uri="{FF2B5EF4-FFF2-40B4-BE49-F238E27FC236}">
                <a16:creationId xmlns:a16="http://schemas.microsoft.com/office/drawing/2014/main" id="{AD21DD80-7731-6776-2D62-E25434223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23" y="3712978"/>
            <a:ext cx="7660702" cy="307447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879C01-9220-7CBE-4D30-661739C2846A}"/>
              </a:ext>
            </a:extLst>
          </p:cNvPr>
          <p:cNvSpPr txBox="1"/>
          <p:nvPr/>
        </p:nvSpPr>
        <p:spPr>
          <a:xfrm>
            <a:off x="2460171" y="4619327"/>
            <a:ext cx="1175658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85CCE-8709-7A8A-688B-3985C36AC813}"/>
              </a:ext>
            </a:extLst>
          </p:cNvPr>
          <p:cNvSpPr txBox="1"/>
          <p:nvPr/>
        </p:nvSpPr>
        <p:spPr>
          <a:xfrm>
            <a:off x="2449283" y="5781736"/>
            <a:ext cx="1175658" cy="307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47245-77CA-9F64-AC0D-4BDDC75DFAEA}"/>
              </a:ext>
            </a:extLst>
          </p:cNvPr>
          <p:cNvSpPr txBox="1"/>
          <p:nvPr/>
        </p:nvSpPr>
        <p:spPr>
          <a:xfrm>
            <a:off x="8014545" y="807523"/>
            <a:ext cx="3147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D5F6D-DF84-4615-3D09-3C71BADBAD25}"/>
              </a:ext>
            </a:extLst>
          </p:cNvPr>
          <p:cNvSpPr txBox="1"/>
          <p:nvPr/>
        </p:nvSpPr>
        <p:spPr>
          <a:xfrm>
            <a:off x="4830394" y="819460"/>
            <a:ext cx="31472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1</a:t>
            </a:r>
            <a:endParaRPr lang="en-US"/>
          </a:p>
        </p:txBody>
      </p:sp>
      <p:pic>
        <p:nvPicPr>
          <p:cNvPr id="14" name="Picture 2" descr="Text&#10;&#10;Description automatically generated">
            <a:extLst>
              <a:ext uri="{FF2B5EF4-FFF2-40B4-BE49-F238E27FC236}">
                <a16:creationId xmlns:a16="http://schemas.microsoft.com/office/drawing/2014/main" id="{18274B29-DD6C-FC1B-E8C6-ACA3B2E38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1922" y="5863852"/>
            <a:ext cx="1261229" cy="833749"/>
          </a:xfrm>
          <a:prstGeom prst="rect">
            <a:avLst/>
          </a:prstGeom>
        </p:spPr>
      </p:pic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470621F9-CF76-F9A8-F0B1-A7D7E6594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70" y="1911682"/>
            <a:ext cx="2286425" cy="1467343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2F7680A-2DFA-4E65-156A-69C552891FA2}"/>
              </a:ext>
            </a:extLst>
          </p:cNvPr>
          <p:cNvSpPr/>
          <p:nvPr/>
        </p:nvSpPr>
        <p:spPr>
          <a:xfrm>
            <a:off x="1741391" y="1981620"/>
            <a:ext cx="63953" cy="252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3DE6C832-5265-615A-4897-EC8B40B57689}"/>
              </a:ext>
            </a:extLst>
          </p:cNvPr>
          <p:cNvSpPr/>
          <p:nvPr/>
        </p:nvSpPr>
        <p:spPr>
          <a:xfrm>
            <a:off x="3512641" y="1601282"/>
            <a:ext cx="63953" cy="252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E45D1B-D787-3E88-E704-FC67A0598CF3}"/>
              </a:ext>
            </a:extLst>
          </p:cNvPr>
          <p:cNvSpPr txBox="1"/>
          <p:nvPr/>
        </p:nvSpPr>
        <p:spPr>
          <a:xfrm>
            <a:off x="3409716" y="1252320"/>
            <a:ext cx="18998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1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AFF022-ECBC-43E4-2E6A-7CF5A838FEBC}"/>
              </a:ext>
            </a:extLst>
          </p:cNvPr>
          <p:cNvSpPr txBox="1"/>
          <p:nvPr/>
        </p:nvSpPr>
        <p:spPr>
          <a:xfrm>
            <a:off x="1666061" y="1577729"/>
            <a:ext cx="18998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84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2061</Words>
  <Application>Microsoft Macintosh PowerPoint</Application>
  <PresentationFormat>Widescreen</PresentationFormat>
  <Paragraphs>421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ＭＳ Ｐゴシック</vt:lpstr>
      <vt:lpstr>system-ui</vt:lpstr>
      <vt:lpstr>ヒラギノ角ゴ Pro W3</vt:lpstr>
      <vt:lpstr>Aptos</vt:lpstr>
      <vt:lpstr>Aptos Display</vt:lpstr>
      <vt:lpstr>Arial</vt:lpstr>
      <vt:lpstr>Avenir Book</vt:lpstr>
      <vt:lpstr>Avenir Heavy</vt:lpstr>
      <vt:lpstr>Calibri</vt:lpstr>
      <vt:lpstr>Helvetica Neue</vt:lpstr>
      <vt:lpstr>Times New Roman</vt:lpstr>
      <vt:lpstr>Wingdings</vt:lpstr>
      <vt:lpstr>Office Theme</vt:lpstr>
      <vt:lpstr>Modifier-directed therapeutics in Cystic Fibrosis: targeting SLC26A9</vt:lpstr>
      <vt:lpstr>Genetics of Cystic Fibrosis (CF) </vt:lpstr>
      <vt:lpstr>The Canadian CF Gene Modifier Study</vt:lpstr>
      <vt:lpstr>GWAS of Meconium Ileus (n=6,770) has informed us about lung infection, alternative targets, disease mechanisms in CF and other diseases.  Gong et al. 2019 PLOS Genetics</vt:lpstr>
      <vt:lpstr>GWAS identifies associated loci –  What gene, what tissue, what mechanism?   LocusFocus.</vt:lpstr>
      <vt:lpstr>PowerPoint Presentation</vt:lpstr>
      <vt:lpstr>Aside:  Expression quantitative trait locus (eQTL)</vt:lpstr>
      <vt:lpstr>LocusFocus:  data visualization and testing</vt:lpstr>
      <vt:lpstr>GWAS of Meconium Ileus (n=6,770):   Genome-wide associated variants impact SLC6A14 and SLC26A9 gene expression in the pancreas Gong et al. 2019 PLOS Genetics</vt:lpstr>
      <vt:lpstr>SLC26A9 is a CFTR-agnostic alternative Therapeutic Target</vt:lpstr>
      <vt:lpstr>SLC26A9 is an uncoupled chloride transporter, expressed in CF-affected tissue (Walter et al. 2019; Tippett et al. 2023)</vt:lpstr>
      <vt:lpstr>More SLC26A9 improves CF intestinal and pancreatic disease </vt:lpstr>
      <vt:lpstr>Does SLC26A9 contribute to CF lung disease? </vt:lpstr>
      <vt:lpstr>PowerPoint Presentation</vt:lpstr>
      <vt:lpstr>Independent Follow-up Studies</vt:lpstr>
      <vt:lpstr>PowerPoint Presentation</vt:lpstr>
      <vt:lpstr>Non- CF results analogous to CFTR DF/DF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Strug</dc:creator>
  <cp:lastModifiedBy>Lisa Strug</cp:lastModifiedBy>
  <cp:revision>4</cp:revision>
  <dcterms:created xsi:type="dcterms:W3CDTF">2024-11-08T13:56:31Z</dcterms:created>
  <dcterms:modified xsi:type="dcterms:W3CDTF">2025-10-13T13:58:10Z</dcterms:modified>
</cp:coreProperties>
</file>